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82" r:id="rId7"/>
    <p:sldId id="271" r:id="rId8"/>
    <p:sldId id="260" r:id="rId9"/>
    <p:sldId id="264" r:id="rId10"/>
    <p:sldId id="276" r:id="rId11"/>
    <p:sldId id="270" r:id="rId12"/>
    <p:sldId id="275" r:id="rId13"/>
    <p:sldId id="267" r:id="rId14"/>
    <p:sldId id="268" r:id="rId15"/>
    <p:sldId id="269" r:id="rId16"/>
    <p:sldId id="266" r:id="rId17"/>
    <p:sldId id="278" r:id="rId18"/>
    <p:sldId id="272" r:id="rId19"/>
    <p:sldId id="280" r:id="rId20"/>
    <p:sldId id="279" r:id="rId21"/>
    <p:sldId id="274" r:id="rId22"/>
    <p:sldId id="277" r:id="rId23"/>
    <p:sldId id="265" r:id="rId2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Gingric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indy\Documents\BATP_AAMC_BWMC\BATP_CG\Secure%20Texting\Doc%20Halo%20Reports\Summary_Utilization_April%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Bay</a:t>
            </a:r>
            <a:r>
              <a:rPr lang="en-US" sz="2000" baseline="0" dirty="0"/>
              <a:t> Area Transformation Partnership</a:t>
            </a:r>
          </a:p>
          <a:p>
            <a:pPr>
              <a:defRPr sz="1400" b="0" i="0" u="none" strike="noStrike" kern="1200" spc="0" baseline="0">
                <a:solidFill>
                  <a:schemeClr val="tx1">
                    <a:lumMod val="65000"/>
                    <a:lumOff val="35000"/>
                  </a:schemeClr>
                </a:solidFill>
                <a:latin typeface="+mn-lt"/>
                <a:ea typeface="+mn-ea"/>
                <a:cs typeface="+mn-cs"/>
              </a:defRPr>
            </a:pPr>
            <a:r>
              <a:rPr lang="en-US" sz="2000" baseline="0" dirty="0"/>
              <a:t>Doc Halo Secure Texting Adoption</a:t>
            </a:r>
            <a:endParaRPr lang="en-US" sz="2000" dirty="0"/>
          </a:p>
        </c:rich>
      </c:tx>
      <c:overlay val="0"/>
      <c:spPr>
        <a:noFill/>
        <a:ln>
          <a:noFill/>
        </a:ln>
        <a:effectLst/>
      </c:spPr>
    </c:title>
    <c:autoTitleDeleted val="0"/>
    <c:plotArea>
      <c:layout/>
      <c:lineChart>
        <c:grouping val="standard"/>
        <c:varyColors val="0"/>
        <c:ser>
          <c:idx val="0"/>
          <c:order val="0"/>
          <c:tx>
            <c:strRef>
              <c:f>Sheet1!$C$3</c:f>
              <c:strCache>
                <c:ptCount val="1"/>
                <c:pt idx="0">
                  <c:v>Adfinitas Health SNFists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Sheet1!$B$4:$B$13</c:f>
              <c:strCache>
                <c:ptCount val="10"/>
                <c:pt idx="0">
                  <c:v>Aug</c:v>
                </c:pt>
                <c:pt idx="1">
                  <c:v>Sep</c:v>
                </c:pt>
                <c:pt idx="2">
                  <c:v>Oct</c:v>
                </c:pt>
                <c:pt idx="3">
                  <c:v>Nov</c:v>
                </c:pt>
                <c:pt idx="4">
                  <c:v>Dec</c:v>
                </c:pt>
                <c:pt idx="5">
                  <c:v>Jan</c:v>
                </c:pt>
                <c:pt idx="6">
                  <c:v>Feb</c:v>
                </c:pt>
                <c:pt idx="7">
                  <c:v>Mar</c:v>
                </c:pt>
                <c:pt idx="8">
                  <c:v>Apr</c:v>
                </c:pt>
                <c:pt idx="9">
                  <c:v>May</c:v>
                </c:pt>
              </c:strCache>
            </c:strRef>
          </c:cat>
          <c:val>
            <c:numRef>
              <c:f>Sheet1!$C$4:$C$13</c:f>
              <c:numCache>
                <c:formatCode>0</c:formatCode>
                <c:ptCount val="10"/>
                <c:pt idx="0">
                  <c:v>10</c:v>
                </c:pt>
                <c:pt idx="1">
                  <c:v>42</c:v>
                </c:pt>
                <c:pt idx="2">
                  <c:v>121</c:v>
                </c:pt>
                <c:pt idx="3">
                  <c:v>269</c:v>
                </c:pt>
                <c:pt idx="4">
                  <c:v>417</c:v>
                </c:pt>
                <c:pt idx="5">
                  <c:v>523</c:v>
                </c:pt>
                <c:pt idx="6">
                  <c:v>628</c:v>
                </c:pt>
                <c:pt idx="7">
                  <c:v>768.5</c:v>
                </c:pt>
                <c:pt idx="8">
                  <c:v>838.5</c:v>
                </c:pt>
                <c:pt idx="9">
                  <c:v>909</c:v>
                </c:pt>
              </c:numCache>
            </c:numRef>
          </c:val>
          <c:smooth val="0"/>
          <c:extLst xmlns:c16r2="http://schemas.microsoft.com/office/drawing/2015/06/chart">
            <c:ext xmlns:c16="http://schemas.microsoft.com/office/drawing/2014/chart" uri="{C3380CC4-5D6E-409C-BE32-E72D297353CC}">
              <c16:uniqueId val="{00000000-2C1C-47B8-BBDB-E35F2395BD56}"/>
            </c:ext>
          </c:extLst>
        </c:ser>
        <c:ser>
          <c:idx val="1"/>
          <c:order val="1"/>
          <c:tx>
            <c:strRef>
              <c:f>Sheet1!$D$3</c:f>
              <c:strCache>
                <c:ptCount val="1"/>
                <c:pt idx="0">
                  <c:v>Emergency Dept Docs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Sheet1!$B$4:$B$13</c:f>
              <c:strCache>
                <c:ptCount val="10"/>
                <c:pt idx="0">
                  <c:v>Aug</c:v>
                </c:pt>
                <c:pt idx="1">
                  <c:v>Sep</c:v>
                </c:pt>
                <c:pt idx="2">
                  <c:v>Oct</c:v>
                </c:pt>
                <c:pt idx="3">
                  <c:v>Nov</c:v>
                </c:pt>
                <c:pt idx="4">
                  <c:v>Dec</c:v>
                </c:pt>
                <c:pt idx="5">
                  <c:v>Jan</c:v>
                </c:pt>
                <c:pt idx="6">
                  <c:v>Feb</c:v>
                </c:pt>
                <c:pt idx="7">
                  <c:v>Mar</c:v>
                </c:pt>
                <c:pt idx="8">
                  <c:v>Apr</c:v>
                </c:pt>
                <c:pt idx="9">
                  <c:v>May</c:v>
                </c:pt>
              </c:strCache>
            </c:strRef>
          </c:cat>
          <c:val>
            <c:numRef>
              <c:f>Sheet1!$D$4:$D$13</c:f>
              <c:numCache>
                <c:formatCode>0</c:formatCode>
                <c:ptCount val="10"/>
                <c:pt idx="0">
                  <c:v>12</c:v>
                </c:pt>
                <c:pt idx="1">
                  <c:v>55</c:v>
                </c:pt>
                <c:pt idx="2">
                  <c:v>80</c:v>
                </c:pt>
                <c:pt idx="3">
                  <c:v>111</c:v>
                </c:pt>
                <c:pt idx="4">
                  <c:v>124</c:v>
                </c:pt>
                <c:pt idx="5">
                  <c:v>139</c:v>
                </c:pt>
                <c:pt idx="6">
                  <c:v>154</c:v>
                </c:pt>
                <c:pt idx="7">
                  <c:v>160</c:v>
                </c:pt>
                <c:pt idx="8">
                  <c:v>180</c:v>
                </c:pt>
                <c:pt idx="9">
                  <c:v>219</c:v>
                </c:pt>
              </c:numCache>
            </c:numRef>
          </c:val>
          <c:smooth val="0"/>
          <c:extLst xmlns:c16r2="http://schemas.microsoft.com/office/drawing/2015/06/chart">
            <c:ext xmlns:c16="http://schemas.microsoft.com/office/drawing/2014/chart" uri="{C3380CC4-5D6E-409C-BE32-E72D297353CC}">
              <c16:uniqueId val="{00000001-2C1C-47B8-BBDB-E35F2395BD56}"/>
            </c:ext>
          </c:extLst>
        </c:ser>
        <c:ser>
          <c:idx val="2"/>
          <c:order val="2"/>
          <c:tx>
            <c:strRef>
              <c:f>Sheet1!$E$3</c:f>
              <c:strCache>
                <c:ptCount val="1"/>
                <c:pt idx="0">
                  <c:v>Hospitalists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Sheet1!$B$4:$B$13</c:f>
              <c:strCache>
                <c:ptCount val="10"/>
                <c:pt idx="0">
                  <c:v>Aug</c:v>
                </c:pt>
                <c:pt idx="1">
                  <c:v>Sep</c:v>
                </c:pt>
                <c:pt idx="2">
                  <c:v>Oct</c:v>
                </c:pt>
                <c:pt idx="3">
                  <c:v>Nov</c:v>
                </c:pt>
                <c:pt idx="4">
                  <c:v>Dec</c:v>
                </c:pt>
                <c:pt idx="5">
                  <c:v>Jan</c:v>
                </c:pt>
                <c:pt idx="6">
                  <c:v>Feb</c:v>
                </c:pt>
                <c:pt idx="7">
                  <c:v>Mar</c:v>
                </c:pt>
                <c:pt idx="8">
                  <c:v>Apr</c:v>
                </c:pt>
                <c:pt idx="9">
                  <c:v>May</c:v>
                </c:pt>
              </c:strCache>
            </c:strRef>
          </c:cat>
          <c:val>
            <c:numRef>
              <c:f>Sheet1!$E$4:$E$13</c:f>
              <c:numCache>
                <c:formatCode>0</c:formatCode>
                <c:ptCount val="10"/>
                <c:pt idx="0">
                  <c:v>0</c:v>
                </c:pt>
                <c:pt idx="1">
                  <c:v>0</c:v>
                </c:pt>
                <c:pt idx="2">
                  <c:v>17</c:v>
                </c:pt>
                <c:pt idx="3">
                  <c:v>56</c:v>
                </c:pt>
                <c:pt idx="4">
                  <c:v>86</c:v>
                </c:pt>
                <c:pt idx="5">
                  <c:v>100.5</c:v>
                </c:pt>
                <c:pt idx="6">
                  <c:v>115</c:v>
                </c:pt>
                <c:pt idx="7">
                  <c:v>504.5</c:v>
                </c:pt>
                <c:pt idx="8">
                  <c:v>699</c:v>
                </c:pt>
                <c:pt idx="9">
                  <c:v>894</c:v>
                </c:pt>
              </c:numCache>
            </c:numRef>
          </c:val>
          <c:smooth val="0"/>
          <c:extLst xmlns:c16r2="http://schemas.microsoft.com/office/drawing/2015/06/chart">
            <c:ext xmlns:c16="http://schemas.microsoft.com/office/drawing/2014/chart" uri="{C3380CC4-5D6E-409C-BE32-E72D297353CC}">
              <c16:uniqueId val="{00000002-2C1C-47B8-BBDB-E35F2395BD56}"/>
            </c:ext>
          </c:extLst>
        </c:ser>
        <c:ser>
          <c:idx val="3"/>
          <c:order val="3"/>
          <c:tx>
            <c:strRef>
              <c:f>Sheet1!$F$3</c:f>
              <c:strCache>
                <c:ptCount val="1"/>
                <c:pt idx="0">
                  <c:v>Community Care Mgt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Sheet1!$B$4:$B$13</c:f>
              <c:strCache>
                <c:ptCount val="10"/>
                <c:pt idx="0">
                  <c:v>Aug</c:v>
                </c:pt>
                <c:pt idx="1">
                  <c:v>Sep</c:v>
                </c:pt>
                <c:pt idx="2">
                  <c:v>Oct</c:v>
                </c:pt>
                <c:pt idx="3">
                  <c:v>Nov</c:v>
                </c:pt>
                <c:pt idx="4">
                  <c:v>Dec</c:v>
                </c:pt>
                <c:pt idx="5">
                  <c:v>Jan</c:v>
                </c:pt>
                <c:pt idx="6">
                  <c:v>Feb</c:v>
                </c:pt>
                <c:pt idx="7">
                  <c:v>Mar</c:v>
                </c:pt>
                <c:pt idx="8">
                  <c:v>Apr</c:v>
                </c:pt>
                <c:pt idx="9">
                  <c:v>May</c:v>
                </c:pt>
              </c:strCache>
            </c:strRef>
          </c:cat>
          <c:val>
            <c:numRef>
              <c:f>Sheet1!$F$4:$F$13</c:f>
              <c:numCache>
                <c:formatCode>0</c:formatCode>
                <c:ptCount val="10"/>
                <c:pt idx="0">
                  <c:v>0</c:v>
                </c:pt>
                <c:pt idx="1">
                  <c:v>0</c:v>
                </c:pt>
                <c:pt idx="2">
                  <c:v>0</c:v>
                </c:pt>
                <c:pt idx="3">
                  <c:v>78</c:v>
                </c:pt>
                <c:pt idx="4">
                  <c:v>139</c:v>
                </c:pt>
                <c:pt idx="5">
                  <c:v>281.5</c:v>
                </c:pt>
                <c:pt idx="6">
                  <c:v>424</c:v>
                </c:pt>
                <c:pt idx="7">
                  <c:v>868</c:v>
                </c:pt>
                <c:pt idx="8">
                  <c:v>1090</c:v>
                </c:pt>
                <c:pt idx="9">
                  <c:v>1312</c:v>
                </c:pt>
              </c:numCache>
            </c:numRef>
          </c:val>
          <c:smooth val="0"/>
          <c:extLst xmlns:c16r2="http://schemas.microsoft.com/office/drawing/2015/06/chart">
            <c:ext xmlns:c16="http://schemas.microsoft.com/office/drawing/2014/chart" uri="{C3380CC4-5D6E-409C-BE32-E72D297353CC}">
              <c16:uniqueId val="{00000003-2C1C-47B8-BBDB-E35F2395BD56}"/>
            </c:ext>
          </c:extLst>
        </c:ser>
        <c:ser>
          <c:idx val="4"/>
          <c:order val="4"/>
          <c:tx>
            <c:strRef>
              <c:f>Sheet1!$G$3</c:f>
              <c:strCache>
                <c:ptCount val="1"/>
                <c:pt idx="0">
                  <c:v>Physician House Calls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Sheet1!$B$4:$B$13</c:f>
              <c:strCache>
                <c:ptCount val="10"/>
                <c:pt idx="0">
                  <c:v>Aug</c:v>
                </c:pt>
                <c:pt idx="1">
                  <c:v>Sep</c:v>
                </c:pt>
                <c:pt idx="2">
                  <c:v>Oct</c:v>
                </c:pt>
                <c:pt idx="3">
                  <c:v>Nov</c:v>
                </c:pt>
                <c:pt idx="4">
                  <c:v>Dec</c:v>
                </c:pt>
                <c:pt idx="5">
                  <c:v>Jan</c:v>
                </c:pt>
                <c:pt idx="6">
                  <c:v>Feb</c:v>
                </c:pt>
                <c:pt idx="7">
                  <c:v>Mar</c:v>
                </c:pt>
                <c:pt idx="8">
                  <c:v>Apr</c:v>
                </c:pt>
                <c:pt idx="9">
                  <c:v>May</c:v>
                </c:pt>
              </c:strCache>
            </c:strRef>
          </c:cat>
          <c:val>
            <c:numRef>
              <c:f>Sheet1!$G$4:$G$13</c:f>
              <c:numCache>
                <c:formatCode>0</c:formatCode>
                <c:ptCount val="10"/>
                <c:pt idx="0">
                  <c:v>0</c:v>
                </c:pt>
                <c:pt idx="1">
                  <c:v>0</c:v>
                </c:pt>
                <c:pt idx="2">
                  <c:v>9</c:v>
                </c:pt>
                <c:pt idx="3">
                  <c:v>30</c:v>
                </c:pt>
                <c:pt idx="4">
                  <c:v>51</c:v>
                </c:pt>
                <c:pt idx="5">
                  <c:v>66.5</c:v>
                </c:pt>
                <c:pt idx="6">
                  <c:v>82</c:v>
                </c:pt>
                <c:pt idx="7">
                  <c:v>166</c:v>
                </c:pt>
                <c:pt idx="8">
                  <c:v>208</c:v>
                </c:pt>
                <c:pt idx="9">
                  <c:v>250</c:v>
                </c:pt>
              </c:numCache>
            </c:numRef>
          </c:val>
          <c:smooth val="0"/>
          <c:extLst xmlns:c16r2="http://schemas.microsoft.com/office/drawing/2015/06/chart">
            <c:ext xmlns:c16="http://schemas.microsoft.com/office/drawing/2014/chart" uri="{C3380CC4-5D6E-409C-BE32-E72D297353CC}">
              <c16:uniqueId val="{00000004-2C1C-47B8-BBDB-E35F2395BD56}"/>
            </c:ext>
          </c:extLst>
        </c:ser>
        <c:ser>
          <c:idx val="5"/>
          <c:order val="5"/>
          <c:tx>
            <c:strRef>
              <c:f>Sheet1!$H$3</c:f>
              <c:strCache>
                <c:ptCount val="1"/>
                <c:pt idx="0">
                  <c:v>Behavioral Health Navigators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Sheet1!$B$4:$B$13</c:f>
              <c:strCache>
                <c:ptCount val="10"/>
                <c:pt idx="0">
                  <c:v>Aug</c:v>
                </c:pt>
                <c:pt idx="1">
                  <c:v>Sep</c:v>
                </c:pt>
                <c:pt idx="2">
                  <c:v>Oct</c:v>
                </c:pt>
                <c:pt idx="3">
                  <c:v>Nov</c:v>
                </c:pt>
                <c:pt idx="4">
                  <c:v>Dec</c:v>
                </c:pt>
                <c:pt idx="5">
                  <c:v>Jan</c:v>
                </c:pt>
                <c:pt idx="6">
                  <c:v>Feb</c:v>
                </c:pt>
                <c:pt idx="7">
                  <c:v>Mar</c:v>
                </c:pt>
                <c:pt idx="8">
                  <c:v>Apr</c:v>
                </c:pt>
                <c:pt idx="9">
                  <c:v>May</c:v>
                </c:pt>
              </c:strCache>
            </c:strRef>
          </c:cat>
          <c:val>
            <c:numRef>
              <c:f>Sheet1!$H$4:$H$13</c:f>
              <c:numCache>
                <c:formatCode>0</c:formatCode>
                <c:ptCount val="10"/>
                <c:pt idx="0">
                  <c:v>0</c:v>
                </c:pt>
                <c:pt idx="1">
                  <c:v>0</c:v>
                </c:pt>
                <c:pt idx="2">
                  <c:v>0</c:v>
                </c:pt>
                <c:pt idx="3">
                  <c:v>0</c:v>
                </c:pt>
                <c:pt idx="4">
                  <c:v>0</c:v>
                </c:pt>
                <c:pt idx="5">
                  <c:v>0</c:v>
                </c:pt>
                <c:pt idx="6">
                  <c:v>0</c:v>
                </c:pt>
                <c:pt idx="7">
                  <c:v>0</c:v>
                </c:pt>
                <c:pt idx="8">
                  <c:v>229</c:v>
                </c:pt>
                <c:pt idx="9">
                  <c:v>365</c:v>
                </c:pt>
              </c:numCache>
            </c:numRef>
          </c:val>
          <c:smooth val="0"/>
          <c:extLst xmlns:c16r2="http://schemas.microsoft.com/office/drawing/2015/06/chart">
            <c:ext xmlns:c16="http://schemas.microsoft.com/office/drawing/2014/chart" uri="{C3380CC4-5D6E-409C-BE32-E72D297353CC}">
              <c16:uniqueId val="{00000005-2C1C-47B8-BBDB-E35F2395BD56}"/>
            </c:ext>
          </c:extLst>
        </c:ser>
        <c:dLbls>
          <c:showLegendKey val="0"/>
          <c:showVal val="0"/>
          <c:showCatName val="0"/>
          <c:showSerName val="0"/>
          <c:showPercent val="0"/>
          <c:showBubbleSize val="0"/>
        </c:dLbls>
        <c:marker val="1"/>
        <c:smooth val="0"/>
        <c:axId val="249793832"/>
        <c:axId val="249937792"/>
      </c:lineChart>
      <c:catAx>
        <c:axId val="24979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49937792"/>
        <c:crosses val="autoZero"/>
        <c:auto val="1"/>
        <c:lblAlgn val="ctr"/>
        <c:lblOffset val="100"/>
        <c:noMultiLvlLbl val="0"/>
      </c:catAx>
      <c:valAx>
        <c:axId val="249937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4979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D24BCF1-88E0-43EA-9998-C77997584491}"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200A82-5AFE-4236-B29D-238A47F8F97E}" type="slidenum">
              <a:rPr lang="en-US" altLang="en-US"/>
              <a:pPr/>
              <a:t>‹#›</a:t>
            </a:fld>
            <a:endParaRPr lang="en-US" altLang="en-US"/>
          </a:p>
        </p:txBody>
      </p:sp>
    </p:spTree>
    <p:extLst>
      <p:ext uri="{BB962C8B-B14F-4D97-AF65-F5344CB8AC3E}">
        <p14:creationId xmlns:p14="http://schemas.microsoft.com/office/powerpoint/2010/main" val="306929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E0FA813-BAE7-44C2-8060-F8A56964B84B}"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37F140-D7F7-4DC9-BF4F-C9675EBC7CD2}" type="slidenum">
              <a:rPr lang="en-US" altLang="en-US"/>
              <a:pPr/>
              <a:t>‹#›</a:t>
            </a:fld>
            <a:endParaRPr lang="en-US" altLang="en-US"/>
          </a:p>
        </p:txBody>
      </p:sp>
    </p:spTree>
    <p:extLst>
      <p:ext uri="{BB962C8B-B14F-4D97-AF65-F5344CB8AC3E}">
        <p14:creationId xmlns:p14="http://schemas.microsoft.com/office/powerpoint/2010/main" val="280833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687B8A3-BE0C-491B-923B-EE36C93F50C3}"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795408-4106-432F-9B7F-F2270D9774B1}" type="slidenum">
              <a:rPr lang="en-US" altLang="en-US"/>
              <a:pPr/>
              <a:t>‹#›</a:t>
            </a:fld>
            <a:endParaRPr lang="en-US" altLang="en-US"/>
          </a:p>
        </p:txBody>
      </p:sp>
    </p:spTree>
    <p:extLst>
      <p:ext uri="{BB962C8B-B14F-4D97-AF65-F5344CB8AC3E}">
        <p14:creationId xmlns:p14="http://schemas.microsoft.com/office/powerpoint/2010/main" val="2889585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8"/>
          <p:cNvSpPr txBox="1"/>
          <p:nvPr/>
        </p:nvSpPr>
        <p:spPr>
          <a:xfrm>
            <a:off x="1111250"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9"/>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365125"/>
            <a:ext cx="9302752" cy="2992904"/>
          </a:xfrm>
        </p:spPr>
        <p:txBody>
          <a:bodyP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4"/>
          </p:nvPr>
        </p:nvSpPr>
        <p:spPr/>
        <p:txBody>
          <a:bodyPr/>
          <a:lstStyle>
            <a:lvl1pPr>
              <a:defRPr/>
            </a:lvl1pPr>
          </a:lstStyle>
          <a:p>
            <a:pPr>
              <a:defRPr/>
            </a:pPr>
            <a:fld id="{22EAEB70-7870-4645-8F1E-D579E6814178}" type="datetimeFigureOut">
              <a:rPr lang="en-US"/>
              <a:pPr>
                <a:defRPr/>
              </a:pPr>
              <a:t>5/19/2017</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1EB44AC3-42DA-4E83-9216-1254C4D31671}" type="slidenum">
              <a:rPr lang="en-US" altLang="en-US"/>
              <a:pPr/>
              <a:t>‹#›</a:t>
            </a:fld>
            <a:endParaRPr lang="en-US" altLang="en-US"/>
          </a:p>
        </p:txBody>
      </p:sp>
    </p:spTree>
    <p:extLst>
      <p:ext uri="{BB962C8B-B14F-4D97-AF65-F5344CB8AC3E}">
        <p14:creationId xmlns:p14="http://schemas.microsoft.com/office/powerpoint/2010/main" val="159746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4BAF85A-51D3-4A63-BC43-D12930101515}"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5306F16-82F2-4CBF-BF66-12A909CED835}" type="slidenum">
              <a:rPr lang="en-US" altLang="en-US"/>
              <a:pPr/>
              <a:t>‹#›</a:t>
            </a:fld>
            <a:endParaRPr lang="en-US" altLang="en-US"/>
          </a:p>
        </p:txBody>
      </p:sp>
    </p:spTree>
    <p:extLst>
      <p:ext uri="{BB962C8B-B14F-4D97-AF65-F5344CB8AC3E}">
        <p14:creationId xmlns:p14="http://schemas.microsoft.com/office/powerpoint/2010/main" val="251260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fld id="{A3DAD289-5C7D-4C0E-92F3-EDA1F9557696}" type="datetimeFigureOut">
              <a:rPr lang="en-US"/>
              <a:pPr>
                <a:defRPr/>
              </a:pPr>
              <a:t>5/19/2017</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53491A81-E87C-4819-822C-625AAE382341}" type="slidenum">
              <a:rPr lang="en-US" altLang="en-US"/>
              <a:pPr/>
              <a:t>‹#›</a:t>
            </a:fld>
            <a:endParaRPr lang="en-US" altLang="en-US"/>
          </a:p>
        </p:txBody>
      </p:sp>
    </p:spTree>
    <p:extLst>
      <p:ext uri="{BB962C8B-B14F-4D97-AF65-F5344CB8AC3E}">
        <p14:creationId xmlns:p14="http://schemas.microsoft.com/office/powerpoint/2010/main" val="120972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1332085" y="4873765"/>
            <a:ext cx="2940050"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567644" y="4873764"/>
            <a:ext cx="2934406"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804197" y="4873762"/>
            <a:ext cx="2935997"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fld id="{DF52C7A5-7818-4042-A29E-E5D46F2FD6B0}" type="datetimeFigureOut">
              <a:rPr lang="en-US"/>
              <a:pPr>
                <a:defRPr/>
              </a:pPr>
              <a:t>5/19/2017</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1352D8DA-32CB-4643-B0B3-22C8F792170C}" type="slidenum">
              <a:rPr lang="en-US" altLang="en-US"/>
              <a:pPr/>
              <a:t>‹#›</a:t>
            </a:fld>
            <a:endParaRPr lang="en-US" altLang="en-US"/>
          </a:p>
        </p:txBody>
      </p:sp>
    </p:spTree>
    <p:extLst>
      <p:ext uri="{BB962C8B-B14F-4D97-AF65-F5344CB8AC3E}">
        <p14:creationId xmlns:p14="http://schemas.microsoft.com/office/powerpoint/2010/main" val="422855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2EECBB-E53A-46CD-96A0-24A0A9BDC404}"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E30B42-9692-4233-A8FA-D72520C768EF}" type="slidenum">
              <a:rPr lang="en-US" altLang="en-US"/>
              <a:pPr/>
              <a:t>‹#›</a:t>
            </a:fld>
            <a:endParaRPr lang="en-US" altLang="en-US"/>
          </a:p>
        </p:txBody>
      </p:sp>
    </p:spTree>
    <p:extLst>
      <p:ext uri="{BB962C8B-B14F-4D97-AF65-F5344CB8AC3E}">
        <p14:creationId xmlns:p14="http://schemas.microsoft.com/office/powerpoint/2010/main" val="118917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1D1AA0F-AB0E-4E94-99E5-A65CF68247C0}"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C4096-9C87-426F-A88E-2ADA43534CE0}" type="slidenum">
              <a:rPr lang="en-US" altLang="en-US"/>
              <a:pPr/>
              <a:t>‹#›</a:t>
            </a:fld>
            <a:endParaRPr lang="en-US" altLang="en-US"/>
          </a:p>
        </p:txBody>
      </p:sp>
    </p:spTree>
    <p:extLst>
      <p:ext uri="{BB962C8B-B14F-4D97-AF65-F5344CB8AC3E}">
        <p14:creationId xmlns:p14="http://schemas.microsoft.com/office/powerpoint/2010/main" val="34215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39F9AA3-C6F1-4829-ACF1-4672400F69DC}"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D9F272-253B-4A8A-8B86-48B918210A0B}" type="slidenum">
              <a:rPr lang="en-US" altLang="en-US"/>
              <a:pPr/>
              <a:t>‹#›</a:t>
            </a:fld>
            <a:endParaRPr lang="en-US" altLang="en-US"/>
          </a:p>
        </p:txBody>
      </p:sp>
    </p:spTree>
    <p:extLst>
      <p:ext uri="{BB962C8B-B14F-4D97-AF65-F5344CB8AC3E}">
        <p14:creationId xmlns:p14="http://schemas.microsoft.com/office/powerpoint/2010/main" val="202750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7DD8CE0-E0FD-4A20-92C5-48D1E8A59026}" type="datetimeFigureOut">
              <a:rPr lang="en-US"/>
              <a:pPr>
                <a:defRPr/>
              </a:pPr>
              <a:t>5/19/2017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D25B9A-C4CA-4F44-9F9D-6C639D9438FE}" type="slidenum">
              <a:rPr lang="en-US" altLang="en-US"/>
              <a:pPr/>
              <a:t>‹#›</a:t>
            </a:fld>
            <a:endParaRPr lang="en-US" altLang="en-US"/>
          </a:p>
        </p:txBody>
      </p:sp>
    </p:spTree>
    <p:extLst>
      <p:ext uri="{BB962C8B-B14F-4D97-AF65-F5344CB8AC3E}">
        <p14:creationId xmlns:p14="http://schemas.microsoft.com/office/powerpoint/2010/main" val="357985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ABDD75A-4329-4CCD-82D2-124ED4175148}"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AB516F-10D9-4CA4-9EDB-801E5F29C88C}" type="slidenum">
              <a:rPr lang="en-US" altLang="en-US"/>
              <a:pPr/>
              <a:t>‹#›</a:t>
            </a:fld>
            <a:endParaRPr lang="en-US" altLang="en-US"/>
          </a:p>
        </p:txBody>
      </p:sp>
    </p:spTree>
    <p:extLst>
      <p:ext uri="{BB962C8B-B14F-4D97-AF65-F5344CB8AC3E}">
        <p14:creationId xmlns:p14="http://schemas.microsoft.com/office/powerpoint/2010/main" val="184753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AEED953-A2C3-4D42-98A4-82D12B04E3BD}" type="datetimeFigureOut">
              <a:rPr lang="en-US"/>
              <a:pPr>
                <a:defRPr/>
              </a:pPr>
              <a:t>5/19/2017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955389D-E5EC-4F25-A69A-669F5063E58A}" type="slidenum">
              <a:rPr lang="en-US" altLang="en-US"/>
              <a:pPr/>
              <a:t>‹#›</a:t>
            </a:fld>
            <a:endParaRPr lang="en-US" altLang="en-US"/>
          </a:p>
        </p:txBody>
      </p:sp>
    </p:spTree>
    <p:extLst>
      <p:ext uri="{BB962C8B-B14F-4D97-AF65-F5344CB8AC3E}">
        <p14:creationId xmlns:p14="http://schemas.microsoft.com/office/powerpoint/2010/main" val="396777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C7D0D49-96AD-4940-B148-0ADB8BDD2C62}" type="datetimeFigureOut">
              <a:rPr lang="en-US"/>
              <a:pPr>
                <a:defRPr/>
              </a:pPr>
              <a:t>5/19/2017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4BA4F9-5E30-4938-AC69-CCB278BF0ECE}" type="slidenum">
              <a:rPr lang="en-US" altLang="en-US"/>
              <a:pPr/>
              <a:t>‹#›</a:t>
            </a:fld>
            <a:endParaRPr lang="en-US" altLang="en-US"/>
          </a:p>
        </p:txBody>
      </p:sp>
    </p:spTree>
    <p:extLst>
      <p:ext uri="{BB962C8B-B14F-4D97-AF65-F5344CB8AC3E}">
        <p14:creationId xmlns:p14="http://schemas.microsoft.com/office/powerpoint/2010/main" val="297477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EE888E-D9D9-41D9-BB38-D7D9B041608E}" type="datetimeFigureOut">
              <a:rPr lang="en-US"/>
              <a:pPr>
                <a:defRPr/>
              </a:pPr>
              <a:t>5/19/2017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4876571-2EE8-4859-997C-742B8C66B222}" type="slidenum">
              <a:rPr lang="en-US" altLang="en-US"/>
              <a:pPr/>
              <a:t>‹#›</a:t>
            </a:fld>
            <a:endParaRPr lang="en-US" altLang="en-US"/>
          </a:p>
        </p:txBody>
      </p:sp>
    </p:spTree>
    <p:extLst>
      <p:ext uri="{BB962C8B-B14F-4D97-AF65-F5344CB8AC3E}">
        <p14:creationId xmlns:p14="http://schemas.microsoft.com/office/powerpoint/2010/main" val="231473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8D49166-1487-4A33-BE1E-94477A818ACF}"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1DF2FB5-4022-4AC3-BB4A-D3A42B10B5D5}" type="slidenum">
              <a:rPr lang="en-US" altLang="en-US"/>
              <a:pPr/>
              <a:t>‹#›</a:t>
            </a:fld>
            <a:endParaRPr lang="en-US" altLang="en-US"/>
          </a:p>
        </p:txBody>
      </p:sp>
    </p:spTree>
    <p:extLst>
      <p:ext uri="{BB962C8B-B14F-4D97-AF65-F5344CB8AC3E}">
        <p14:creationId xmlns:p14="http://schemas.microsoft.com/office/powerpoint/2010/main" val="93260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BDCA060-AAFA-4F39-88AC-756A60A6615F}" type="datetimeFigureOut">
              <a:rPr lang="en-US"/>
              <a:pPr>
                <a:defRPr/>
              </a:pPr>
              <a:t>5/19/2017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7210E9-4BD3-4826-A2AD-4B25361DB04E}" type="slidenum">
              <a:rPr lang="en-US" altLang="en-US"/>
              <a:pPr/>
              <a:t>‹#›</a:t>
            </a:fld>
            <a:endParaRPr lang="en-US" altLang="en-US"/>
          </a:p>
        </p:txBody>
      </p:sp>
    </p:spTree>
    <p:extLst>
      <p:ext uri="{BB962C8B-B14F-4D97-AF65-F5344CB8AC3E}">
        <p14:creationId xmlns:p14="http://schemas.microsoft.com/office/powerpoint/2010/main" val="410785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775" y="1825625"/>
            <a:ext cx="102330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4265B81E-E90F-4612-8D0C-B14243CA888C}" type="datetimeFigureOut">
              <a:rPr lang="en-US"/>
              <a:pPr>
                <a:defRPr/>
              </a:pPr>
              <a:t>5/19/2017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Corbel" panose="020B0503020204020204" pitchFamily="34" charset="0"/>
              </a:defRPr>
            </a:lvl1pPr>
          </a:lstStyle>
          <a:p>
            <a:fld id="{06B9F0AB-738D-4401-B400-8CA6CC4C2D96}"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8" r:id="rId12"/>
    <p:sldLayoutId id="2147483673" r:id="rId13"/>
    <p:sldLayoutId id="2147483674" r:id="rId14"/>
    <p:sldLayoutId id="2147483675" r:id="rId15"/>
    <p:sldLayoutId id="2147483676" r:id="rId16"/>
    <p:sldLayoutId id="2147483677" r:id="rId17"/>
  </p:sldLayoutIdLst>
  <p:txStyles>
    <p:titleStyle>
      <a:lvl1pPr algn="l" rtl="0" fontAlgn="base">
        <a:lnSpc>
          <a:spcPct val="90000"/>
        </a:lnSpc>
        <a:spcBef>
          <a:spcPct val="0"/>
        </a:spcBef>
        <a:spcAft>
          <a:spcPct val="0"/>
        </a:spcAft>
        <a:defRPr sz="5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rtl="0" fontAlgn="base">
        <a:lnSpc>
          <a:spcPct val="90000"/>
        </a:lnSpc>
        <a:spcBef>
          <a:spcPct val="0"/>
        </a:spcBef>
        <a:spcAft>
          <a:spcPct val="0"/>
        </a:spcAft>
        <a:defRPr sz="5400">
          <a:solidFill>
            <a:schemeClr val="tx1"/>
          </a:solidFill>
          <a:latin typeface="Corbel" panose="020B0503020204020204" pitchFamily="34" charset="0"/>
        </a:defRPr>
      </a:lvl2pPr>
      <a:lvl3pPr algn="l" rtl="0" fontAlgn="base">
        <a:lnSpc>
          <a:spcPct val="90000"/>
        </a:lnSpc>
        <a:spcBef>
          <a:spcPct val="0"/>
        </a:spcBef>
        <a:spcAft>
          <a:spcPct val="0"/>
        </a:spcAft>
        <a:defRPr sz="5400">
          <a:solidFill>
            <a:schemeClr val="tx1"/>
          </a:solidFill>
          <a:latin typeface="Corbel" panose="020B0503020204020204" pitchFamily="34" charset="0"/>
        </a:defRPr>
      </a:lvl3pPr>
      <a:lvl4pPr algn="l" rtl="0" fontAlgn="base">
        <a:lnSpc>
          <a:spcPct val="90000"/>
        </a:lnSpc>
        <a:spcBef>
          <a:spcPct val="0"/>
        </a:spcBef>
        <a:spcAft>
          <a:spcPct val="0"/>
        </a:spcAft>
        <a:defRPr sz="5400">
          <a:solidFill>
            <a:schemeClr val="tx1"/>
          </a:solidFill>
          <a:latin typeface="Corbel" panose="020B0503020204020204" pitchFamily="34" charset="0"/>
        </a:defRPr>
      </a:lvl4pPr>
      <a:lvl5pPr algn="l" rtl="0" fontAlgn="base">
        <a:lnSpc>
          <a:spcPct val="90000"/>
        </a:lnSpc>
        <a:spcBef>
          <a:spcPct val="0"/>
        </a:spcBef>
        <a:spcAft>
          <a:spcPct val="0"/>
        </a:spcAft>
        <a:defRPr sz="5400">
          <a:solidFill>
            <a:schemeClr val="tx1"/>
          </a:solidFill>
          <a:latin typeface="Corbel" panose="020B0503020204020204" pitchFamily="34" charset="0"/>
        </a:defRPr>
      </a:lvl5pPr>
      <a:lvl6pPr marL="457200" algn="l" rtl="0" fontAlgn="base">
        <a:lnSpc>
          <a:spcPct val="90000"/>
        </a:lnSpc>
        <a:spcBef>
          <a:spcPct val="0"/>
        </a:spcBef>
        <a:spcAft>
          <a:spcPct val="0"/>
        </a:spcAft>
        <a:defRPr sz="5400">
          <a:solidFill>
            <a:schemeClr val="tx1"/>
          </a:solidFill>
          <a:latin typeface="Corbel" panose="020B0503020204020204" pitchFamily="34" charset="0"/>
        </a:defRPr>
      </a:lvl6pPr>
      <a:lvl7pPr marL="914400" algn="l" rtl="0" fontAlgn="base">
        <a:lnSpc>
          <a:spcPct val="90000"/>
        </a:lnSpc>
        <a:spcBef>
          <a:spcPct val="0"/>
        </a:spcBef>
        <a:spcAft>
          <a:spcPct val="0"/>
        </a:spcAft>
        <a:defRPr sz="5400">
          <a:solidFill>
            <a:schemeClr val="tx1"/>
          </a:solidFill>
          <a:latin typeface="Corbel" panose="020B0503020204020204" pitchFamily="34" charset="0"/>
        </a:defRPr>
      </a:lvl7pPr>
      <a:lvl8pPr marL="1371600" algn="l" rtl="0" fontAlgn="base">
        <a:lnSpc>
          <a:spcPct val="90000"/>
        </a:lnSpc>
        <a:spcBef>
          <a:spcPct val="0"/>
        </a:spcBef>
        <a:spcAft>
          <a:spcPct val="0"/>
        </a:spcAft>
        <a:defRPr sz="5400">
          <a:solidFill>
            <a:schemeClr val="tx1"/>
          </a:solidFill>
          <a:latin typeface="Corbel" panose="020B0503020204020204" pitchFamily="34" charset="0"/>
        </a:defRPr>
      </a:lvl8pPr>
      <a:lvl9pPr marL="1828800" algn="l" rtl="0" fontAlgn="base">
        <a:lnSpc>
          <a:spcPct val="90000"/>
        </a:lnSpc>
        <a:spcBef>
          <a:spcPct val="0"/>
        </a:spcBef>
        <a:spcAft>
          <a:spcPct val="0"/>
        </a:spcAft>
        <a:defRPr sz="5400">
          <a:solidFill>
            <a:schemeClr val="tx1"/>
          </a:solidFill>
          <a:latin typeface="Corbel" panose="020B0503020204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upport@crisphealth.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4" y="1248638"/>
            <a:ext cx="9144000" cy="1641490"/>
          </a:xfrm>
        </p:spPr>
        <p:txBody>
          <a:bodyPr>
            <a:normAutofit fontScale="90000"/>
          </a:bodyPr>
          <a:lstStyle/>
          <a:p>
            <a:pPr algn="ctr" fontAlgn="auto">
              <a:spcAft>
                <a:spcPts val="0"/>
              </a:spcAft>
              <a:defRPr/>
            </a:pPr>
            <a:r>
              <a:rPr lang="en-US" sz="4000" b="1" dirty="0"/>
              <a:t>Bay Area Transformation Partnership</a:t>
            </a:r>
            <a:br>
              <a:rPr lang="en-US" sz="4000" b="1" dirty="0"/>
            </a:br>
            <a:r>
              <a:rPr lang="en-US" sz="4000" b="1" dirty="0"/>
              <a:t/>
            </a:r>
            <a:br>
              <a:rPr lang="en-US" sz="4000" b="1" dirty="0"/>
            </a:br>
            <a:r>
              <a:rPr lang="en-US" sz="4000" b="1" dirty="0"/>
              <a:t>Advantages of </a:t>
            </a:r>
            <a:br>
              <a:rPr lang="en-US" sz="4000" b="1" dirty="0"/>
            </a:br>
            <a:r>
              <a:rPr lang="en-US" sz="4000" b="1" dirty="0"/>
              <a:t/>
            </a:r>
            <a:br>
              <a:rPr lang="en-US" sz="4000" b="1" dirty="0"/>
            </a:br>
            <a:r>
              <a:rPr lang="en-US" sz="4000" b="1" dirty="0"/>
              <a:t>Cross-Organizational  Use  of  Secure  Texting</a:t>
            </a:r>
            <a:br>
              <a:rPr lang="en-US" sz="4000" b="1" dirty="0"/>
            </a:br>
            <a:r>
              <a:rPr lang="en-US" sz="4000" b="1" dirty="0"/>
              <a:t/>
            </a:r>
            <a:br>
              <a:rPr lang="en-US" sz="4000" b="1" dirty="0"/>
            </a:br>
            <a:r>
              <a:rPr lang="en-US" sz="4000" dirty="0"/>
              <a:t/>
            </a:r>
            <a:br>
              <a:rPr lang="en-US" sz="4000" dirty="0"/>
            </a:br>
            <a:r>
              <a:rPr lang="en-US" sz="4000" dirty="0" err="1"/>
              <a:t>LifeSpan</a:t>
            </a:r>
            <a:r>
              <a:rPr lang="en-US" sz="4000" dirty="0"/>
              <a:t> – Post-Acute Leadership Summit</a:t>
            </a:r>
            <a:br>
              <a:rPr lang="en-US" sz="4000" dirty="0"/>
            </a:br>
            <a:r>
              <a:rPr lang="en-US" sz="4000" b="1" dirty="0"/>
              <a:t/>
            </a:r>
            <a:br>
              <a:rPr lang="en-US" sz="4000" b="1" dirty="0"/>
            </a:br>
            <a:r>
              <a:rPr lang="en-US" sz="4000" b="1" dirty="0"/>
              <a:t>May 16, 2017</a:t>
            </a:r>
            <a:br>
              <a:rPr lang="en-US" sz="4000" b="1" dirty="0"/>
            </a:br>
            <a:r>
              <a:rPr lang="en-US" sz="3600" b="1" dirty="0"/>
              <a:t/>
            </a:r>
            <a:br>
              <a:rPr lang="en-US" sz="3600" b="1" dirty="0"/>
            </a:b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p:cNvSpPr/>
          <p:nvPr/>
        </p:nvSpPr>
        <p:spPr>
          <a:xfrm>
            <a:off x="6440488" y="1597025"/>
            <a:ext cx="3149600" cy="1833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25450" y="305834"/>
            <a:ext cx="10515600" cy="714375"/>
          </a:xfrm>
        </p:spPr>
        <p:txBody>
          <a:bodyPr>
            <a:normAutofit fontScale="90000"/>
          </a:bodyPr>
          <a:lstStyle/>
          <a:p>
            <a:pPr fontAlgn="auto">
              <a:spcAft>
                <a:spcPts val="0"/>
              </a:spcAft>
              <a:defRPr/>
            </a:pPr>
            <a:r>
              <a:rPr lang="en-US" b="1" dirty="0"/>
              <a:t>After Secure Texting </a:t>
            </a:r>
          </a:p>
        </p:txBody>
      </p:sp>
      <p:pic>
        <p:nvPicPr>
          <p:cNvPr id="28675" name="Picture 2" descr="Image result for doctor on phone while with elderly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854200"/>
            <a:ext cx="2833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8"/>
          <p:cNvSpPr txBox="1">
            <a:spLocks noChangeArrowheads="1"/>
          </p:cNvSpPr>
          <p:nvPr/>
        </p:nvSpPr>
        <p:spPr bwMode="auto">
          <a:xfrm>
            <a:off x="2949575" y="1949450"/>
            <a:ext cx="855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5400"/>
              <a:t>…</a:t>
            </a:r>
          </a:p>
        </p:txBody>
      </p:sp>
      <p:pic>
        <p:nvPicPr>
          <p:cNvPr id="2867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413" y="4441825"/>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18"/>
          <p:cNvSpPr txBox="1">
            <a:spLocks noChangeArrowheads="1"/>
          </p:cNvSpPr>
          <p:nvPr/>
        </p:nvSpPr>
        <p:spPr bwMode="auto">
          <a:xfrm>
            <a:off x="195263" y="4040188"/>
            <a:ext cx="465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b="1"/>
              <a:t>Send the patient and paperwork to the ED</a:t>
            </a:r>
          </a:p>
        </p:txBody>
      </p:sp>
      <p:sp>
        <p:nvSpPr>
          <p:cNvPr id="28679" name="TextBox 21"/>
          <p:cNvSpPr txBox="1">
            <a:spLocks noChangeArrowheads="1"/>
          </p:cNvSpPr>
          <p:nvPr/>
        </p:nvSpPr>
        <p:spPr bwMode="auto">
          <a:xfrm>
            <a:off x="3417888" y="1363663"/>
            <a:ext cx="56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2</a:t>
            </a:r>
          </a:p>
        </p:txBody>
      </p:sp>
      <p:sp>
        <p:nvSpPr>
          <p:cNvPr id="28680" name="TextBox 27"/>
          <p:cNvSpPr txBox="1">
            <a:spLocks noChangeArrowheads="1"/>
          </p:cNvSpPr>
          <p:nvPr/>
        </p:nvSpPr>
        <p:spPr bwMode="auto">
          <a:xfrm>
            <a:off x="142875" y="1358900"/>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1</a:t>
            </a:r>
          </a:p>
        </p:txBody>
      </p:sp>
      <p:sp>
        <p:nvSpPr>
          <p:cNvPr id="28681" name="TextBox 28"/>
          <p:cNvSpPr txBox="1">
            <a:spLocks noChangeArrowheads="1"/>
          </p:cNvSpPr>
          <p:nvPr/>
        </p:nvSpPr>
        <p:spPr bwMode="auto">
          <a:xfrm>
            <a:off x="9274175" y="1136650"/>
            <a:ext cx="565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3</a:t>
            </a:r>
          </a:p>
        </p:txBody>
      </p:sp>
      <p:sp>
        <p:nvSpPr>
          <p:cNvPr id="28682" name="TextBox 29"/>
          <p:cNvSpPr txBox="1">
            <a:spLocks noChangeArrowheads="1"/>
          </p:cNvSpPr>
          <p:nvPr/>
        </p:nvSpPr>
        <p:spPr bwMode="auto">
          <a:xfrm>
            <a:off x="174625" y="3640138"/>
            <a:ext cx="56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4</a:t>
            </a:r>
          </a:p>
        </p:txBody>
      </p:sp>
      <p:pic>
        <p:nvPicPr>
          <p:cNvPr id="2868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1835150"/>
            <a:ext cx="2794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Box 5"/>
          <p:cNvSpPr txBox="1">
            <a:spLocks noChangeArrowheads="1"/>
          </p:cNvSpPr>
          <p:nvPr/>
        </p:nvSpPr>
        <p:spPr bwMode="auto">
          <a:xfrm>
            <a:off x="3732213" y="1443038"/>
            <a:ext cx="3354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Fast    Efficient     Direct</a:t>
            </a:r>
          </a:p>
        </p:txBody>
      </p:sp>
      <p:sp>
        <p:nvSpPr>
          <p:cNvPr id="28685" name="TextBox 6"/>
          <p:cNvSpPr txBox="1">
            <a:spLocks noChangeArrowheads="1"/>
          </p:cNvSpPr>
          <p:nvPr/>
        </p:nvSpPr>
        <p:spPr bwMode="auto">
          <a:xfrm>
            <a:off x="6699250" y="2043113"/>
            <a:ext cx="2503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AAMC ED Attending</a:t>
            </a:r>
          </a:p>
          <a:p>
            <a:pPr algn="ctr"/>
            <a:r>
              <a:rPr lang="en-US" altLang="en-US"/>
              <a:t>Or</a:t>
            </a:r>
          </a:p>
          <a:p>
            <a:r>
              <a:rPr lang="en-US" altLang="en-US"/>
              <a:t>UMBWMC ED Attending</a:t>
            </a:r>
          </a:p>
        </p:txBody>
      </p:sp>
      <p:pic>
        <p:nvPicPr>
          <p:cNvPr id="28686"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0725" y="1276350"/>
            <a:ext cx="1689100"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894638" y="3892550"/>
            <a:ext cx="4360862" cy="3138488"/>
          </a:xfrm>
          <a:prstGeom prst="rect">
            <a:avLst/>
          </a:prstGeom>
          <a:noFill/>
        </p:spPr>
        <p:txBody>
          <a:bodyPr>
            <a:spAutoFit/>
          </a:bodyPr>
          <a:lstStyle/>
          <a:p>
            <a:pPr marL="285750" indent="-285750" fontAlgn="auto">
              <a:spcBef>
                <a:spcPts val="0"/>
              </a:spcBef>
              <a:spcAft>
                <a:spcPts val="0"/>
              </a:spcAft>
              <a:buFontTx/>
              <a:buChar char="-"/>
              <a:defRPr/>
            </a:pPr>
            <a:r>
              <a:rPr lang="en-US" dirty="0">
                <a:latin typeface="+mn-lt"/>
                <a:cs typeface="+mn-cs"/>
              </a:rPr>
              <a:t>ED Doc reads ASAP (no phone call interruption)</a:t>
            </a:r>
          </a:p>
          <a:p>
            <a:pPr marL="285750" indent="-285750" fontAlgn="auto">
              <a:spcBef>
                <a:spcPts val="0"/>
              </a:spcBef>
              <a:spcAft>
                <a:spcPts val="0"/>
              </a:spcAft>
              <a:buFontTx/>
              <a:buChar char="-"/>
              <a:defRPr/>
            </a:pPr>
            <a:r>
              <a:rPr lang="en-US" dirty="0">
                <a:latin typeface="+mn-lt"/>
                <a:cs typeface="+mn-cs"/>
              </a:rPr>
              <a:t>Direct response to </a:t>
            </a:r>
            <a:r>
              <a:rPr lang="en-US" dirty="0" err="1">
                <a:latin typeface="+mn-lt"/>
                <a:cs typeface="+mn-cs"/>
              </a:rPr>
              <a:t>SNFist</a:t>
            </a:r>
            <a:endParaRPr lang="en-US" dirty="0">
              <a:latin typeface="+mn-lt"/>
              <a:cs typeface="+mn-cs"/>
            </a:endParaRPr>
          </a:p>
          <a:p>
            <a:pPr marL="285750" indent="-285750" fontAlgn="auto">
              <a:spcBef>
                <a:spcPts val="0"/>
              </a:spcBef>
              <a:spcAft>
                <a:spcPts val="0"/>
              </a:spcAft>
              <a:buFontTx/>
              <a:buChar char="-"/>
              <a:defRPr/>
            </a:pPr>
            <a:r>
              <a:rPr lang="en-US" dirty="0">
                <a:latin typeface="+mn-lt"/>
                <a:cs typeface="+mn-cs"/>
              </a:rPr>
              <a:t>No interpretation by intermediary</a:t>
            </a:r>
          </a:p>
          <a:p>
            <a:pPr marL="285750" indent="-285750" fontAlgn="auto">
              <a:spcBef>
                <a:spcPts val="0"/>
              </a:spcBef>
              <a:spcAft>
                <a:spcPts val="0"/>
              </a:spcAft>
              <a:buFontTx/>
              <a:buChar char="-"/>
              <a:defRPr/>
            </a:pPr>
            <a:r>
              <a:rPr lang="en-US" dirty="0">
                <a:latin typeface="+mn-lt"/>
                <a:cs typeface="+mn-cs"/>
              </a:rPr>
              <a:t>I know who you are and we share this patient ‘together’</a:t>
            </a:r>
          </a:p>
          <a:p>
            <a:pPr marL="285750" indent="-285750" fontAlgn="auto">
              <a:spcBef>
                <a:spcPts val="0"/>
              </a:spcBef>
              <a:spcAft>
                <a:spcPts val="0"/>
              </a:spcAft>
              <a:buFontTx/>
              <a:buChar char="-"/>
              <a:defRPr/>
            </a:pPr>
            <a:r>
              <a:rPr lang="en-US" dirty="0">
                <a:latin typeface="+mn-lt"/>
                <a:cs typeface="+mn-cs"/>
              </a:rPr>
              <a:t>Can easily ‘call’ or ‘text’ the </a:t>
            </a:r>
            <a:r>
              <a:rPr lang="en-US" dirty="0" err="1">
                <a:latin typeface="+mn-lt"/>
                <a:cs typeface="+mn-cs"/>
              </a:rPr>
              <a:t>SNFist</a:t>
            </a:r>
            <a:endParaRPr lang="en-US" dirty="0">
              <a:latin typeface="+mn-lt"/>
              <a:cs typeface="+mn-cs"/>
            </a:endParaRPr>
          </a:p>
          <a:p>
            <a:pPr marL="285750" indent="-285750" fontAlgn="auto">
              <a:spcBef>
                <a:spcPts val="0"/>
              </a:spcBef>
              <a:spcAft>
                <a:spcPts val="0"/>
              </a:spcAft>
              <a:buFontTx/>
              <a:buChar char="-"/>
              <a:defRPr/>
            </a:pPr>
            <a:r>
              <a:rPr lang="en-US" dirty="0">
                <a:latin typeface="+mn-lt"/>
                <a:cs typeface="+mn-cs"/>
              </a:rPr>
              <a:t>Can pass the message at change of shift  </a:t>
            </a:r>
          </a:p>
          <a:p>
            <a:pPr marL="285750" indent="-285750" fontAlgn="auto">
              <a:spcBef>
                <a:spcPts val="0"/>
              </a:spcBef>
              <a:spcAft>
                <a:spcPts val="0"/>
              </a:spcAft>
              <a:buFontTx/>
              <a:buChar char="-"/>
              <a:defRPr/>
            </a:pPr>
            <a:r>
              <a:rPr lang="en-US" dirty="0">
                <a:latin typeface="+mn-lt"/>
                <a:cs typeface="+mn-cs"/>
              </a:rPr>
              <a:t>Direct connection benefits occur ‘days’ afterward (i.e. medication questions)</a:t>
            </a:r>
          </a:p>
          <a:p>
            <a:pPr fontAlgn="auto">
              <a:spcBef>
                <a:spcPts val="0"/>
              </a:spcBef>
              <a:spcAft>
                <a:spcPts val="0"/>
              </a:spcAft>
              <a:defRPr/>
            </a:pPr>
            <a:endParaRPr lang="en-US" dirty="0">
              <a:latin typeface="+mn-lt"/>
              <a:cs typeface="+mn-cs"/>
            </a:endParaRPr>
          </a:p>
        </p:txBody>
      </p:sp>
      <p:sp>
        <p:nvSpPr>
          <p:cNvPr id="28688" name="TextBox 12"/>
          <p:cNvSpPr txBox="1">
            <a:spLocks noChangeArrowheads="1"/>
          </p:cNvSpPr>
          <p:nvPr/>
        </p:nvSpPr>
        <p:spPr bwMode="auto">
          <a:xfrm>
            <a:off x="3416300" y="3236913"/>
            <a:ext cx="3538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No more waiting on hold to leave a message!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56" y="185243"/>
            <a:ext cx="11295088" cy="1325563"/>
          </a:xfrm>
        </p:spPr>
        <p:txBody>
          <a:bodyPr>
            <a:normAutofit fontScale="90000"/>
          </a:bodyPr>
          <a:lstStyle/>
          <a:p>
            <a:pPr fontAlgn="auto">
              <a:spcAft>
                <a:spcPts val="0"/>
              </a:spcAft>
              <a:defRPr/>
            </a:pPr>
            <a:r>
              <a:rPr lang="en-US" b="1" dirty="0"/>
              <a:t>Example – </a:t>
            </a:r>
            <a:r>
              <a:rPr lang="en-US" b="1" dirty="0" err="1"/>
              <a:t>SNFist</a:t>
            </a:r>
            <a:r>
              <a:rPr lang="en-US" b="1" dirty="0"/>
              <a:t> to ED Provider Communication</a:t>
            </a:r>
            <a:endParaRPr lang="en-US" dirty="0"/>
          </a:p>
        </p:txBody>
      </p:sp>
      <p:sp>
        <p:nvSpPr>
          <p:cNvPr id="4" name="Speech Bubble: Rectangle 3"/>
          <p:cNvSpPr/>
          <p:nvPr/>
        </p:nvSpPr>
        <p:spPr>
          <a:xfrm>
            <a:off x="523875" y="2139950"/>
            <a:ext cx="9474200" cy="1930400"/>
          </a:xfrm>
          <a:prstGeom prst="wedgeRectCallout">
            <a:avLst>
              <a:gd name="adj1" fmla="val -36498"/>
              <a:gd name="adj2" fmla="val 651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Originally from: Melissa Barksdale, CRNP Date: 5/4/17 11:24 PM </a:t>
            </a:r>
          </a:p>
          <a:p>
            <a:pPr fontAlgn="auto">
              <a:spcBef>
                <a:spcPts val="0"/>
              </a:spcBef>
              <a:spcAft>
                <a:spcPts val="0"/>
              </a:spcAft>
              <a:defRPr/>
            </a:pPr>
            <a:r>
              <a:rPr lang="en-US" sz="2000" dirty="0"/>
              <a:t>Hello. ‘&lt;Patient&gt;’ DOB: ‘x/x/x’ is coming from Heritage </a:t>
            </a:r>
            <a:r>
              <a:rPr lang="en-US" sz="2000" dirty="0" err="1"/>
              <a:t>Harbour</a:t>
            </a:r>
            <a:r>
              <a:rPr lang="en-US" sz="2000" dirty="0"/>
              <a:t> SNF for Left hip wound large amount of bleeding that is pulsating. Nurse unsure if it is an old surgical wound. </a:t>
            </a:r>
            <a:r>
              <a:rPr lang="en-US" sz="2000" dirty="0" err="1"/>
              <a:t>Dx</a:t>
            </a:r>
            <a:r>
              <a:rPr lang="en-US" sz="2000" dirty="0"/>
              <a:t> Left hip wound infection, could not obtain much more </a:t>
            </a:r>
            <a:r>
              <a:rPr lang="en-US" sz="2000" dirty="0" err="1"/>
              <a:t>hx</a:t>
            </a:r>
            <a:r>
              <a:rPr lang="en-US" sz="2000" dirty="0"/>
              <a:t> than that as the nurse and wound nurse are trying to maintain pressure to this pulsating wound. BP 101/50, P 103, Pulse Ox 95% on RA. Thank you.</a:t>
            </a:r>
          </a:p>
        </p:txBody>
      </p:sp>
      <p:sp>
        <p:nvSpPr>
          <p:cNvPr id="5" name="Speech Bubble: Rectangle 4"/>
          <p:cNvSpPr/>
          <p:nvPr/>
        </p:nvSpPr>
        <p:spPr>
          <a:xfrm>
            <a:off x="3567113" y="4370388"/>
            <a:ext cx="7653337" cy="1190625"/>
          </a:xfrm>
          <a:prstGeom prst="wedgeRectCallout">
            <a:avLst>
              <a:gd name="adj1" fmla="val 38619"/>
              <a:gd name="adj2" fmla="val 76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Originally from: David </a:t>
            </a:r>
            <a:r>
              <a:rPr lang="en-US" sz="2000" dirty="0" err="1"/>
              <a:t>Mooradian</a:t>
            </a:r>
            <a:r>
              <a:rPr lang="en-US" sz="2000" dirty="0"/>
              <a:t> Date: 5/5/17 2:02 AM </a:t>
            </a:r>
          </a:p>
          <a:p>
            <a:pPr fontAlgn="auto">
              <a:spcBef>
                <a:spcPts val="0"/>
              </a:spcBef>
              <a:spcAft>
                <a:spcPts val="0"/>
              </a:spcAft>
              <a:defRPr/>
            </a:pPr>
            <a:r>
              <a:rPr lang="en-US" sz="2000" dirty="0"/>
              <a:t>Looks like </a:t>
            </a:r>
            <a:r>
              <a:rPr lang="en-US" sz="2000" dirty="0" err="1"/>
              <a:t>decub</a:t>
            </a:r>
            <a:r>
              <a:rPr lang="en-US" sz="2000" dirty="0"/>
              <a:t>. No bleeding here. May need to follow with wound center</a:t>
            </a:r>
          </a:p>
        </p:txBody>
      </p:sp>
      <p:sp>
        <p:nvSpPr>
          <p:cNvPr id="29700" name="Rectangle 7"/>
          <p:cNvSpPr>
            <a:spLocks noChangeArrowheads="1"/>
          </p:cNvSpPr>
          <p:nvPr/>
        </p:nvSpPr>
        <p:spPr bwMode="auto">
          <a:xfrm>
            <a:off x="425450" y="6291263"/>
            <a:ext cx="1131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Dave Mooradian, MD, Chief Medical Information Officer, Emergency Department, Anne Arundel Medical Center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5734" y="113916"/>
            <a:ext cx="10515600" cy="1325563"/>
          </a:xfrm>
        </p:spPr>
        <p:txBody>
          <a:bodyPr/>
          <a:lstStyle/>
          <a:p>
            <a:pPr fontAlgn="auto">
              <a:spcAft>
                <a:spcPts val="0"/>
              </a:spcAft>
              <a:defRPr/>
            </a:pPr>
            <a:r>
              <a:rPr lang="en-US" sz="4000" b="1" dirty="0"/>
              <a:t>Example – </a:t>
            </a:r>
            <a:r>
              <a:rPr lang="en-US" sz="4000" b="1" dirty="0" err="1"/>
              <a:t>SNFist</a:t>
            </a:r>
            <a:r>
              <a:rPr lang="en-US" sz="4000" b="1" dirty="0"/>
              <a:t> to/from ED Providers</a:t>
            </a:r>
            <a:endParaRPr lang="en-US" sz="4000" dirty="0"/>
          </a:p>
        </p:txBody>
      </p:sp>
      <p:sp>
        <p:nvSpPr>
          <p:cNvPr id="5" name="Speech Bubble: Rectangle with Corners Rounded 4"/>
          <p:cNvSpPr/>
          <p:nvPr/>
        </p:nvSpPr>
        <p:spPr>
          <a:xfrm>
            <a:off x="155575" y="1439863"/>
            <a:ext cx="8204200" cy="1863725"/>
          </a:xfrm>
          <a:prstGeom prst="wedgeRoundRectCallout">
            <a:avLst>
              <a:gd name="adj1" fmla="val -43933"/>
              <a:gd name="adj2" fmla="val 745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12" name="Table 11"/>
          <p:cNvGraphicFramePr>
            <a:graphicFrameLocks noGrp="1"/>
          </p:cNvGraphicFramePr>
          <p:nvPr/>
        </p:nvGraphicFramePr>
        <p:xfrm>
          <a:off x="222250" y="1439863"/>
          <a:ext cx="8597900" cy="1736725"/>
        </p:xfrm>
        <a:graphic>
          <a:graphicData uri="http://schemas.openxmlformats.org/drawingml/2006/table">
            <a:tbl>
              <a:tblPr/>
              <a:tblGrid>
                <a:gridCol w="7971417">
                  <a:extLst>
                    <a:ext uri="{9D8B030D-6E8A-4147-A177-3AD203B41FA5}"/>
                  </a:extLst>
                </a:gridCol>
                <a:gridCol w="626483">
                  <a:extLst>
                    <a:ext uri="{9D8B030D-6E8A-4147-A177-3AD203B41FA5}"/>
                  </a:extLst>
                </a:gridCol>
              </a:tblGrid>
              <a:tr h="1736725">
                <a:tc>
                  <a:txBody>
                    <a:bodyPr/>
                    <a:lstStyle/>
                    <a:p>
                      <a:r>
                        <a:rPr lang="en-US" sz="1800" dirty="0">
                          <a:effectLst/>
                        </a:rPr>
                        <a:t>To: ED Attending UMBWMC </a:t>
                      </a:r>
                    </a:p>
                    <a:p>
                      <a:endParaRPr lang="en-US" sz="1800" dirty="0">
                        <a:effectLst/>
                      </a:endParaRPr>
                    </a:p>
                    <a:p>
                      <a:r>
                        <a:rPr lang="en-US" sz="1800" dirty="0">
                          <a:effectLst/>
                        </a:rPr>
                        <a:t>Hi, </a:t>
                      </a:r>
                      <a:r>
                        <a:rPr lang="en-US" sz="1800" dirty="0" err="1">
                          <a:effectLst/>
                        </a:rPr>
                        <a:t>Taana</a:t>
                      </a:r>
                      <a:r>
                        <a:rPr lang="en-US" sz="1800" dirty="0">
                          <a:effectLst/>
                        </a:rPr>
                        <a:t> </a:t>
                      </a:r>
                      <a:r>
                        <a:rPr lang="en-US" sz="1800" dirty="0" err="1">
                          <a:effectLst/>
                        </a:rPr>
                        <a:t>Viviano</a:t>
                      </a:r>
                      <a:r>
                        <a:rPr lang="en-US" sz="1800" dirty="0">
                          <a:effectLst/>
                        </a:rPr>
                        <a:t> here at </a:t>
                      </a:r>
                      <a:r>
                        <a:rPr lang="en-US" sz="1800" dirty="0" err="1">
                          <a:effectLst/>
                        </a:rPr>
                        <a:t>severna</a:t>
                      </a:r>
                      <a:r>
                        <a:rPr lang="en-US" sz="1800" dirty="0">
                          <a:effectLst/>
                        </a:rPr>
                        <a:t> park. Sending in &lt;Patient Name&gt; by 911 for witnessed unresponsive episode sitting in WC and then gen T-C </a:t>
                      </a:r>
                      <a:r>
                        <a:rPr lang="en-US" sz="1800" dirty="0" err="1">
                          <a:effectLst/>
                        </a:rPr>
                        <a:t>sz</a:t>
                      </a:r>
                      <a:r>
                        <a:rPr lang="en-US" sz="1800" dirty="0">
                          <a:effectLst/>
                        </a:rPr>
                        <a:t> activity for </a:t>
                      </a:r>
                      <a:r>
                        <a:rPr lang="en-US" sz="1800" dirty="0" err="1">
                          <a:effectLst/>
                        </a:rPr>
                        <a:t>approx</a:t>
                      </a:r>
                      <a:r>
                        <a:rPr lang="en-US" sz="1800" dirty="0">
                          <a:effectLst/>
                        </a:rPr>
                        <a:t> 2 min. All VSS, </a:t>
                      </a:r>
                      <a:r>
                        <a:rPr lang="en-US" sz="1800" dirty="0" err="1">
                          <a:effectLst/>
                        </a:rPr>
                        <a:t>bs</a:t>
                      </a:r>
                      <a:r>
                        <a:rPr lang="en-US" sz="1800" dirty="0">
                          <a:effectLst/>
                        </a:rPr>
                        <a:t> 140. After 5 min started to open eyes to name. Diaphoretic. +h/o </a:t>
                      </a:r>
                      <a:r>
                        <a:rPr lang="en-US" sz="1800" dirty="0" err="1">
                          <a:effectLst/>
                        </a:rPr>
                        <a:t>cva</a:t>
                      </a:r>
                      <a:r>
                        <a:rPr lang="en-US" sz="1800" dirty="0">
                          <a:effectLst/>
                        </a:rPr>
                        <a:t> with </a:t>
                      </a:r>
                      <a:r>
                        <a:rPr lang="en-US" sz="1800" dirty="0" err="1">
                          <a:effectLst/>
                        </a:rPr>
                        <a:t>chr</a:t>
                      </a:r>
                      <a:r>
                        <a:rPr lang="en-US" sz="1800" dirty="0">
                          <a:effectLst/>
                        </a:rPr>
                        <a:t> L paresis. Call with any questions. 443-534-0575</a:t>
                      </a:r>
                    </a:p>
                  </a:txBody>
                  <a:tcPr marL="91456" marR="91456" marT="45703" marB="45703" anchor="ctr">
                    <a:lnL>
                      <a:noFill/>
                    </a:lnL>
                    <a:lnR>
                      <a:noFill/>
                    </a:lnR>
                    <a:lnT>
                      <a:noFill/>
                    </a:lnT>
                    <a:lnB>
                      <a:noFill/>
                    </a:lnB>
                  </a:tcPr>
                </a:tc>
                <a:tc>
                  <a:txBody>
                    <a:bodyPr/>
                    <a:lstStyle/>
                    <a:p>
                      <a:pPr fontAlgn="t"/>
                      <a:endParaRPr lang="en-US" sz="1800" dirty="0">
                        <a:effectLst/>
                      </a:endParaRPr>
                    </a:p>
                  </a:txBody>
                  <a:tcPr marL="91456" marR="91456" marT="45703" marB="45703">
                    <a:lnL>
                      <a:noFill/>
                    </a:lnL>
                    <a:lnR>
                      <a:noFill/>
                    </a:lnR>
                    <a:lnT>
                      <a:noFill/>
                    </a:lnT>
                    <a:lnB>
                      <a:noFill/>
                    </a:lnB>
                  </a:tcPr>
                </a:tc>
                <a:extLst>
                  <a:ext uri="{0D108BD9-81ED-4DB2-BD59-A6C34878D82A}"/>
                </a:extLst>
              </a:tr>
            </a:tbl>
          </a:graphicData>
        </a:graphic>
      </p:graphicFrame>
      <p:sp>
        <p:nvSpPr>
          <p:cNvPr id="30726" name="Rectangle 4"/>
          <p:cNvSpPr>
            <a:spLocks noChangeArrowheads="1"/>
          </p:cNvSpPr>
          <p:nvPr/>
        </p:nvSpPr>
        <p:spPr bwMode="auto">
          <a:xfrm>
            <a:off x="598488" y="1611313"/>
            <a:ext cx="3666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defTabSz="914400" eaLnBrk="0" hangingPunct="0"/>
            <a:r>
              <a:rPr lang="en-US" altLang="en-US">
                <a:latin typeface="Arial" panose="020B0604020202020204" pitchFamily="34" charset="0"/>
              </a:rPr>
              <a:t/>
            </a:r>
            <a:br>
              <a:rPr lang="en-US" altLang="en-US">
                <a:latin typeface="Arial" panose="020B0604020202020204" pitchFamily="34" charset="0"/>
              </a:rPr>
            </a:br>
            <a:endParaRPr lang="en-US" altLang="en-US">
              <a:latin typeface="Arial" panose="020B0604020202020204" pitchFamily="34" charset="0"/>
            </a:endParaRPr>
          </a:p>
        </p:txBody>
      </p:sp>
      <p:sp>
        <p:nvSpPr>
          <p:cNvPr id="14" name="Speech Bubble: Rectangle with Corners Rounded 13"/>
          <p:cNvSpPr/>
          <p:nvPr/>
        </p:nvSpPr>
        <p:spPr>
          <a:xfrm>
            <a:off x="6205538" y="3617913"/>
            <a:ext cx="5405437" cy="954087"/>
          </a:xfrm>
          <a:prstGeom prst="wedgeRoundRectCallout">
            <a:avLst>
              <a:gd name="adj1" fmla="val 43851"/>
              <a:gd name="adj2" fmla="val 8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From: Chirag Chaudhari, MD </a:t>
            </a:r>
          </a:p>
          <a:p>
            <a:pPr fontAlgn="auto">
              <a:spcBef>
                <a:spcPts val="0"/>
              </a:spcBef>
              <a:spcAft>
                <a:spcPts val="0"/>
              </a:spcAft>
              <a:defRPr/>
            </a:pPr>
            <a:r>
              <a:rPr lang="en-US" dirty="0"/>
              <a:t>Date: 5/1/17 1:27 PM </a:t>
            </a:r>
          </a:p>
          <a:p>
            <a:pPr fontAlgn="auto">
              <a:spcBef>
                <a:spcPts val="0"/>
              </a:spcBef>
              <a:spcAft>
                <a:spcPts val="0"/>
              </a:spcAft>
              <a:defRPr/>
            </a:pPr>
            <a:r>
              <a:rPr lang="en-US" dirty="0"/>
              <a:t>Got it thanks.</a:t>
            </a:r>
          </a:p>
        </p:txBody>
      </p:sp>
      <p:sp>
        <p:nvSpPr>
          <p:cNvPr id="15" name="Speech Bubble: Rectangle with Corners Rounded 14"/>
          <p:cNvSpPr/>
          <p:nvPr/>
        </p:nvSpPr>
        <p:spPr>
          <a:xfrm>
            <a:off x="6284913" y="5046663"/>
            <a:ext cx="5511800" cy="1354137"/>
          </a:xfrm>
          <a:prstGeom prst="wedgeRoundRectCallout">
            <a:avLst>
              <a:gd name="adj1" fmla="val 39749"/>
              <a:gd name="adj2" fmla="val 724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From:  Bethany </a:t>
            </a:r>
            <a:r>
              <a:rPr lang="en-US" dirty="0" err="1"/>
              <a:t>Radin</a:t>
            </a:r>
            <a:r>
              <a:rPr lang="en-US" dirty="0"/>
              <a:t>, DO Date: 5/1/17 5:04 PM </a:t>
            </a:r>
          </a:p>
          <a:p>
            <a:pPr fontAlgn="auto">
              <a:spcBef>
                <a:spcPts val="0"/>
              </a:spcBef>
              <a:spcAft>
                <a:spcPts val="0"/>
              </a:spcAft>
              <a:defRPr/>
            </a:pPr>
            <a:r>
              <a:rPr lang="en-US" dirty="0"/>
              <a:t>Hi. </a:t>
            </a:r>
            <a:r>
              <a:rPr lang="en-US" dirty="0" err="1"/>
              <a:t>Dr</a:t>
            </a:r>
            <a:r>
              <a:rPr lang="en-US" dirty="0"/>
              <a:t> </a:t>
            </a:r>
            <a:r>
              <a:rPr lang="en-US" dirty="0" err="1"/>
              <a:t>Radin</a:t>
            </a:r>
            <a:r>
              <a:rPr lang="en-US" dirty="0"/>
              <a:t>. I just saw &lt;Patient Name&gt;.  No further seizures. No obvious cause other than his prior stroke. Started him on </a:t>
            </a:r>
            <a:r>
              <a:rPr lang="en-US" dirty="0" err="1"/>
              <a:t>keppra</a:t>
            </a:r>
            <a:r>
              <a:rPr lang="en-US" dirty="0"/>
              <a:t>. To follow up w </a:t>
            </a:r>
            <a:r>
              <a:rPr lang="en-US" dirty="0" err="1"/>
              <a:t>dr</a:t>
            </a:r>
            <a:r>
              <a:rPr lang="en-US" dirty="0"/>
              <a:t> Singh neurology</a:t>
            </a:r>
          </a:p>
        </p:txBody>
      </p:sp>
      <p:sp>
        <p:nvSpPr>
          <p:cNvPr id="30729" name="TextBox 15"/>
          <p:cNvSpPr txBox="1">
            <a:spLocks noChangeArrowheads="1"/>
          </p:cNvSpPr>
          <p:nvPr/>
        </p:nvSpPr>
        <p:spPr bwMode="auto">
          <a:xfrm>
            <a:off x="155575" y="1090613"/>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SNF  Provider</a:t>
            </a:r>
          </a:p>
        </p:txBody>
      </p:sp>
      <p:sp>
        <p:nvSpPr>
          <p:cNvPr id="30730" name="TextBox 16"/>
          <p:cNvSpPr txBox="1">
            <a:spLocks noChangeArrowheads="1"/>
          </p:cNvSpPr>
          <p:nvPr/>
        </p:nvSpPr>
        <p:spPr bwMode="auto">
          <a:xfrm>
            <a:off x="8359775" y="3222625"/>
            <a:ext cx="20812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ED Provider # 1</a:t>
            </a:r>
          </a:p>
        </p:txBody>
      </p:sp>
      <p:sp>
        <p:nvSpPr>
          <p:cNvPr id="30731" name="TextBox 17"/>
          <p:cNvSpPr txBox="1">
            <a:spLocks noChangeArrowheads="1"/>
          </p:cNvSpPr>
          <p:nvPr/>
        </p:nvSpPr>
        <p:spPr bwMode="auto">
          <a:xfrm>
            <a:off x="3213100" y="4237038"/>
            <a:ext cx="27336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i="1"/>
              <a:t>Shift Change in the ED </a:t>
            </a:r>
          </a:p>
          <a:p>
            <a:r>
              <a:rPr lang="en-US" altLang="en-US" i="1"/>
              <a:t>(Doc #1 passes text to Doc # 2 before leaving)</a:t>
            </a:r>
          </a:p>
        </p:txBody>
      </p:sp>
      <p:sp>
        <p:nvSpPr>
          <p:cNvPr id="19" name="Left Brace 18"/>
          <p:cNvSpPr/>
          <p:nvPr/>
        </p:nvSpPr>
        <p:spPr>
          <a:xfrm>
            <a:off x="5802313" y="3762375"/>
            <a:ext cx="257175" cy="2336800"/>
          </a:xfrm>
          <a:prstGeom prst="leftBrace">
            <a:avLst>
              <a:gd name="adj1" fmla="val 8333"/>
              <a:gd name="adj2" fmla="val 5043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b="1" dirty="0"/>
          </a:p>
        </p:txBody>
      </p:sp>
      <p:sp>
        <p:nvSpPr>
          <p:cNvPr id="30733" name="TextBox 19"/>
          <p:cNvSpPr txBox="1">
            <a:spLocks noChangeArrowheads="1"/>
          </p:cNvSpPr>
          <p:nvPr/>
        </p:nvSpPr>
        <p:spPr bwMode="auto">
          <a:xfrm>
            <a:off x="8256588" y="4664075"/>
            <a:ext cx="20796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ED Provider # 2</a:t>
            </a:r>
          </a:p>
        </p:txBody>
      </p:sp>
      <p:sp>
        <p:nvSpPr>
          <p:cNvPr id="21" name="Speech Bubble: Rectangle with Corners Rounded 20"/>
          <p:cNvSpPr/>
          <p:nvPr/>
        </p:nvSpPr>
        <p:spPr>
          <a:xfrm>
            <a:off x="296863" y="5451475"/>
            <a:ext cx="3525837" cy="844550"/>
          </a:xfrm>
          <a:prstGeom prst="wedgeRoundRectCallout">
            <a:avLst>
              <a:gd name="adj1" fmla="val -40491"/>
              <a:gd name="adj2" fmla="val 83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From: </a:t>
            </a:r>
            <a:r>
              <a:rPr lang="en-US" dirty="0" err="1"/>
              <a:t>Taana</a:t>
            </a:r>
            <a:r>
              <a:rPr lang="en-US" dirty="0"/>
              <a:t> </a:t>
            </a:r>
            <a:r>
              <a:rPr lang="en-US" dirty="0" err="1"/>
              <a:t>Viviano</a:t>
            </a:r>
            <a:r>
              <a:rPr lang="en-US" dirty="0"/>
              <a:t>, MD Date: 5/1/17 5:06 PM </a:t>
            </a:r>
          </a:p>
          <a:p>
            <a:pPr fontAlgn="auto">
              <a:spcBef>
                <a:spcPts val="0"/>
              </a:spcBef>
              <a:spcAft>
                <a:spcPts val="0"/>
              </a:spcAft>
              <a:defRPr/>
            </a:pPr>
            <a:r>
              <a:rPr lang="en-US" dirty="0"/>
              <a:t>Ok thanks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1" y="240061"/>
            <a:ext cx="11576937" cy="904875"/>
          </a:xfrm>
        </p:spPr>
        <p:txBody>
          <a:bodyPr>
            <a:normAutofit fontScale="90000"/>
          </a:bodyPr>
          <a:lstStyle/>
          <a:p>
            <a:pPr fontAlgn="auto">
              <a:spcAft>
                <a:spcPts val="0"/>
              </a:spcAft>
              <a:defRPr/>
            </a:pPr>
            <a:r>
              <a:rPr lang="en-US" sz="3600" b="1" dirty="0"/>
              <a:t>Example:  Post hospital discharge - </a:t>
            </a:r>
            <a:r>
              <a:rPr lang="en-US" sz="3600" b="1" dirty="0" err="1"/>
              <a:t>SNFist</a:t>
            </a:r>
            <a:r>
              <a:rPr lang="en-US" sz="3600" b="1" dirty="0"/>
              <a:t> to/from Hospitalist</a:t>
            </a:r>
          </a:p>
        </p:txBody>
      </p:sp>
      <p:sp>
        <p:nvSpPr>
          <p:cNvPr id="3" name="Content Placeholder 2"/>
          <p:cNvSpPr>
            <a:spLocks noGrp="1"/>
          </p:cNvSpPr>
          <p:nvPr>
            <p:ph idx="1"/>
          </p:nvPr>
        </p:nvSpPr>
        <p:spPr>
          <a:xfrm>
            <a:off x="224852" y="6401763"/>
            <a:ext cx="10515600" cy="456237"/>
          </a:xfrm>
        </p:spPr>
        <p:txBody>
          <a:bodyPr/>
          <a:lstStyle/>
          <a:p>
            <a:pPr marL="0" indent="0" fontAlgn="auto">
              <a:spcAft>
                <a:spcPts val="0"/>
              </a:spcAft>
              <a:buFont typeface="Arial" panose="020B0604020202020204" pitchFamily="34" charset="0"/>
              <a:buNone/>
              <a:defRPr/>
            </a:pPr>
            <a:r>
              <a:rPr lang="en-US" sz="2000" dirty="0"/>
              <a:t>Dr. </a:t>
            </a:r>
            <a:r>
              <a:rPr lang="en-US" sz="2000" dirty="0" err="1"/>
              <a:t>Reshma</a:t>
            </a:r>
            <a:r>
              <a:rPr lang="en-US" sz="2000" dirty="0"/>
              <a:t> Modi, </a:t>
            </a:r>
            <a:r>
              <a:rPr lang="en-US" sz="2000" dirty="0" err="1"/>
              <a:t>Adfinitas</a:t>
            </a:r>
            <a:r>
              <a:rPr lang="en-US" sz="2000" dirty="0"/>
              <a:t> Health Provider, Skilled Nursing Facility</a:t>
            </a:r>
          </a:p>
        </p:txBody>
      </p:sp>
      <p:sp>
        <p:nvSpPr>
          <p:cNvPr id="4" name="Speech Bubble: Rectangle 3"/>
          <p:cNvSpPr/>
          <p:nvPr/>
        </p:nvSpPr>
        <p:spPr>
          <a:xfrm>
            <a:off x="225425" y="1177925"/>
            <a:ext cx="9990138" cy="1384300"/>
          </a:xfrm>
          <a:prstGeom prst="wedgeRectCallout">
            <a:avLst>
              <a:gd name="adj1" fmla="val -38300"/>
              <a:gd name="adj2" fmla="val 6982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From: </a:t>
            </a:r>
            <a:r>
              <a:rPr lang="en-US" sz="2000" dirty="0" err="1"/>
              <a:t>Reshma</a:t>
            </a:r>
            <a:r>
              <a:rPr lang="en-US" sz="2000" dirty="0"/>
              <a:t> Modi, DO Date: 4/13/17 3:08 PM </a:t>
            </a:r>
          </a:p>
          <a:p>
            <a:pPr fontAlgn="auto">
              <a:spcBef>
                <a:spcPts val="0"/>
              </a:spcBef>
              <a:spcAft>
                <a:spcPts val="0"/>
              </a:spcAft>
              <a:defRPr/>
            </a:pPr>
            <a:r>
              <a:rPr lang="en-US" sz="2000" dirty="0"/>
              <a:t>Hi Elizabeth This is </a:t>
            </a:r>
            <a:r>
              <a:rPr lang="en-US" sz="2000" dirty="0" err="1"/>
              <a:t>Reshma</a:t>
            </a:r>
            <a:r>
              <a:rPr lang="en-US" sz="2000" dirty="0"/>
              <a:t> Modi from Waugh Chapel I was told you were trying to get a hold of us regarding a MOLST form for a patient ....</a:t>
            </a:r>
          </a:p>
          <a:p>
            <a:pPr algn="ctr" fontAlgn="auto">
              <a:spcBef>
                <a:spcPts val="0"/>
              </a:spcBef>
              <a:spcAft>
                <a:spcPts val="0"/>
              </a:spcAft>
              <a:defRPr/>
            </a:pPr>
            <a:endParaRPr lang="en-US" dirty="0"/>
          </a:p>
        </p:txBody>
      </p:sp>
      <p:sp>
        <p:nvSpPr>
          <p:cNvPr id="5" name="Speech Bubble: Rectangle 4"/>
          <p:cNvSpPr/>
          <p:nvPr/>
        </p:nvSpPr>
        <p:spPr>
          <a:xfrm>
            <a:off x="2109788" y="2900363"/>
            <a:ext cx="9967912" cy="2265362"/>
          </a:xfrm>
          <a:prstGeom prst="wedgeRectCallout">
            <a:avLst>
              <a:gd name="adj1" fmla="val 39481"/>
              <a:gd name="adj2" fmla="val 666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From: Elizabeth Young, PA-C Date: 4/14/17 6:39 PM </a:t>
            </a:r>
          </a:p>
          <a:p>
            <a:pPr fontAlgn="auto">
              <a:spcBef>
                <a:spcPts val="0"/>
              </a:spcBef>
              <a:spcAft>
                <a:spcPts val="0"/>
              </a:spcAft>
              <a:defRPr/>
            </a:pPr>
            <a:r>
              <a:rPr lang="en-US" dirty="0"/>
              <a:t>Hello! Yes thanks, </a:t>
            </a:r>
            <a:r>
              <a:rPr lang="en-US" dirty="0" err="1"/>
              <a:t>Dr</a:t>
            </a:r>
            <a:r>
              <a:rPr lang="en-US" dirty="0"/>
              <a:t> Modi for getting back to me. </a:t>
            </a:r>
            <a:r>
              <a:rPr lang="en-US" b="1" i="1" dirty="0">
                <a:solidFill>
                  <a:srgbClr val="FFFF00"/>
                </a:solidFill>
              </a:rPr>
              <a:t>I discharged patient [x] to Waugh chapel. </a:t>
            </a:r>
            <a:r>
              <a:rPr lang="en-US" dirty="0"/>
              <a:t>The person who admitted him discussed/filled out a MOLST with him, but apparently just the front and the Care manager advised me she was contacted to get the back portion filled out. </a:t>
            </a:r>
            <a:r>
              <a:rPr lang="en-US" b="1" i="1" dirty="0">
                <a:solidFill>
                  <a:srgbClr val="FFFF00"/>
                </a:solidFill>
              </a:rPr>
              <a:t>I wasn't quite sure how to go about discussing it with him to complete it since I have no contact information while at rehab so the care manager suggested that possibly one of the clinicians at Waugh chapel could go over it with him. </a:t>
            </a:r>
            <a:r>
              <a:rPr lang="en-US" dirty="0"/>
              <a:t>I'm not sure if that is a possibility, but I appreciate your assistance either way. Thanks again</a:t>
            </a:r>
          </a:p>
        </p:txBody>
      </p:sp>
      <p:sp>
        <p:nvSpPr>
          <p:cNvPr id="6" name="Speech Bubble: Rectangle 5"/>
          <p:cNvSpPr/>
          <p:nvPr/>
        </p:nvSpPr>
        <p:spPr>
          <a:xfrm>
            <a:off x="225425" y="5419725"/>
            <a:ext cx="7516813" cy="835025"/>
          </a:xfrm>
          <a:prstGeom prst="wedgeRectCallout">
            <a:avLst>
              <a:gd name="adj1" fmla="val -36538"/>
              <a:gd name="adj2" fmla="val 704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From: </a:t>
            </a:r>
            <a:r>
              <a:rPr lang="en-US" dirty="0" err="1"/>
              <a:t>Reshma</a:t>
            </a:r>
            <a:r>
              <a:rPr lang="en-US" dirty="0"/>
              <a:t> Modi, DO Date: 4/18/17 12:17 PM </a:t>
            </a:r>
          </a:p>
          <a:p>
            <a:pPr fontAlgn="auto">
              <a:spcBef>
                <a:spcPts val="0"/>
              </a:spcBef>
              <a:spcAft>
                <a:spcPts val="0"/>
              </a:spcAft>
              <a:defRPr/>
            </a:pPr>
            <a:r>
              <a:rPr lang="en-US" dirty="0"/>
              <a:t>Hi Elizabeth </a:t>
            </a:r>
          </a:p>
          <a:p>
            <a:pPr fontAlgn="auto">
              <a:spcBef>
                <a:spcPts val="0"/>
              </a:spcBef>
              <a:spcAft>
                <a:spcPts val="0"/>
              </a:spcAft>
              <a:defRPr/>
            </a:pPr>
            <a:r>
              <a:rPr lang="en-US" dirty="0"/>
              <a:t>Sorry for late response Don't worry , we took care of it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4" descr="A picture containing screenshot&#10;&#10;Description generated with very high confidence"/>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88313" y="1806575"/>
            <a:ext cx="2451100" cy="4362450"/>
          </a:xfrm>
        </p:spPr>
      </p:pic>
      <p:pic>
        <p:nvPicPr>
          <p:cNvPr id="32770" name="Picture 6" descr="A picture containing screenshot&#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150" y="1492250"/>
            <a:ext cx="2439988"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0" descr="A picture containing screenshot&#10;&#10;Description generated with very high confidence"/>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475" y="2390775"/>
            <a:ext cx="2439988"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3"/>
          <p:cNvSpPr txBox="1">
            <a:spLocks noChangeArrowheads="1"/>
          </p:cNvSpPr>
          <p:nvPr/>
        </p:nvSpPr>
        <p:spPr bwMode="auto">
          <a:xfrm>
            <a:off x="1708150" y="404813"/>
            <a:ext cx="275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Search for and select </a:t>
            </a:r>
          </a:p>
          <a:p>
            <a:r>
              <a:rPr lang="en-US" altLang="en-US"/>
              <a:t>ED Attending</a:t>
            </a:r>
          </a:p>
          <a:p>
            <a:r>
              <a:rPr lang="en-US" altLang="en-US"/>
              <a:t>at appropriate hospital</a:t>
            </a:r>
          </a:p>
        </p:txBody>
      </p:sp>
      <p:sp>
        <p:nvSpPr>
          <p:cNvPr id="32773" name="TextBox 14"/>
          <p:cNvSpPr txBox="1">
            <a:spLocks noChangeArrowheads="1"/>
          </p:cNvSpPr>
          <p:nvPr/>
        </p:nvSpPr>
        <p:spPr bwMode="auto">
          <a:xfrm>
            <a:off x="4943475" y="390525"/>
            <a:ext cx="23495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SNFist sees a message asking permission for the message to be forwarded to a specific ED Provider.  </a:t>
            </a:r>
            <a:r>
              <a:rPr lang="en-US" altLang="en-US" i="1"/>
              <a:t>Now they know who the ED Doctor is!</a:t>
            </a:r>
          </a:p>
        </p:txBody>
      </p:sp>
      <p:sp>
        <p:nvSpPr>
          <p:cNvPr id="32774" name="TextBox 15"/>
          <p:cNvSpPr txBox="1">
            <a:spLocks noChangeArrowheads="1"/>
          </p:cNvSpPr>
          <p:nvPr/>
        </p:nvSpPr>
        <p:spPr bwMode="auto">
          <a:xfrm>
            <a:off x="8088313" y="404813"/>
            <a:ext cx="262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SNFist can type a text message, send a photo or video or send a voice message </a:t>
            </a:r>
          </a:p>
        </p:txBody>
      </p:sp>
      <p:sp>
        <p:nvSpPr>
          <p:cNvPr id="32775" name="TextBox 16"/>
          <p:cNvSpPr txBox="1">
            <a:spLocks noChangeArrowheads="1"/>
          </p:cNvSpPr>
          <p:nvPr/>
        </p:nvSpPr>
        <p:spPr bwMode="auto">
          <a:xfrm>
            <a:off x="0" y="323850"/>
            <a:ext cx="1184275"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a:r>
              <a:rPr lang="en-US" altLang="en-US" sz="3600" b="1"/>
              <a:t>H</a:t>
            </a:r>
          </a:p>
          <a:p>
            <a:pPr algn="ctr"/>
            <a:r>
              <a:rPr lang="en-US" altLang="en-US" sz="3600" b="1"/>
              <a:t>O</a:t>
            </a:r>
          </a:p>
          <a:p>
            <a:pPr algn="ctr"/>
            <a:r>
              <a:rPr lang="en-US" altLang="en-US" sz="3600" b="1"/>
              <a:t>W</a:t>
            </a:r>
          </a:p>
          <a:p>
            <a:pPr algn="ctr"/>
            <a:endParaRPr lang="en-US" altLang="en-US" sz="3600" b="1"/>
          </a:p>
          <a:p>
            <a:pPr algn="ctr"/>
            <a:r>
              <a:rPr lang="en-US" altLang="en-US" sz="3600" b="1"/>
              <a:t>T</a:t>
            </a:r>
          </a:p>
          <a:p>
            <a:pPr algn="ctr"/>
            <a:r>
              <a:rPr lang="en-US" altLang="en-US" sz="3600" b="1"/>
              <a:t>O</a:t>
            </a:r>
          </a:p>
          <a:p>
            <a:pPr algn="ctr"/>
            <a:endParaRPr lang="en-US" altLang="en-US" sz="3600" b="1"/>
          </a:p>
          <a:p>
            <a:pPr algn="ctr"/>
            <a:r>
              <a:rPr lang="en-US" altLang="en-US" sz="3600" b="1"/>
              <a:t>T</a:t>
            </a:r>
          </a:p>
          <a:p>
            <a:pPr algn="ctr"/>
            <a:r>
              <a:rPr lang="en-US" altLang="en-US" sz="3600" b="1"/>
              <a:t>E</a:t>
            </a:r>
          </a:p>
          <a:p>
            <a:pPr algn="ctr"/>
            <a:r>
              <a:rPr lang="en-US" altLang="en-US" sz="3600" b="1"/>
              <a:t>X</a:t>
            </a:r>
          </a:p>
          <a:p>
            <a:pPr algn="ctr"/>
            <a:r>
              <a:rPr lang="en-US" altLang="en-US" sz="3600" b="1"/>
              <a:t>T</a:t>
            </a:r>
          </a:p>
          <a:p>
            <a:pPr algn="ctr"/>
            <a:endParaRPr lang="en-US" altLang="en-US" sz="4400" b="1"/>
          </a:p>
          <a:p>
            <a:endParaRPr lang="en-US" altLang="en-US" sz="4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a:t>How we do it</a:t>
            </a:r>
          </a:p>
        </p:txBody>
      </p:sp>
      <p:sp>
        <p:nvSpPr>
          <p:cNvPr id="3" name="Content Placeholder 2"/>
          <p:cNvSpPr>
            <a:spLocks noGrp="1"/>
          </p:cNvSpPr>
          <p:nvPr>
            <p:ph idx="1"/>
          </p:nvPr>
        </p:nvSpPr>
        <p:spPr>
          <a:xfrm>
            <a:off x="1120000" y="1825625"/>
            <a:ext cx="10233800" cy="4351338"/>
          </a:xfrm>
        </p:spPr>
        <p:txBody>
          <a:bodyPr/>
          <a:lstStyle/>
          <a:p>
            <a:pPr fontAlgn="auto">
              <a:spcAft>
                <a:spcPts val="0"/>
              </a:spcAft>
              <a:defRPr/>
            </a:pPr>
            <a:r>
              <a:rPr lang="en-US" dirty="0"/>
              <a:t>ED Administrative staff log in to the generic ‘AAMC ED Attending’ ID and set auto forward ‘on’ so that messages go directly to the ED provider who is in charge of receiving secure texts for that shift.</a:t>
            </a:r>
          </a:p>
          <a:p>
            <a:pPr fontAlgn="auto">
              <a:spcAft>
                <a:spcPts val="0"/>
              </a:spcAft>
              <a:defRPr/>
            </a:pPr>
            <a:r>
              <a:rPr lang="en-US" dirty="0"/>
              <a:t>ED Provider logs in to their own Doc Halo account to receive the messages</a:t>
            </a:r>
          </a:p>
          <a:p>
            <a:pPr fontAlgn="auto">
              <a:spcAft>
                <a:spcPts val="0"/>
              </a:spcAft>
              <a:defRPr/>
            </a:pPr>
            <a:r>
              <a:rPr lang="en-US" dirty="0" err="1"/>
              <a:t>SNFists</a:t>
            </a:r>
            <a:r>
              <a:rPr lang="en-US" dirty="0"/>
              <a:t> can send to the generic ‘AAMC ED Attending’ or ‘UM BWMC ED Attending’ Doc Halo ID’s 7x24x365</a:t>
            </a:r>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82" y="365125"/>
            <a:ext cx="10869118" cy="1325563"/>
          </a:xfrm>
        </p:spPr>
        <p:txBody>
          <a:bodyPr>
            <a:normAutofit fontScale="90000"/>
          </a:bodyPr>
          <a:lstStyle/>
          <a:p>
            <a:pPr fontAlgn="auto">
              <a:spcAft>
                <a:spcPts val="0"/>
              </a:spcAft>
              <a:defRPr/>
            </a:pPr>
            <a:r>
              <a:rPr lang="en-US" b="1" dirty="0"/>
              <a:t>CRISP-hosted Doc Halo Secure Texting</a:t>
            </a:r>
          </a:p>
        </p:txBody>
      </p:sp>
      <p:sp>
        <p:nvSpPr>
          <p:cNvPr id="3" name="Content Placeholder 2"/>
          <p:cNvSpPr>
            <a:spLocks noGrp="1"/>
          </p:cNvSpPr>
          <p:nvPr>
            <p:ph idx="1"/>
          </p:nvPr>
        </p:nvSpPr>
        <p:spPr>
          <a:xfrm>
            <a:off x="838200" y="1690688"/>
            <a:ext cx="10515600" cy="4351338"/>
          </a:xfrm>
        </p:spPr>
        <p:txBody>
          <a:bodyPr/>
          <a:lstStyle/>
          <a:p>
            <a:pPr fontAlgn="auto">
              <a:spcAft>
                <a:spcPts val="0"/>
              </a:spcAft>
              <a:defRPr/>
            </a:pPr>
            <a:r>
              <a:rPr lang="en-US" dirty="0"/>
              <a:t>Enables multiple organizations to use </a:t>
            </a:r>
            <a:r>
              <a:rPr lang="en-US" i="1" dirty="0"/>
              <a:t>the same software application</a:t>
            </a:r>
          </a:p>
          <a:p>
            <a:pPr lvl="1" fontAlgn="auto">
              <a:spcAft>
                <a:spcPts val="0"/>
              </a:spcAft>
              <a:defRPr/>
            </a:pPr>
            <a:r>
              <a:rPr lang="en-US" dirty="0"/>
              <a:t>Shared organization lists (i.e. phone book) so they can see who is on Doc Halo (organizations, departments, titles)</a:t>
            </a:r>
          </a:p>
          <a:p>
            <a:pPr marL="457200" lvl="1" indent="0" fontAlgn="auto">
              <a:spcAft>
                <a:spcPts val="0"/>
              </a:spcAft>
              <a:buFont typeface="Arial" panose="020B0604020202020204" pitchFamily="34" charset="0"/>
              <a:buNone/>
              <a:defRPr/>
            </a:pPr>
            <a:endParaRPr lang="en-US" dirty="0"/>
          </a:p>
          <a:p>
            <a:pPr fontAlgn="auto">
              <a:spcAft>
                <a:spcPts val="0"/>
              </a:spcAft>
              <a:defRPr/>
            </a:pPr>
            <a:r>
              <a:rPr lang="en-US" dirty="0"/>
              <a:t>Collaboration -&gt; We study and improve processes </a:t>
            </a:r>
            <a:r>
              <a:rPr lang="en-US" i="1" dirty="0"/>
              <a:t>together</a:t>
            </a:r>
            <a:r>
              <a:rPr lang="en-US" dirty="0"/>
              <a:t> </a:t>
            </a:r>
          </a:p>
          <a:p>
            <a:pPr lvl="2" fontAlgn="auto">
              <a:spcAft>
                <a:spcPts val="0"/>
              </a:spcAft>
              <a:defRPr/>
            </a:pPr>
            <a:r>
              <a:rPr lang="en-US" sz="2400" dirty="0"/>
              <a:t>Multiple EMR challenge</a:t>
            </a:r>
          </a:p>
          <a:p>
            <a:pPr lvl="2" fontAlgn="auto">
              <a:spcAft>
                <a:spcPts val="0"/>
              </a:spcAft>
              <a:defRPr/>
            </a:pPr>
            <a:r>
              <a:rPr lang="en-US" sz="2400" dirty="0"/>
              <a:t>Information needed by each role varies (we learn thru texting who needs what &amp; when)</a:t>
            </a:r>
          </a:p>
          <a:p>
            <a:pPr lvl="2" fontAlgn="auto">
              <a:spcAft>
                <a:spcPts val="0"/>
              </a:spcAft>
              <a:defRPr/>
            </a:pPr>
            <a:r>
              <a:rPr lang="en-US" sz="2400" dirty="0"/>
              <a:t>Workflows</a:t>
            </a:r>
          </a:p>
          <a:p>
            <a:pPr lvl="2" fontAlgn="auto">
              <a:spcAft>
                <a:spcPts val="0"/>
              </a:spcAft>
              <a:defRPr/>
            </a:pPr>
            <a:r>
              <a:rPr lang="en-US" sz="2400" dirty="0"/>
              <a:t>Opportunities for improvement in communication, care coordination and avoiding preventable utilization </a:t>
            </a:r>
          </a:p>
          <a:p>
            <a:pPr marL="457200" lvl="1" indent="0" fontAlgn="auto">
              <a:spcAft>
                <a:spcPts val="0"/>
              </a:spcAft>
              <a:buFont typeface="Arial" panose="020B0604020202020204" pitchFamily="34" charset="0"/>
              <a:buNone/>
              <a:defRPr/>
            </a:pPr>
            <a:endParaRPr lang="en-US" dirty="0"/>
          </a:p>
          <a:p>
            <a:pPr lvl="1" fontAlgn="auto">
              <a:spcAft>
                <a:spcPts val="0"/>
              </a:spcAft>
              <a:defRPr/>
            </a:pPr>
            <a:endParaRPr lang="en-US" dirty="0"/>
          </a:p>
          <a:p>
            <a:pPr marL="0" indent="0" fontAlgn="auto">
              <a:spcAft>
                <a:spcPts val="0"/>
              </a:spcAft>
              <a:buFont typeface="Arial" panose="020B0604020202020204" pitchFamily="34" charset="0"/>
              <a:buNone/>
              <a:defRPr/>
            </a:pPr>
            <a:endParaRPr lang="en-US" dirty="0"/>
          </a:p>
          <a:p>
            <a:pPr fontAlgn="auto">
              <a:spcAft>
                <a:spcPts val="0"/>
              </a:spcAft>
              <a:defRPr/>
            </a:pPr>
            <a:endParaRPr lang="en-US" dirty="0"/>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8838" y="77788"/>
            <a:ext cx="7356475" cy="1568450"/>
          </a:xfrm>
          <a:prstGeom prst="rect">
            <a:avLst/>
          </a:prstGeom>
        </p:spPr>
        <p:txBody>
          <a:bodyPr>
            <a:spAutoFit/>
          </a:bodyPr>
          <a:lstStyle/>
          <a:p>
            <a:pPr algn="ctr" fontAlgn="auto">
              <a:spcBef>
                <a:spcPts val="0"/>
              </a:spcBef>
              <a:spcAft>
                <a:spcPts val="0"/>
              </a:spcAft>
              <a:defRPr sz="1400" b="0" i="0" u="none" strike="noStrike" kern="1200" spc="0" baseline="0">
                <a:solidFill>
                  <a:prstClr val="white">
                    <a:lumMod val="65000"/>
                    <a:lumOff val="35000"/>
                  </a:prstClr>
                </a:solidFill>
                <a:latin typeface="+mn-lt"/>
                <a:ea typeface="+mn-ea"/>
                <a:cs typeface="+mn-cs"/>
              </a:defRPr>
            </a:pPr>
            <a:r>
              <a:rPr lang="en-US" sz="3200" dirty="0">
                <a:solidFill>
                  <a:prstClr val="white">
                    <a:lumMod val="65000"/>
                    <a:lumOff val="35000"/>
                  </a:prstClr>
                </a:solidFill>
                <a:latin typeface="+mj-lt"/>
                <a:cs typeface="+mn-cs"/>
              </a:rPr>
              <a:t>Secure Texting </a:t>
            </a:r>
          </a:p>
          <a:p>
            <a:pPr algn="ctr" fontAlgn="auto">
              <a:spcBef>
                <a:spcPts val="0"/>
              </a:spcBef>
              <a:spcAft>
                <a:spcPts val="0"/>
              </a:spcAft>
              <a:defRPr sz="1400" b="0" i="0" u="none" strike="noStrike" kern="1200" spc="0" baseline="0">
                <a:solidFill>
                  <a:prstClr val="white">
                    <a:lumMod val="65000"/>
                    <a:lumOff val="35000"/>
                  </a:prstClr>
                </a:solidFill>
                <a:latin typeface="+mn-lt"/>
                <a:ea typeface="+mn-ea"/>
                <a:cs typeface="+mn-cs"/>
              </a:defRPr>
            </a:pPr>
            <a:r>
              <a:rPr lang="en-US" sz="3200" dirty="0">
                <a:solidFill>
                  <a:prstClr val="white">
                    <a:lumMod val="65000"/>
                    <a:lumOff val="35000"/>
                  </a:prstClr>
                </a:solidFill>
                <a:latin typeface="+mj-lt"/>
                <a:cs typeface="+mn-cs"/>
              </a:rPr>
              <a:t>Skilled Nursing Facilities </a:t>
            </a:r>
          </a:p>
          <a:p>
            <a:pPr algn="ctr" fontAlgn="auto">
              <a:spcBef>
                <a:spcPts val="0"/>
              </a:spcBef>
              <a:spcAft>
                <a:spcPts val="0"/>
              </a:spcAft>
              <a:defRPr sz="1400" b="0" i="0" u="none" strike="noStrike" kern="1200" spc="0" baseline="0">
                <a:solidFill>
                  <a:prstClr val="white">
                    <a:lumMod val="65000"/>
                    <a:lumOff val="35000"/>
                  </a:prstClr>
                </a:solidFill>
                <a:latin typeface="+mn-lt"/>
                <a:ea typeface="+mn-ea"/>
                <a:cs typeface="+mn-cs"/>
              </a:defRPr>
            </a:pPr>
            <a:r>
              <a:rPr lang="en-US" sz="3200" dirty="0">
                <a:solidFill>
                  <a:prstClr val="white">
                    <a:lumMod val="65000"/>
                    <a:lumOff val="35000"/>
                  </a:prstClr>
                </a:solidFill>
                <a:latin typeface="+mj-lt"/>
                <a:cs typeface="+mn-cs"/>
              </a:rPr>
              <a:t>and Emergency Department </a:t>
            </a:r>
          </a:p>
        </p:txBody>
      </p:sp>
      <p:pic>
        <p:nvPicPr>
          <p:cNvPr id="3584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731963"/>
            <a:ext cx="8653463"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64186"/>
            <a:ext cx="10515600" cy="1325563"/>
          </a:xfrm>
        </p:spPr>
        <p:txBody>
          <a:bodyPr/>
          <a:lstStyle/>
          <a:p>
            <a:pPr fontAlgn="auto">
              <a:spcAft>
                <a:spcPts val="0"/>
              </a:spcAft>
              <a:defRPr/>
            </a:pPr>
            <a:r>
              <a:rPr lang="en-US" dirty="0"/>
              <a:t>Additional Use Cases</a:t>
            </a:r>
          </a:p>
        </p:txBody>
      </p:sp>
      <p:sp>
        <p:nvSpPr>
          <p:cNvPr id="3" name="Content Placeholder 2"/>
          <p:cNvSpPr>
            <a:spLocks noGrp="1"/>
          </p:cNvSpPr>
          <p:nvPr>
            <p:ph idx="1"/>
          </p:nvPr>
        </p:nvSpPr>
        <p:spPr>
          <a:xfrm>
            <a:off x="937581" y="1489749"/>
            <a:ext cx="10233800" cy="4229410"/>
          </a:xfrm>
        </p:spPr>
        <p:txBody>
          <a:bodyPr/>
          <a:lstStyle/>
          <a:p>
            <a:pPr fontAlgn="auto">
              <a:spcAft>
                <a:spcPts val="0"/>
              </a:spcAft>
              <a:defRPr/>
            </a:pPr>
            <a:r>
              <a:rPr lang="en-US" dirty="0"/>
              <a:t>Community care manager receiving Encounter Notifications via Doc Halo </a:t>
            </a:r>
          </a:p>
          <a:p>
            <a:pPr fontAlgn="auto">
              <a:spcAft>
                <a:spcPts val="0"/>
              </a:spcAft>
              <a:defRPr/>
            </a:pPr>
            <a:r>
              <a:rPr lang="en-US" dirty="0"/>
              <a:t>ED care manager to community care manager</a:t>
            </a:r>
          </a:p>
          <a:p>
            <a:pPr fontAlgn="auto">
              <a:spcAft>
                <a:spcPts val="0"/>
              </a:spcAft>
              <a:defRPr/>
            </a:pPr>
            <a:r>
              <a:rPr lang="en-US" dirty="0"/>
              <a:t>SNF Social Worker to/from Community Care Manager</a:t>
            </a:r>
          </a:p>
          <a:p>
            <a:pPr fontAlgn="auto">
              <a:spcAft>
                <a:spcPts val="0"/>
              </a:spcAft>
              <a:defRPr/>
            </a:pPr>
            <a:r>
              <a:rPr lang="en-US" dirty="0"/>
              <a:t>ED to Specialists for Urgent Follow-up (i.e. Cardiology)</a:t>
            </a:r>
          </a:p>
          <a:p>
            <a:pPr fontAlgn="auto">
              <a:spcAft>
                <a:spcPts val="0"/>
              </a:spcAft>
              <a:defRPr/>
            </a:pPr>
            <a:r>
              <a:rPr lang="en-US" dirty="0"/>
              <a:t>Specialist consultation from ED, Hospitalist or SNF</a:t>
            </a:r>
          </a:p>
          <a:p>
            <a:pPr fontAlgn="auto">
              <a:spcAft>
                <a:spcPts val="0"/>
              </a:spcAft>
              <a:defRPr/>
            </a:pPr>
            <a:r>
              <a:rPr lang="en-US" dirty="0"/>
              <a:t>Complimentary to Telemedicine</a:t>
            </a:r>
          </a:p>
          <a:p>
            <a:pPr fontAlgn="auto">
              <a:spcAft>
                <a:spcPts val="0"/>
              </a:spcAft>
              <a:defRPr/>
            </a:pPr>
            <a:r>
              <a:rPr lang="en-US" dirty="0"/>
              <a:t>Inter-organizational secure texting </a:t>
            </a:r>
          </a:p>
        </p:txBody>
      </p:sp>
      <p:sp>
        <p:nvSpPr>
          <p:cNvPr id="36867" name="TextBox 4"/>
          <p:cNvSpPr txBox="1">
            <a:spLocks noChangeArrowheads="1"/>
          </p:cNvSpPr>
          <p:nvPr/>
        </p:nvSpPr>
        <p:spPr bwMode="auto">
          <a:xfrm>
            <a:off x="517525" y="5849938"/>
            <a:ext cx="10282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Erin Devine, MBA, BSN, RN, CDON, UM Baltimore Washington Medical Center High Risk Care Coordinator, Skilled Nursing Facilities</a:t>
            </a:r>
          </a:p>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1975"/>
          </a:xfrm>
        </p:spPr>
        <p:txBody>
          <a:bodyPr>
            <a:noAutofit/>
          </a:bodyPr>
          <a:lstStyle/>
          <a:p>
            <a:pPr fontAlgn="auto">
              <a:spcAft>
                <a:spcPts val="0"/>
              </a:spcAft>
              <a:defRPr/>
            </a:pPr>
            <a:r>
              <a:rPr lang="en-US" sz="3600" dirty="0"/>
              <a:t>Example: Encounter Notification for a patient discharge from hospital via secure texting</a:t>
            </a:r>
          </a:p>
        </p:txBody>
      </p:sp>
      <p:sp>
        <p:nvSpPr>
          <p:cNvPr id="37890" name="Rectangle 6"/>
          <p:cNvSpPr>
            <a:spLocks noChangeArrowheads="1"/>
          </p:cNvSpPr>
          <p:nvPr/>
        </p:nvSpPr>
        <p:spPr bwMode="auto">
          <a:xfrm>
            <a:off x="838200" y="1338263"/>
            <a:ext cx="494030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5/15/2017 6:32 AM</a:t>
            </a:r>
          </a:p>
          <a:p>
            <a:r>
              <a:rPr lang="en-US" altLang="en-US"/>
              <a:t>Fwd: User , API</a:t>
            </a:r>
          </a:p>
          <a:p>
            <a:endParaRPr lang="en-US" altLang="en-US"/>
          </a:p>
          <a:p>
            <a:r>
              <a:rPr lang="en-US" altLang="en-US"/>
              <a:t>Patient Information:</a:t>
            </a:r>
          </a:p>
          <a:p>
            <a:r>
              <a:rPr lang="en-US" altLang="en-US"/>
              <a:t>Patient Name:</a:t>
            </a:r>
          </a:p>
          <a:p>
            <a:r>
              <a:rPr lang="en-US" altLang="en-US"/>
              <a:t>Gender: Female</a:t>
            </a:r>
          </a:p>
          <a:p>
            <a:r>
              <a:rPr lang="en-US" altLang="en-US"/>
              <a:t>DOB:</a:t>
            </a:r>
          </a:p>
          <a:p>
            <a:r>
              <a:rPr lang="en-US" altLang="en-US"/>
              <a:t>Address: </a:t>
            </a:r>
          </a:p>
          <a:p>
            <a:r>
              <a:rPr lang="en-US" altLang="en-US"/>
              <a:t>Home Phone:</a:t>
            </a:r>
          </a:p>
          <a:p>
            <a:r>
              <a:rPr lang="en-US" altLang="en-US"/>
              <a:t>Work Phone: </a:t>
            </a:r>
          </a:p>
          <a:p>
            <a:r>
              <a:rPr lang="en-US" altLang="en-US"/>
              <a:t>Cell Phone: </a:t>
            </a:r>
          </a:p>
          <a:p>
            <a:endParaRPr lang="en-US" altLang="en-US"/>
          </a:p>
          <a:p>
            <a:r>
              <a:rPr lang="en-US" altLang="en-US"/>
              <a:t>Facility Information:</a:t>
            </a:r>
          </a:p>
          <a:p>
            <a:r>
              <a:rPr lang="en-US" altLang="en-US"/>
              <a:t>Hospital/Org. Name: Baltimore Washington Medical Center</a:t>
            </a:r>
          </a:p>
          <a:p>
            <a:r>
              <a:rPr lang="en-US" altLang="en-US"/>
              <a:t>Hospital MRN: xxxxxx</a:t>
            </a:r>
          </a:p>
          <a:p>
            <a:r>
              <a:rPr lang="en-US" altLang="en-US"/>
              <a:t>Event: Emergency Discharge</a:t>
            </a:r>
          </a:p>
          <a:p>
            <a:r>
              <a:rPr lang="en-US" altLang="en-US"/>
              <a:t>Event Time: 05/15/2017 06:18:50</a:t>
            </a:r>
          </a:p>
          <a:p>
            <a:endParaRPr lang="en-US" altLang="en-US" sz="2000"/>
          </a:p>
          <a:p>
            <a:endParaRPr lang="en-US" altLang="en-US" sz="1400"/>
          </a:p>
        </p:txBody>
      </p:sp>
      <p:sp>
        <p:nvSpPr>
          <p:cNvPr id="37891" name="TextBox 7"/>
          <p:cNvSpPr txBox="1">
            <a:spLocks noChangeArrowheads="1"/>
          </p:cNvSpPr>
          <p:nvPr/>
        </p:nvSpPr>
        <p:spPr bwMode="auto">
          <a:xfrm>
            <a:off x="6184900" y="1276350"/>
            <a:ext cx="5588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Additional Information:</a:t>
            </a:r>
          </a:p>
          <a:p>
            <a:r>
              <a:rPr lang="en-US" altLang="en-US"/>
              <a:t>Admit Source: </a:t>
            </a:r>
          </a:p>
          <a:p>
            <a:r>
              <a:rPr lang="en-US" altLang="en-US"/>
              <a:t>Admit Reason: </a:t>
            </a:r>
          </a:p>
          <a:p>
            <a:r>
              <a:rPr lang="en-US" altLang="en-US"/>
              <a:t>Death Indicator: N</a:t>
            </a:r>
          </a:p>
          <a:p>
            <a:r>
              <a:rPr lang="en-US" altLang="en-US"/>
              <a:t>Death Date: </a:t>
            </a:r>
          </a:p>
          <a:p>
            <a:r>
              <a:rPr lang="en-US" altLang="en-US"/>
              <a:t>Diagnosis Code: </a:t>
            </a:r>
          </a:p>
          <a:p>
            <a:r>
              <a:rPr lang="en-US" altLang="en-US"/>
              <a:t>Diagnosis Description: </a:t>
            </a:r>
          </a:p>
          <a:p>
            <a:r>
              <a:rPr lang="en-US" altLang="en-US"/>
              <a:t>Discharge Disposition: *O/P FINAL/HOME</a:t>
            </a:r>
          </a:p>
          <a:p>
            <a:r>
              <a:rPr lang="en-US" altLang="en-US"/>
              <a:t>Discharge To Location: </a:t>
            </a:r>
          </a:p>
          <a:p>
            <a:r>
              <a:rPr lang="en-US" altLang="en-US"/>
              <a:t>Hospital Service: </a:t>
            </a:r>
          </a:p>
          <a:p>
            <a:r>
              <a:rPr lang="en-US" altLang="en-US"/>
              <a:t>Race: White</a:t>
            </a:r>
          </a:p>
          <a:p>
            <a:r>
              <a:rPr lang="en-US" altLang="en-US"/>
              <a:t>Ethnicity:</a:t>
            </a:r>
          </a:p>
          <a:p>
            <a:endParaRPr lang="en-US" altLang="en-US"/>
          </a:p>
          <a:p>
            <a:r>
              <a:rPr lang="en-US" altLang="en-US"/>
              <a:t>Past Encounter Information:</a:t>
            </a:r>
          </a:p>
          <a:p>
            <a:r>
              <a:rPr lang="en-US" altLang="en-US"/>
              <a:t>Past Emergency Visits: 1</a:t>
            </a:r>
          </a:p>
          <a:p>
            <a:r>
              <a:rPr lang="en-US" altLang="en-US"/>
              <a:t>Past Inpatient Visits: 0</a:t>
            </a:r>
          </a:p>
          <a:p>
            <a:endParaRPr lang="en-US" altLang="en-US"/>
          </a:p>
          <a:p>
            <a:r>
              <a:rPr lang="en-US" altLang="en-US"/>
              <a:t>Your Facility Site: </a:t>
            </a:r>
          </a:p>
          <a:p>
            <a:r>
              <a:rPr lang="en-US" altLang="en-US"/>
              <a:t>Your Facility MRN: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a:t>Presenters</a:t>
            </a:r>
            <a:r>
              <a:rPr lang="en-US" dirty="0"/>
              <a:t>	</a:t>
            </a:r>
          </a:p>
        </p:txBody>
      </p:sp>
      <p:sp>
        <p:nvSpPr>
          <p:cNvPr id="3" name="Content Placeholder 2"/>
          <p:cNvSpPr>
            <a:spLocks noGrp="1"/>
          </p:cNvSpPr>
          <p:nvPr>
            <p:ph idx="1"/>
          </p:nvPr>
        </p:nvSpPr>
        <p:spPr>
          <a:xfrm>
            <a:off x="1120000" y="1690688"/>
            <a:ext cx="10233800" cy="4351338"/>
          </a:xfrm>
        </p:spPr>
        <p:txBody>
          <a:bodyPr/>
          <a:lstStyle/>
          <a:p>
            <a:pPr fontAlgn="auto">
              <a:spcAft>
                <a:spcPts val="0"/>
              </a:spcAft>
              <a:defRPr/>
            </a:pPr>
            <a:r>
              <a:rPr lang="en-US" dirty="0"/>
              <a:t>Dave </a:t>
            </a:r>
            <a:r>
              <a:rPr lang="en-US" dirty="0" err="1"/>
              <a:t>Mooradian</a:t>
            </a:r>
            <a:r>
              <a:rPr lang="en-US" dirty="0"/>
              <a:t>, MD, Chief Medical Information Officer, Emergency Department, Anne Arundel Medical Center</a:t>
            </a:r>
          </a:p>
          <a:p>
            <a:pPr fontAlgn="auto">
              <a:spcAft>
                <a:spcPts val="0"/>
              </a:spcAft>
              <a:defRPr/>
            </a:pPr>
            <a:r>
              <a:rPr lang="en-US" dirty="0" err="1"/>
              <a:t>Reshma</a:t>
            </a:r>
            <a:r>
              <a:rPr lang="en-US" dirty="0"/>
              <a:t> Modi, DO, Medical Director, Skilled Nursing Facility Provider, </a:t>
            </a:r>
            <a:r>
              <a:rPr lang="en-US" dirty="0" err="1"/>
              <a:t>Adfinitas</a:t>
            </a:r>
            <a:r>
              <a:rPr lang="en-US" dirty="0"/>
              <a:t> Health</a:t>
            </a:r>
          </a:p>
          <a:p>
            <a:pPr fontAlgn="auto">
              <a:spcAft>
                <a:spcPts val="0"/>
              </a:spcAft>
              <a:defRPr/>
            </a:pPr>
            <a:r>
              <a:rPr lang="en-US" dirty="0"/>
              <a:t>Erin Devine, MBA, BSN, RN, CDON, UM Baltimore Washington Medical Center High Risk Care Coordinator, Skilled Nursing Facilities</a:t>
            </a:r>
          </a:p>
          <a:p>
            <a:pPr fontAlgn="auto">
              <a:spcAft>
                <a:spcPts val="0"/>
              </a:spcAft>
              <a:defRPr/>
            </a:pPr>
            <a:r>
              <a:rPr lang="en-US" dirty="0"/>
              <a:t>Cindy Gingrich, MSIM, PMP, CPHIMS - BATP Project Management Consultant (Anne Arundel Medical Center &amp; UM Baltimore Washington Medical Center)</a:t>
            </a:r>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Access to CRISP Doc Halo  </a:t>
            </a:r>
          </a:p>
        </p:txBody>
      </p:sp>
      <p:sp>
        <p:nvSpPr>
          <p:cNvPr id="3" name="Content Placeholder 2"/>
          <p:cNvSpPr>
            <a:spLocks noGrp="1"/>
          </p:cNvSpPr>
          <p:nvPr>
            <p:ph idx="1"/>
          </p:nvPr>
        </p:nvSpPr>
        <p:spPr>
          <a:xfrm>
            <a:off x="1120000" y="1825625"/>
            <a:ext cx="10233800" cy="4351338"/>
          </a:xfrm>
        </p:spPr>
        <p:txBody>
          <a:bodyPr/>
          <a:lstStyle/>
          <a:p>
            <a:pPr fontAlgn="auto">
              <a:spcAft>
                <a:spcPts val="0"/>
              </a:spcAft>
              <a:defRPr/>
            </a:pPr>
            <a:r>
              <a:rPr lang="en-US" dirty="0"/>
              <a:t>Focus is on cross-organizational use</a:t>
            </a:r>
          </a:p>
          <a:p>
            <a:pPr fontAlgn="auto">
              <a:spcAft>
                <a:spcPts val="0"/>
              </a:spcAft>
              <a:defRPr/>
            </a:pPr>
            <a:r>
              <a:rPr lang="en-US" dirty="0"/>
              <a:t>If you are part of a regional partnership, please contact your project manager</a:t>
            </a:r>
          </a:p>
          <a:p>
            <a:pPr fontAlgn="auto">
              <a:spcAft>
                <a:spcPts val="0"/>
              </a:spcAft>
              <a:defRPr/>
            </a:pPr>
            <a:r>
              <a:rPr lang="en-US" dirty="0"/>
              <a:t>If you are not part of a regional partnership, please contact the CRISP Support Team at:</a:t>
            </a:r>
          </a:p>
          <a:p>
            <a:pPr marL="0" indent="0" algn="ctr" fontAlgn="auto">
              <a:spcAft>
                <a:spcPts val="0"/>
              </a:spcAft>
              <a:buFont typeface="Arial" panose="020B0604020202020204" pitchFamily="34" charset="0"/>
              <a:buNone/>
              <a:defRPr/>
            </a:pPr>
            <a:r>
              <a:rPr lang="en-US" dirty="0"/>
              <a:t> </a:t>
            </a:r>
            <a:r>
              <a:rPr lang="en-US" dirty="0">
                <a:hlinkClick r:id="rId2"/>
              </a:rPr>
              <a:t>support@crisphealth.org</a:t>
            </a:r>
            <a:r>
              <a:rPr lang="en-US" dirty="0"/>
              <a:t> </a:t>
            </a:r>
          </a:p>
          <a:p>
            <a:pPr marL="0" indent="0" algn="ctr" fontAlgn="auto">
              <a:spcAft>
                <a:spcPts val="0"/>
              </a:spcAft>
              <a:buFont typeface="Arial" panose="020B0604020202020204" pitchFamily="34" charset="0"/>
              <a:buNone/>
              <a:defRPr/>
            </a:pPr>
            <a:r>
              <a:rPr lang="en-US" dirty="0"/>
              <a:t>or call 877 952 7477</a:t>
            </a:r>
          </a:p>
          <a:p>
            <a:pPr marL="0" indent="0" algn="ctr" fontAlgn="auto">
              <a:spcAft>
                <a:spcPts val="0"/>
              </a:spcAft>
              <a:buFont typeface="Arial" panose="020B0604020202020204" pitchFamily="34" charset="0"/>
              <a:buNone/>
              <a:defRPr/>
            </a:pPr>
            <a:r>
              <a:rPr lang="en-US" dirty="0"/>
              <a:t>and ask about obtaining access to Doc Halo secure texting for </a:t>
            </a:r>
          </a:p>
          <a:p>
            <a:pPr marL="0" indent="0" algn="ctr" fontAlgn="auto">
              <a:spcAft>
                <a:spcPts val="0"/>
              </a:spcAft>
              <a:buFont typeface="Arial" panose="020B0604020202020204" pitchFamily="34" charset="0"/>
              <a:buNone/>
              <a:defRPr/>
            </a:pPr>
            <a:r>
              <a:rPr lang="en-US" dirty="0"/>
              <a:t>cross-organizational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164" y="1248638"/>
            <a:ext cx="9144000" cy="1641490"/>
          </a:xfrm>
        </p:spPr>
        <p:txBody>
          <a:bodyPr>
            <a:normAutofit fontScale="90000"/>
          </a:bodyPr>
          <a:lstStyle/>
          <a:p>
            <a:pPr algn="ctr" fontAlgn="auto">
              <a:spcAft>
                <a:spcPts val="0"/>
              </a:spcAft>
              <a:defRPr/>
            </a:pPr>
            <a:r>
              <a:rPr lang="en-US" sz="4400" b="1" dirty="0"/>
              <a:t>Bay Area Transformation Partnership (BATP) </a:t>
            </a:r>
            <a:br>
              <a:rPr lang="en-US" sz="4400" b="1" dirty="0"/>
            </a:br>
            <a:r>
              <a:rPr lang="en-US" sz="4400" b="1" dirty="0"/>
              <a:t/>
            </a:r>
            <a:br>
              <a:rPr lang="en-US" sz="4400" b="1" dirty="0"/>
            </a:br>
            <a:r>
              <a:rPr lang="en-US" sz="4400" b="1" dirty="0"/>
              <a:t>Advantages of </a:t>
            </a:r>
            <a:br>
              <a:rPr lang="en-US" sz="4400" b="1" dirty="0"/>
            </a:br>
            <a:r>
              <a:rPr lang="en-US" sz="4400" b="1" dirty="0"/>
              <a:t/>
            </a:r>
            <a:br>
              <a:rPr lang="en-US" sz="4400" b="1" dirty="0"/>
            </a:br>
            <a:r>
              <a:rPr lang="en-US" sz="4400" b="1" dirty="0"/>
              <a:t>Cross-Organizational  Use  of  Secure  Texting</a:t>
            </a:r>
            <a:br>
              <a:rPr lang="en-US" sz="4400" b="1" dirty="0"/>
            </a:br>
            <a:r>
              <a:rPr lang="en-US" sz="4400" b="1" dirty="0"/>
              <a:t/>
            </a:r>
            <a:br>
              <a:rPr lang="en-US" sz="4400" b="1" dirty="0"/>
            </a:br>
            <a:r>
              <a:rPr lang="en-US" sz="3600" dirty="0"/>
              <a:t/>
            </a:r>
            <a:br>
              <a:rPr lang="en-US" sz="3600" dirty="0"/>
            </a:br>
            <a:r>
              <a:rPr lang="en-US" sz="4000" b="1" dirty="0"/>
              <a:t>Thank  you</a:t>
            </a:r>
            <a:r>
              <a:rPr lang="en-US" sz="3600" b="1" dirty="0"/>
              <a:t/>
            </a:r>
            <a:br>
              <a:rPr lang="en-US" sz="3600" b="1" dirty="0"/>
            </a:br>
            <a:endParaRPr lang="en-US" sz="3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Extra slides </a:t>
            </a:r>
          </a:p>
        </p:txBody>
      </p:sp>
      <p:sp>
        <p:nvSpPr>
          <p:cNvPr id="3" name="Content Placeholder 2"/>
          <p:cNvSpPr>
            <a:spLocks noGrp="1"/>
          </p:cNvSpPr>
          <p:nvPr>
            <p:ph idx="1"/>
          </p:nvPr>
        </p:nvSpPr>
        <p:spPr/>
        <p:txBody>
          <a:bodyPr/>
          <a:lstStyle/>
          <a:p>
            <a:pPr fontAlgn="auto">
              <a:spcAft>
                <a:spcPts val="0"/>
              </a:spcAft>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043" y="87807"/>
            <a:ext cx="10515600" cy="1325563"/>
          </a:xfrm>
        </p:spPr>
        <p:txBody>
          <a:bodyPr/>
          <a:lstStyle/>
          <a:p>
            <a:pPr fontAlgn="auto">
              <a:spcAft>
                <a:spcPts val="0"/>
              </a:spcAft>
              <a:defRPr/>
            </a:pPr>
            <a:r>
              <a:rPr lang="en-US" b="1" dirty="0"/>
              <a:t>After Secure Texting</a:t>
            </a:r>
          </a:p>
        </p:txBody>
      </p:sp>
      <p:pic>
        <p:nvPicPr>
          <p:cNvPr id="419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2165350"/>
            <a:ext cx="8137525" cy="4494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987" name="TextBox 4"/>
          <p:cNvSpPr txBox="1">
            <a:spLocks noChangeArrowheads="1"/>
          </p:cNvSpPr>
          <p:nvPr/>
        </p:nvSpPr>
        <p:spPr bwMode="auto">
          <a:xfrm>
            <a:off x="1057275" y="1219200"/>
            <a:ext cx="10155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b="1" i="1"/>
              <a:t>SNFist can quickly and securely text the right ER Doctor , establishing a direct communication link.   </a:t>
            </a:r>
          </a:p>
          <a:p>
            <a:r>
              <a:rPr lang="en-US" altLang="en-US" b="1" i="1"/>
              <a:t>ED provider can respond as soon as possible via text or by pressing the phone icon in the text message.</a:t>
            </a:r>
          </a:p>
          <a:p>
            <a:r>
              <a:rPr lang="en-US" altLang="en-US"/>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Disclaimer</a:t>
            </a:r>
          </a:p>
        </p:txBody>
      </p:sp>
      <p:sp>
        <p:nvSpPr>
          <p:cNvPr id="3" name="Content Placeholder 2"/>
          <p:cNvSpPr>
            <a:spLocks noGrp="1"/>
          </p:cNvSpPr>
          <p:nvPr>
            <p:ph idx="1"/>
          </p:nvPr>
        </p:nvSpPr>
        <p:spPr>
          <a:xfrm>
            <a:off x="1120000" y="1825625"/>
            <a:ext cx="10233800" cy="4351338"/>
          </a:xfrm>
        </p:spPr>
        <p:txBody>
          <a:bodyPr/>
          <a:lstStyle/>
          <a:p>
            <a:pPr fontAlgn="auto">
              <a:spcAft>
                <a:spcPts val="0"/>
              </a:spcAft>
              <a:defRPr/>
            </a:pPr>
            <a:r>
              <a:rPr lang="en-US" dirty="0"/>
              <a:t>Presenters have no conflicts of interest related to the products or services contained in this presentation.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31" y="227012"/>
            <a:ext cx="10515600" cy="1325563"/>
          </a:xfrm>
        </p:spPr>
        <p:txBody>
          <a:bodyPr/>
          <a:lstStyle/>
          <a:p>
            <a:pPr fontAlgn="auto">
              <a:spcAft>
                <a:spcPts val="0"/>
              </a:spcAft>
              <a:defRPr/>
            </a:pPr>
            <a:r>
              <a:rPr lang="en-US" b="1" dirty="0"/>
              <a:t>Objectives</a:t>
            </a:r>
          </a:p>
        </p:txBody>
      </p:sp>
      <p:sp>
        <p:nvSpPr>
          <p:cNvPr id="3" name="Content Placeholder 2"/>
          <p:cNvSpPr>
            <a:spLocks noGrp="1"/>
          </p:cNvSpPr>
          <p:nvPr>
            <p:ph idx="1"/>
          </p:nvPr>
        </p:nvSpPr>
        <p:spPr>
          <a:xfrm>
            <a:off x="838200" y="1552575"/>
            <a:ext cx="10515600" cy="4351338"/>
          </a:xfrm>
        </p:spPr>
        <p:txBody>
          <a:bodyPr>
            <a:normAutofit fontScale="92500" lnSpcReduction="20000"/>
          </a:bodyPr>
          <a:lstStyle/>
          <a:p>
            <a:pPr fontAlgn="auto">
              <a:spcAft>
                <a:spcPts val="0"/>
              </a:spcAft>
              <a:defRPr/>
            </a:pPr>
            <a:r>
              <a:rPr lang="en-US" dirty="0"/>
              <a:t>The Bay Area Transformation Partnership (BATP) </a:t>
            </a:r>
          </a:p>
          <a:p>
            <a:pPr lvl="1" fontAlgn="auto">
              <a:spcAft>
                <a:spcPts val="0"/>
              </a:spcAft>
              <a:defRPr/>
            </a:pPr>
            <a:r>
              <a:rPr lang="en-US" dirty="0"/>
              <a:t>Who we are</a:t>
            </a:r>
          </a:p>
          <a:p>
            <a:pPr lvl="1" fontAlgn="auto">
              <a:spcAft>
                <a:spcPts val="0"/>
              </a:spcAft>
              <a:defRPr/>
            </a:pPr>
            <a:r>
              <a:rPr lang="en-US" dirty="0"/>
              <a:t>Secure Texting landscape</a:t>
            </a:r>
          </a:p>
          <a:p>
            <a:pPr fontAlgn="auto">
              <a:spcAft>
                <a:spcPts val="0"/>
              </a:spcAft>
              <a:defRPr/>
            </a:pPr>
            <a:r>
              <a:rPr lang="en-US" dirty="0"/>
              <a:t>How we are using secure texting to improve communication as patients move across care settings </a:t>
            </a:r>
          </a:p>
          <a:p>
            <a:pPr fontAlgn="auto">
              <a:spcAft>
                <a:spcPts val="0"/>
              </a:spcAft>
              <a:defRPr/>
            </a:pPr>
            <a:r>
              <a:rPr lang="en-US" dirty="0"/>
              <a:t>Case Study: ‘Before’ and ‘After’ secure texting </a:t>
            </a:r>
          </a:p>
          <a:p>
            <a:pPr lvl="1" fontAlgn="auto">
              <a:spcAft>
                <a:spcPts val="0"/>
              </a:spcAft>
              <a:defRPr/>
            </a:pPr>
            <a:r>
              <a:rPr lang="en-US" dirty="0" err="1"/>
              <a:t>Adfinitas</a:t>
            </a:r>
            <a:r>
              <a:rPr lang="en-US" dirty="0"/>
              <a:t> Health providers in the Skilled Nursing Facilities (SNF) and </a:t>
            </a:r>
          </a:p>
          <a:p>
            <a:pPr lvl="1" fontAlgn="auto">
              <a:spcAft>
                <a:spcPts val="0"/>
              </a:spcAft>
              <a:defRPr/>
            </a:pPr>
            <a:r>
              <a:rPr lang="en-US" dirty="0"/>
              <a:t>Emergency Departments (Anne Arundel Medical Center, University of Maryland Baltimore Washington Medical Center)</a:t>
            </a:r>
          </a:p>
          <a:p>
            <a:pPr fontAlgn="auto">
              <a:spcAft>
                <a:spcPts val="0"/>
              </a:spcAft>
              <a:defRPr/>
            </a:pPr>
            <a:r>
              <a:rPr lang="en-US" dirty="0"/>
              <a:t>Single technology solution, multiple organizations (CRISP-hosted)</a:t>
            </a:r>
          </a:p>
          <a:p>
            <a:pPr fontAlgn="auto">
              <a:spcAft>
                <a:spcPts val="0"/>
              </a:spcAft>
              <a:defRPr/>
            </a:pPr>
            <a:r>
              <a:rPr lang="en-US" dirty="0"/>
              <a:t>Review Additional Use Cases </a:t>
            </a:r>
          </a:p>
          <a:p>
            <a:pPr fontAlgn="auto">
              <a:spcAft>
                <a:spcPts val="0"/>
              </a:spcAft>
              <a:defRPr/>
            </a:pPr>
            <a:r>
              <a:rPr lang="en-US" dirty="0"/>
              <a:t>How to sign-up for access to cross-organizational secure texting</a:t>
            </a:r>
          </a:p>
          <a:p>
            <a:pPr fontAlgn="auto">
              <a:spcAft>
                <a:spcPts val="0"/>
              </a:spcAft>
              <a:defRPr/>
            </a:pPr>
            <a:endParaRPr lang="en-US" dirty="0"/>
          </a:p>
          <a:p>
            <a:pPr marL="0" indent="0" fontAlgn="auto">
              <a:spcAft>
                <a:spcPts val="0"/>
              </a:spcAft>
              <a:buFont typeface="Arial" panose="020B0604020202020204" pitchFamily="34" charset="0"/>
              <a:buNone/>
              <a:defRPr/>
            </a:pPr>
            <a:endParaRPr lang="en-US" dirty="0"/>
          </a:p>
          <a:p>
            <a:pPr fontAlgn="auto">
              <a:spcAft>
                <a:spcPts val="0"/>
              </a:spcAft>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a:t>Bay Area Transformation Partnership</a:t>
            </a:r>
            <a:r>
              <a:rPr lang="en-US" dirty="0"/>
              <a:t>	</a:t>
            </a:r>
          </a:p>
        </p:txBody>
      </p:sp>
      <p:sp>
        <p:nvSpPr>
          <p:cNvPr id="3" name="Content Placeholder 2"/>
          <p:cNvSpPr>
            <a:spLocks noGrp="1"/>
          </p:cNvSpPr>
          <p:nvPr>
            <p:ph idx="1"/>
          </p:nvPr>
        </p:nvSpPr>
        <p:spPr>
          <a:xfrm>
            <a:off x="768350" y="1690688"/>
            <a:ext cx="10515600" cy="4351338"/>
          </a:xfrm>
        </p:spPr>
        <p:txBody>
          <a:bodyPr>
            <a:normAutofit fontScale="92500" lnSpcReduction="20000"/>
          </a:bodyPr>
          <a:lstStyle/>
          <a:p>
            <a:pPr fontAlgn="auto">
              <a:spcAft>
                <a:spcPts val="0"/>
              </a:spcAft>
              <a:defRPr/>
            </a:pPr>
            <a:r>
              <a:rPr lang="en-US" dirty="0"/>
              <a:t>HSCRC funded grant to improve care coordination between hospitals and community partners, resulting in better chronic care management and cost savings</a:t>
            </a:r>
          </a:p>
          <a:p>
            <a:pPr fontAlgn="auto">
              <a:spcAft>
                <a:spcPts val="0"/>
              </a:spcAft>
              <a:defRPr/>
            </a:pPr>
            <a:r>
              <a:rPr lang="en-US" dirty="0"/>
              <a:t>Anne Arundel Medical Center </a:t>
            </a:r>
          </a:p>
          <a:p>
            <a:pPr fontAlgn="auto">
              <a:spcAft>
                <a:spcPts val="0"/>
              </a:spcAft>
              <a:defRPr/>
            </a:pPr>
            <a:r>
              <a:rPr lang="en-US" dirty="0"/>
              <a:t>University of Maryland Baltimore Washington Medical Center </a:t>
            </a:r>
          </a:p>
          <a:p>
            <a:pPr fontAlgn="auto">
              <a:spcAft>
                <a:spcPts val="0"/>
              </a:spcAft>
              <a:defRPr/>
            </a:pPr>
            <a:r>
              <a:rPr lang="en-US" dirty="0"/>
              <a:t>Community Care Management Agencies</a:t>
            </a:r>
          </a:p>
          <a:p>
            <a:pPr lvl="1" fontAlgn="auto">
              <a:spcAft>
                <a:spcPts val="0"/>
              </a:spcAft>
              <a:defRPr/>
            </a:pPr>
            <a:r>
              <a:rPr lang="en-US" dirty="0"/>
              <a:t>The Coordinating Center</a:t>
            </a:r>
          </a:p>
          <a:p>
            <a:pPr lvl="1" fontAlgn="auto">
              <a:spcAft>
                <a:spcPts val="0"/>
              </a:spcAft>
              <a:defRPr/>
            </a:pPr>
            <a:r>
              <a:rPr lang="en-US" dirty="0"/>
              <a:t>Department of Aging &amp; Disabilities</a:t>
            </a:r>
          </a:p>
          <a:p>
            <a:pPr fontAlgn="auto">
              <a:spcAft>
                <a:spcPts val="0"/>
              </a:spcAft>
              <a:defRPr/>
            </a:pPr>
            <a:r>
              <a:rPr lang="en-US" dirty="0" err="1"/>
              <a:t>Adfinitas</a:t>
            </a:r>
            <a:r>
              <a:rPr lang="en-US" dirty="0"/>
              <a:t> Health – Skilled Nursing Facility Providers</a:t>
            </a:r>
          </a:p>
          <a:p>
            <a:pPr fontAlgn="auto">
              <a:spcAft>
                <a:spcPts val="0"/>
              </a:spcAft>
              <a:defRPr/>
            </a:pPr>
            <a:r>
              <a:rPr lang="en-US" dirty="0"/>
              <a:t>Physician House Call Service (Capital Coordinated Medicine)</a:t>
            </a:r>
          </a:p>
          <a:p>
            <a:pPr fontAlgn="auto">
              <a:spcAft>
                <a:spcPts val="0"/>
              </a:spcAft>
              <a:defRPr/>
            </a:pPr>
            <a:r>
              <a:rPr lang="en-US" dirty="0"/>
              <a:t>Behavioral Health resources</a:t>
            </a:r>
          </a:p>
          <a:p>
            <a:pPr fontAlgn="auto">
              <a:spcAft>
                <a:spcPts val="0"/>
              </a:spcAft>
              <a:defRPr/>
            </a:pPr>
            <a:endParaRPr lang="en-US" dirty="0"/>
          </a:p>
          <a:p>
            <a:pPr marL="0" indent="0" fontAlgn="auto">
              <a:spcAft>
                <a:spcPts val="0"/>
              </a:spcAft>
              <a:buFont typeface="Arial" panose="020B0604020202020204" pitchFamily="34" charse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45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0"/>
            <a:ext cx="1011555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extLst>
          </p:cNvPr>
          <p:cNvGraphicFramePr>
            <a:graphicFrameLocks/>
          </p:cNvGraphicFramePr>
          <p:nvPr/>
        </p:nvGraphicFramePr>
        <p:xfrm>
          <a:off x="1406284" y="397291"/>
          <a:ext cx="9680028" cy="58647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689225"/>
            <a:ext cx="10515600" cy="1325563"/>
          </a:xfrm>
        </p:spPr>
        <p:txBody>
          <a:bodyPr>
            <a:normAutofit fontScale="90000"/>
          </a:bodyPr>
          <a:lstStyle/>
          <a:p>
            <a:pPr algn="ctr" fontAlgn="auto">
              <a:spcAft>
                <a:spcPts val="0"/>
              </a:spcAft>
              <a:defRPr/>
            </a:pPr>
            <a:r>
              <a:rPr lang="en-US" b="1" dirty="0"/>
              <a:t>Secure Texting</a:t>
            </a:r>
            <a:br>
              <a:rPr lang="en-US" b="1" dirty="0"/>
            </a:br>
            <a:r>
              <a:rPr lang="en-US" b="1" dirty="0"/>
              <a:t>Skilled Nursing Facility Provider </a:t>
            </a:r>
            <a:br>
              <a:rPr lang="en-US" b="1" dirty="0"/>
            </a:br>
            <a:r>
              <a:rPr lang="en-US" b="1" dirty="0"/>
              <a:t>to/from </a:t>
            </a:r>
            <a:br>
              <a:rPr lang="en-US" b="1" dirty="0"/>
            </a:br>
            <a:r>
              <a:rPr lang="en-US" b="1" dirty="0"/>
              <a:t>Emergency Department Provider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4325938" y="4100513"/>
            <a:ext cx="3517900" cy="19843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25450" y="305834"/>
            <a:ext cx="10515600" cy="714375"/>
          </a:xfrm>
        </p:spPr>
        <p:txBody>
          <a:bodyPr>
            <a:normAutofit fontScale="90000"/>
          </a:bodyPr>
          <a:lstStyle/>
          <a:p>
            <a:pPr fontAlgn="auto">
              <a:spcAft>
                <a:spcPts val="0"/>
              </a:spcAft>
              <a:defRPr/>
            </a:pPr>
            <a:r>
              <a:rPr lang="en-US" b="1" dirty="0"/>
              <a:t>Before Secure Texting </a:t>
            </a: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811338"/>
            <a:ext cx="174307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Image result for doctor on phone while with elderly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760538"/>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8"/>
          <p:cNvSpPr txBox="1">
            <a:spLocks noChangeArrowheads="1"/>
          </p:cNvSpPr>
          <p:nvPr/>
        </p:nvSpPr>
        <p:spPr bwMode="auto">
          <a:xfrm>
            <a:off x="2949575" y="1949450"/>
            <a:ext cx="855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5400"/>
              <a:t>…</a:t>
            </a:r>
          </a:p>
        </p:txBody>
      </p:sp>
      <p:sp>
        <p:nvSpPr>
          <p:cNvPr id="27654" name="TextBox 10"/>
          <p:cNvSpPr txBox="1">
            <a:spLocks noChangeArrowheads="1"/>
          </p:cNvSpPr>
          <p:nvPr/>
        </p:nvSpPr>
        <p:spPr bwMode="auto">
          <a:xfrm>
            <a:off x="5197475" y="1979613"/>
            <a:ext cx="29352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5400"/>
              <a:t>…….........</a:t>
            </a:r>
          </a:p>
        </p:txBody>
      </p:sp>
      <p:pic>
        <p:nvPicPr>
          <p:cNvPr id="27655"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8488" y="1878013"/>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peech Bubble: Oval 13"/>
          <p:cNvSpPr/>
          <p:nvPr/>
        </p:nvSpPr>
        <p:spPr>
          <a:xfrm>
            <a:off x="4924425" y="1038225"/>
            <a:ext cx="1624013" cy="8397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Wait on Hold</a:t>
            </a:r>
          </a:p>
        </p:txBody>
      </p:sp>
      <p:sp>
        <p:nvSpPr>
          <p:cNvPr id="15" name="Speech Bubble: Oval 14"/>
          <p:cNvSpPr/>
          <p:nvPr/>
        </p:nvSpPr>
        <p:spPr>
          <a:xfrm>
            <a:off x="9205913" y="300038"/>
            <a:ext cx="2147887" cy="16573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I’ll take a message and leave a note for the doctor</a:t>
            </a:r>
          </a:p>
        </p:txBody>
      </p:sp>
      <p:pic>
        <p:nvPicPr>
          <p:cNvPr id="27658" name="Picture 4" descr="Image result for Image ER doctor with elderly pati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488" y="4003675"/>
            <a:ext cx="13827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4176713"/>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Box 18"/>
          <p:cNvSpPr txBox="1">
            <a:spLocks noChangeArrowheads="1"/>
          </p:cNvSpPr>
          <p:nvPr/>
        </p:nvSpPr>
        <p:spPr bwMode="auto">
          <a:xfrm>
            <a:off x="195263" y="3808413"/>
            <a:ext cx="4271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b="1"/>
              <a:t>Send the patient and paperwork to the ED</a:t>
            </a:r>
          </a:p>
        </p:txBody>
      </p:sp>
      <p:sp>
        <p:nvSpPr>
          <p:cNvPr id="27661" name="TextBox 19"/>
          <p:cNvSpPr txBox="1">
            <a:spLocks noChangeArrowheads="1"/>
          </p:cNvSpPr>
          <p:nvPr/>
        </p:nvSpPr>
        <p:spPr bwMode="auto">
          <a:xfrm>
            <a:off x="4325938" y="4211638"/>
            <a:ext cx="3663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Shift changes at the SNF? </a:t>
            </a:r>
          </a:p>
          <a:p>
            <a:r>
              <a:rPr lang="en-US" altLang="en-US" sz="2400" b="1"/>
              <a:t>Shift changes in the ER? </a:t>
            </a:r>
          </a:p>
          <a:p>
            <a:r>
              <a:rPr lang="en-US" altLang="en-US" sz="2400" b="1"/>
              <a:t>Which ER doctor will see the patient?</a:t>
            </a:r>
          </a:p>
          <a:p>
            <a:r>
              <a:rPr lang="en-US" altLang="en-US"/>
              <a:t>           </a:t>
            </a:r>
          </a:p>
        </p:txBody>
      </p:sp>
      <p:sp>
        <p:nvSpPr>
          <p:cNvPr id="27662" name="TextBox 20"/>
          <p:cNvSpPr txBox="1">
            <a:spLocks noChangeArrowheads="1"/>
          </p:cNvSpPr>
          <p:nvPr/>
        </p:nvSpPr>
        <p:spPr bwMode="auto">
          <a:xfrm>
            <a:off x="10217150" y="1898650"/>
            <a:ext cx="17859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a:t>- Non-provider interpretation</a:t>
            </a:r>
          </a:p>
          <a:p>
            <a:r>
              <a:rPr lang="en-US" altLang="en-US"/>
              <a:t>- Sometimes message never reaches the right ER doctor</a:t>
            </a:r>
          </a:p>
        </p:txBody>
      </p:sp>
      <p:sp>
        <p:nvSpPr>
          <p:cNvPr id="27663" name="TextBox 24"/>
          <p:cNvSpPr txBox="1">
            <a:spLocks noChangeArrowheads="1"/>
          </p:cNvSpPr>
          <p:nvPr/>
        </p:nvSpPr>
        <p:spPr bwMode="auto">
          <a:xfrm>
            <a:off x="9752013" y="3808413"/>
            <a:ext cx="24399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buFontTx/>
              <a:buChar char="-"/>
            </a:pPr>
            <a:r>
              <a:rPr lang="en-US" altLang="en-US"/>
              <a:t>What does this note mean?</a:t>
            </a:r>
          </a:p>
          <a:p>
            <a:pPr>
              <a:buFontTx/>
              <a:buChar char="-"/>
            </a:pPr>
            <a:r>
              <a:rPr lang="en-US" altLang="en-US"/>
              <a:t>I have questions</a:t>
            </a:r>
          </a:p>
          <a:p>
            <a:pPr>
              <a:buFontTx/>
              <a:buChar char="-"/>
            </a:pPr>
            <a:r>
              <a:rPr lang="en-US" altLang="en-US"/>
              <a:t>Do I call the facility and try to find this provider?</a:t>
            </a:r>
          </a:p>
          <a:p>
            <a:pPr>
              <a:buFontTx/>
              <a:buChar char="-"/>
            </a:pPr>
            <a:r>
              <a:rPr lang="en-US" altLang="en-US"/>
              <a:t>I don’t have time or know whether it would help. I’ll admit and treat. </a:t>
            </a:r>
          </a:p>
        </p:txBody>
      </p:sp>
      <p:sp>
        <p:nvSpPr>
          <p:cNvPr id="27664" name="TextBox 21"/>
          <p:cNvSpPr txBox="1">
            <a:spLocks noChangeArrowheads="1"/>
          </p:cNvSpPr>
          <p:nvPr/>
        </p:nvSpPr>
        <p:spPr bwMode="auto">
          <a:xfrm>
            <a:off x="3417888" y="1363663"/>
            <a:ext cx="56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2</a:t>
            </a:r>
          </a:p>
        </p:txBody>
      </p:sp>
      <p:sp>
        <p:nvSpPr>
          <p:cNvPr id="27665" name="TextBox 27"/>
          <p:cNvSpPr txBox="1">
            <a:spLocks noChangeArrowheads="1"/>
          </p:cNvSpPr>
          <p:nvPr/>
        </p:nvSpPr>
        <p:spPr bwMode="auto">
          <a:xfrm>
            <a:off x="142875" y="1358900"/>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1</a:t>
            </a:r>
          </a:p>
        </p:txBody>
      </p:sp>
      <p:sp>
        <p:nvSpPr>
          <p:cNvPr id="27666" name="TextBox 28"/>
          <p:cNvSpPr txBox="1">
            <a:spLocks noChangeArrowheads="1"/>
          </p:cNvSpPr>
          <p:nvPr/>
        </p:nvSpPr>
        <p:spPr bwMode="auto">
          <a:xfrm>
            <a:off x="8132763" y="1438275"/>
            <a:ext cx="565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3</a:t>
            </a:r>
          </a:p>
        </p:txBody>
      </p:sp>
      <p:sp>
        <p:nvSpPr>
          <p:cNvPr id="27667" name="TextBox 29"/>
          <p:cNvSpPr txBox="1">
            <a:spLocks noChangeArrowheads="1"/>
          </p:cNvSpPr>
          <p:nvPr/>
        </p:nvSpPr>
        <p:spPr bwMode="auto">
          <a:xfrm>
            <a:off x="195263" y="3544888"/>
            <a:ext cx="56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4</a:t>
            </a:r>
          </a:p>
        </p:txBody>
      </p:sp>
      <p:sp>
        <p:nvSpPr>
          <p:cNvPr id="27668" name="TextBox 30"/>
          <p:cNvSpPr txBox="1">
            <a:spLocks noChangeArrowheads="1"/>
          </p:cNvSpPr>
          <p:nvPr/>
        </p:nvSpPr>
        <p:spPr bwMode="auto">
          <a:xfrm>
            <a:off x="7966075" y="3643313"/>
            <a:ext cx="56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cs typeface="Arial" panose="020B0604020202020204" pitchFamily="34" charset="0"/>
              </a:defRPr>
            </a:lvl9pPr>
          </a:lstStyle>
          <a:p>
            <a:r>
              <a:rPr lang="en-US" altLang="en-US" sz="2400" b="1"/>
              <a:t>5</a:t>
            </a:r>
          </a:p>
        </p:txBody>
      </p:sp>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tf00001227</Template>
  <TotalTime>9570</TotalTime>
  <Words>1572</Words>
  <Application>Microsoft Office PowerPoint</Application>
  <PresentationFormat>Widescreen</PresentationFormat>
  <Paragraphs>200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Corbel</vt:lpstr>
      <vt:lpstr>Arial</vt:lpstr>
      <vt:lpstr>Calibri</vt:lpstr>
      <vt:lpstr>Depth</vt:lpstr>
      <vt:lpstr>Bay Area Transformation Partnership  Advantages of   Cross-Organizational  Use  of  Secure  Texting   LifeSpan – Post-Acute Leadership Summit  May 16, 2017  </vt:lpstr>
      <vt:lpstr>Presenters </vt:lpstr>
      <vt:lpstr>Disclaimer</vt:lpstr>
      <vt:lpstr>Objectives</vt:lpstr>
      <vt:lpstr>Bay Area Transformation Partnership </vt:lpstr>
      <vt:lpstr>PowerPoint Presentation</vt:lpstr>
      <vt:lpstr>PowerPoint Presentation</vt:lpstr>
      <vt:lpstr>Secure Texting Skilled Nursing Facility Provider  to/from  Emergency Department Provider</vt:lpstr>
      <vt:lpstr>Before Secure Texting </vt:lpstr>
      <vt:lpstr>After Secure Texting </vt:lpstr>
      <vt:lpstr>Example – SNFist to ED Provider Communication</vt:lpstr>
      <vt:lpstr>Example – SNFist to/from ED Providers</vt:lpstr>
      <vt:lpstr>Example:  Post hospital discharge - SNFist to/from Hospitalist</vt:lpstr>
      <vt:lpstr>PowerPoint Presentation</vt:lpstr>
      <vt:lpstr>How we do it</vt:lpstr>
      <vt:lpstr>CRISP-hosted Doc Halo Secure Texting</vt:lpstr>
      <vt:lpstr>PowerPoint Presentation</vt:lpstr>
      <vt:lpstr>Additional Use Cases</vt:lpstr>
      <vt:lpstr>Example: Encounter Notification for a patient discharge from hospital via secure texting</vt:lpstr>
      <vt:lpstr>Access to CRISP Doc Halo  </vt:lpstr>
      <vt:lpstr>Bay Area Transformation Partnership (BATP)   Advantages of   Cross-Organizational  Use  of  Secure  Texting   Thank  you </vt:lpstr>
      <vt:lpstr>Extra slides </vt:lpstr>
      <vt:lpstr>After Secure Texting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 Area Transformation Partnership (BATP)  Advantages of  Cross-Organizational Use of Secure Texting</dc:title>
  <dc:creator>Cynthia Gingrich</dc:creator>
  <cp:lastModifiedBy>Lisa Fichman</cp:lastModifiedBy>
  <cp:revision>139</cp:revision>
  <dcterms:created xsi:type="dcterms:W3CDTF">2017-05-07T20:24:48Z</dcterms:created>
  <dcterms:modified xsi:type="dcterms:W3CDTF">2017-05-19T14:02:17Z</dcterms:modified>
</cp:coreProperties>
</file>