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71" r:id="rId5"/>
    <p:sldId id="273" r:id="rId6"/>
    <p:sldId id="278" r:id="rId7"/>
    <p:sldId id="306" r:id="rId8"/>
    <p:sldId id="279" r:id="rId9"/>
    <p:sldId id="281" r:id="rId10"/>
    <p:sldId id="270" r:id="rId11"/>
    <p:sldId id="272" r:id="rId12"/>
    <p:sldId id="297" r:id="rId13"/>
    <p:sldId id="298" r:id="rId14"/>
    <p:sldId id="302" r:id="rId15"/>
    <p:sldId id="299" r:id="rId16"/>
    <p:sldId id="277" r:id="rId17"/>
    <p:sldId id="303" r:id="rId18"/>
    <p:sldId id="300" r:id="rId19"/>
    <p:sldId id="301" r:id="rId20"/>
    <p:sldId id="304" r:id="rId21"/>
    <p:sldId id="275" r:id="rId22"/>
    <p:sldId id="276" r:id="rId23"/>
    <p:sldId id="285" r:id="rId24"/>
    <p:sldId id="294" r:id="rId25"/>
    <p:sldId id="289" r:id="rId26"/>
    <p:sldId id="295" r:id="rId27"/>
    <p:sldId id="287" r:id="rId28"/>
    <p:sldId id="288" r:id="rId29"/>
    <p:sldId id="296" r:id="rId30"/>
    <p:sldId id="283" r:id="rId31"/>
    <p:sldId id="307" r:id="rId32"/>
    <p:sldId id="308" r:id="rId33"/>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CB6"/>
    <a:srgbClr val="3C3254"/>
    <a:srgbClr val="171D97"/>
    <a:srgbClr val="E39525"/>
    <a:srgbClr val="654288"/>
    <a:srgbClr val="4B166A"/>
    <a:srgbClr val="98C11E"/>
    <a:srgbClr val="DB9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2230" autoAdjust="0"/>
  </p:normalViewPr>
  <p:slideViewPr>
    <p:cSldViewPr>
      <p:cViewPr varScale="1">
        <p:scale>
          <a:sx n="67" d="100"/>
          <a:sy n="67" d="100"/>
        </p:scale>
        <p:origin x="40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271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8313"/>
          </a:xfrm>
          <a:prstGeom prst="rect">
            <a:avLst/>
          </a:prstGeom>
        </p:spPr>
        <p:txBody>
          <a:bodyPr vert="horz" lIns="92473" tIns="46237" rIns="92473" bIns="46237"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9863" y="0"/>
            <a:ext cx="3044825" cy="468313"/>
          </a:xfrm>
          <a:prstGeom prst="rect">
            <a:avLst/>
          </a:prstGeom>
        </p:spPr>
        <p:txBody>
          <a:bodyPr vert="horz" lIns="92473" tIns="46237" rIns="92473" bIns="46237" rtlCol="0"/>
          <a:lstStyle>
            <a:lvl1pPr algn="r">
              <a:defRPr sz="1200" smtClean="0">
                <a:cs typeface="+mn-cs"/>
              </a:defRPr>
            </a:lvl1pPr>
          </a:lstStyle>
          <a:p>
            <a:pPr>
              <a:defRPr/>
            </a:pPr>
            <a:fld id="{8BDCDCB7-95D9-4CF2-885B-BA690CEBB3FB}" type="datetimeFigureOut">
              <a:rPr lang="en-US"/>
              <a:pPr>
                <a:defRPr/>
              </a:pPr>
              <a:t>5/9/2017</a:t>
            </a:fld>
            <a:endParaRPr lang="en-US"/>
          </a:p>
        </p:txBody>
      </p:sp>
      <p:sp>
        <p:nvSpPr>
          <p:cNvPr id="4" name="Footer Placeholder 3"/>
          <p:cNvSpPr>
            <a:spLocks noGrp="1"/>
          </p:cNvSpPr>
          <p:nvPr>
            <p:ph type="ftr" sz="quarter" idx="2"/>
          </p:nvPr>
        </p:nvSpPr>
        <p:spPr>
          <a:xfrm>
            <a:off x="0" y="8843963"/>
            <a:ext cx="3044825" cy="468312"/>
          </a:xfrm>
          <a:prstGeom prst="rect">
            <a:avLst/>
          </a:prstGeom>
        </p:spPr>
        <p:txBody>
          <a:bodyPr vert="horz" lIns="92473" tIns="46237" rIns="92473" bIns="46237"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9863" y="8843963"/>
            <a:ext cx="3044825" cy="468312"/>
          </a:xfrm>
          <a:prstGeom prst="rect">
            <a:avLst/>
          </a:prstGeom>
        </p:spPr>
        <p:txBody>
          <a:bodyPr vert="horz" wrap="square" lIns="92473" tIns="46237" rIns="92473" bIns="46237" numCol="1" anchor="b" anchorCtr="0" compatLnSpc="1">
            <a:prstTxWarp prst="textNoShape">
              <a:avLst/>
            </a:prstTxWarp>
          </a:bodyPr>
          <a:lstStyle>
            <a:lvl1pPr algn="r">
              <a:defRPr sz="1200"/>
            </a:lvl1pPr>
          </a:lstStyle>
          <a:p>
            <a:fld id="{121A3A5D-A397-43DB-8BA4-A7F525BC1515}" type="slidenum">
              <a:rPr lang="en-US" altLang="en-US"/>
              <a:pPr/>
              <a:t>‹#›</a:t>
            </a:fld>
            <a:endParaRPr lang="en-US" altLang="en-US"/>
          </a:p>
        </p:txBody>
      </p:sp>
    </p:spTree>
    <p:extLst>
      <p:ext uri="{BB962C8B-B14F-4D97-AF65-F5344CB8AC3E}">
        <p14:creationId xmlns:p14="http://schemas.microsoft.com/office/powerpoint/2010/main" val="1543525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2473" tIns="46237" rIns="92473" bIns="46237"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9863" y="0"/>
            <a:ext cx="3044825" cy="466725"/>
          </a:xfrm>
          <a:prstGeom prst="rect">
            <a:avLst/>
          </a:prstGeom>
        </p:spPr>
        <p:txBody>
          <a:bodyPr vert="horz" lIns="92473" tIns="46237" rIns="92473" bIns="46237" rtlCol="0"/>
          <a:lstStyle>
            <a:lvl1pPr algn="r">
              <a:defRPr sz="1200">
                <a:cs typeface="+mn-cs"/>
              </a:defRPr>
            </a:lvl1pPr>
          </a:lstStyle>
          <a:p>
            <a:pPr>
              <a:defRPr/>
            </a:pPr>
            <a:fld id="{7E1871D0-D087-47B8-9683-C48893EEFE5D}" type="datetimeFigureOut">
              <a:rPr lang="en-US"/>
              <a:pPr>
                <a:defRPr/>
              </a:pPr>
              <a:t>5/9/2017</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2473" tIns="46237" rIns="92473" bIns="46237" rtlCol="0" anchor="ctr"/>
          <a:lstStyle/>
          <a:p>
            <a:pPr lvl="0"/>
            <a:endParaRPr lang="en-US" noProof="0"/>
          </a:p>
        </p:txBody>
      </p:sp>
      <p:sp>
        <p:nvSpPr>
          <p:cNvPr id="5" name="Notes Placeholder 4"/>
          <p:cNvSpPr>
            <a:spLocks noGrp="1"/>
          </p:cNvSpPr>
          <p:nvPr>
            <p:ph type="body" sz="quarter" idx="3"/>
          </p:nvPr>
        </p:nvSpPr>
        <p:spPr>
          <a:xfrm>
            <a:off x="703263" y="4424363"/>
            <a:ext cx="5619750" cy="4189412"/>
          </a:xfrm>
          <a:prstGeom prst="rect">
            <a:avLst/>
          </a:prstGeom>
        </p:spPr>
        <p:txBody>
          <a:bodyPr vert="horz" lIns="92473" tIns="46237" rIns="92473" bIns="4623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3963"/>
            <a:ext cx="3044825" cy="466725"/>
          </a:xfrm>
          <a:prstGeom prst="rect">
            <a:avLst/>
          </a:prstGeom>
        </p:spPr>
        <p:txBody>
          <a:bodyPr vert="horz" lIns="92473" tIns="46237" rIns="92473" bIns="46237"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9863" y="8843963"/>
            <a:ext cx="3044825" cy="466725"/>
          </a:xfrm>
          <a:prstGeom prst="rect">
            <a:avLst/>
          </a:prstGeom>
        </p:spPr>
        <p:txBody>
          <a:bodyPr vert="horz" wrap="square" lIns="92473" tIns="46237" rIns="92473" bIns="46237" numCol="1" anchor="b" anchorCtr="0" compatLnSpc="1">
            <a:prstTxWarp prst="textNoShape">
              <a:avLst/>
            </a:prstTxWarp>
          </a:bodyPr>
          <a:lstStyle>
            <a:lvl1pPr algn="r">
              <a:defRPr sz="1200"/>
            </a:lvl1pPr>
          </a:lstStyle>
          <a:p>
            <a:fld id="{5251CBEC-B296-4FDF-8041-79AA84B9CA5A}" type="slidenum">
              <a:rPr lang="en-US" altLang="en-US"/>
              <a:pPr/>
              <a:t>‹#›</a:t>
            </a:fld>
            <a:endParaRPr lang="en-US" altLang="en-US"/>
          </a:p>
        </p:txBody>
      </p:sp>
    </p:spTree>
    <p:extLst>
      <p:ext uri="{BB962C8B-B14F-4D97-AF65-F5344CB8AC3E}">
        <p14:creationId xmlns:p14="http://schemas.microsoft.com/office/powerpoint/2010/main" val="2352776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B8FDEFA-198A-4F07-AEF4-0B02B337BFB8}" type="slidenum">
              <a:rPr lang="en-US" altLang="en-US" sz="1200"/>
              <a:pPr/>
              <a:t>1</a:t>
            </a:fld>
            <a:endParaRPr lang="en-US" altLang="en-US" sz="1200"/>
          </a:p>
        </p:txBody>
      </p:sp>
    </p:spTree>
    <p:extLst>
      <p:ext uri="{BB962C8B-B14F-4D97-AF65-F5344CB8AC3E}">
        <p14:creationId xmlns:p14="http://schemas.microsoft.com/office/powerpoint/2010/main" val="81447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Discharge code says HH; but no claims were filed within 5 days; so we don’t know if they ever HH.</a:t>
            </a:r>
          </a:p>
          <a:p>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E0D80E0-756E-46F4-BBDD-1DC3199F39A4}" type="slidenum">
              <a:rPr lang="en-US" altLang="en-US" sz="1200"/>
              <a:pPr/>
              <a:t>12</a:t>
            </a:fld>
            <a:endParaRPr lang="en-US" altLang="en-US" sz="1200"/>
          </a:p>
        </p:txBody>
      </p:sp>
    </p:spTree>
    <p:extLst>
      <p:ext uri="{BB962C8B-B14F-4D97-AF65-F5344CB8AC3E}">
        <p14:creationId xmlns:p14="http://schemas.microsoft.com/office/powerpoint/2010/main" val="348508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Data related to top diagnoses are based on the principal discharge diagnoses in the of ICD-10 codes on each claim. Top is based on discharge code. Bottom based on HH claims after discharge. </a:t>
            </a:r>
            <a:r>
              <a:rPr lang="en-US" altLang="en-US" i="1" u="sng" smtClean="0"/>
              <a:t>Data Source</a:t>
            </a:r>
            <a:r>
              <a:rPr lang="en-US" altLang="en-US" i="1" smtClean="0"/>
              <a:t>: Medicare FFS Part A Claims</a:t>
            </a:r>
            <a:r>
              <a:rPr lang="en-US" altLang="en-US" smtClean="0"/>
              <a:t> </a:t>
            </a:r>
          </a:p>
          <a:p>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21F7E2B-5A6E-44FE-8D59-6F0B993C7B42}" type="slidenum">
              <a:rPr lang="en-US" altLang="en-US" sz="1200"/>
              <a:pPr/>
              <a:t>13</a:t>
            </a:fld>
            <a:endParaRPr lang="en-US" altLang="en-US" sz="1200"/>
          </a:p>
        </p:txBody>
      </p:sp>
    </p:spTree>
    <p:extLst>
      <p:ext uri="{BB962C8B-B14F-4D97-AF65-F5344CB8AC3E}">
        <p14:creationId xmlns:p14="http://schemas.microsoft.com/office/powerpoint/2010/main" val="196811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5885891-6F9F-4CB3-BCDF-15034CA4C390}" type="slidenum">
              <a:rPr lang="en-US" altLang="en-US" sz="1200"/>
              <a:pPr/>
              <a:t>15</a:t>
            </a:fld>
            <a:endParaRPr lang="en-US" altLang="en-US" sz="1200"/>
          </a:p>
        </p:txBody>
      </p:sp>
    </p:spTree>
    <p:extLst>
      <p:ext uri="{BB962C8B-B14F-4D97-AF65-F5344CB8AC3E}">
        <p14:creationId xmlns:p14="http://schemas.microsoft.com/office/powerpoint/2010/main" val="4257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6FF8791-5B8D-462C-9C28-ED58E8B09E0A}" type="slidenum">
              <a:rPr lang="en-US" altLang="en-US" sz="1200"/>
              <a:pPr/>
              <a:t>16</a:t>
            </a:fld>
            <a:endParaRPr lang="en-US" altLang="en-US" sz="1200"/>
          </a:p>
        </p:txBody>
      </p:sp>
    </p:spTree>
    <p:extLst>
      <p:ext uri="{BB962C8B-B14F-4D97-AF65-F5344CB8AC3E}">
        <p14:creationId xmlns:p14="http://schemas.microsoft.com/office/powerpoint/2010/main" val="206553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5B3EAEF-F62C-4755-8C15-46DE9B4E514F}" type="slidenum">
              <a:rPr lang="en-US" altLang="en-US" sz="1200"/>
              <a:pPr/>
              <a:t>18</a:t>
            </a:fld>
            <a:endParaRPr lang="en-US" altLang="en-US" sz="1200"/>
          </a:p>
        </p:txBody>
      </p:sp>
    </p:spTree>
    <p:extLst>
      <p:ext uri="{BB962C8B-B14F-4D97-AF65-F5344CB8AC3E}">
        <p14:creationId xmlns:p14="http://schemas.microsoft.com/office/powerpoint/2010/main" val="3984018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31CDB5-5A73-4652-BDFF-CD3ECB9A2C51}" type="slidenum">
              <a:rPr lang="en-US" altLang="en-US" sz="1200"/>
              <a:pPr/>
              <a:t>19</a:t>
            </a:fld>
            <a:endParaRPr lang="en-US" altLang="en-US" sz="1200"/>
          </a:p>
        </p:txBody>
      </p:sp>
    </p:spTree>
    <p:extLst>
      <p:ext uri="{BB962C8B-B14F-4D97-AF65-F5344CB8AC3E}">
        <p14:creationId xmlns:p14="http://schemas.microsoft.com/office/powerpoint/2010/main" val="368725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7C7D20A-9996-464C-8B2B-24196DD8F9C9}" type="slidenum">
              <a:rPr lang="en-US" altLang="en-US" sz="1200"/>
              <a:pPr/>
              <a:t>20</a:t>
            </a:fld>
            <a:endParaRPr lang="en-US" altLang="en-US" sz="1200"/>
          </a:p>
        </p:txBody>
      </p:sp>
    </p:spTree>
    <p:extLst>
      <p:ext uri="{BB962C8B-B14F-4D97-AF65-F5344CB8AC3E}">
        <p14:creationId xmlns:p14="http://schemas.microsoft.com/office/powerpoint/2010/main" val="38462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61AD41F-DFA9-4722-A7C5-76D85792EA17}" type="slidenum">
              <a:rPr lang="en-US" altLang="en-US" sz="1200"/>
              <a:pPr/>
              <a:t>22</a:t>
            </a:fld>
            <a:endParaRPr lang="en-US" altLang="en-US" sz="1200"/>
          </a:p>
        </p:txBody>
      </p:sp>
    </p:spTree>
    <p:extLst>
      <p:ext uri="{BB962C8B-B14F-4D97-AF65-F5344CB8AC3E}">
        <p14:creationId xmlns:p14="http://schemas.microsoft.com/office/powerpoint/2010/main" val="479885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524D4A4-218C-490A-B91A-EB4FB90A1AC2}" type="slidenum">
              <a:rPr lang="en-US" altLang="en-US" sz="1200"/>
              <a:pPr/>
              <a:t>24</a:t>
            </a:fld>
            <a:endParaRPr lang="en-US" altLang="en-US" sz="1200"/>
          </a:p>
        </p:txBody>
      </p:sp>
    </p:spTree>
    <p:extLst>
      <p:ext uri="{BB962C8B-B14F-4D97-AF65-F5344CB8AC3E}">
        <p14:creationId xmlns:p14="http://schemas.microsoft.com/office/powerpoint/2010/main" val="406035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 the left hand side of your folder are some other wonderful programs/tools/resources HQI can offer your practices….. Just wanted to make sure you had exposure….</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D7EABAF-DF97-4692-9F6A-82100513B261}" type="slidenum">
              <a:rPr lang="en-US" altLang="en-US" sz="1200"/>
              <a:pPr/>
              <a:t>25</a:t>
            </a:fld>
            <a:endParaRPr lang="en-US" altLang="en-US" sz="1200"/>
          </a:p>
        </p:txBody>
      </p:sp>
    </p:spTree>
    <p:extLst>
      <p:ext uri="{BB962C8B-B14F-4D97-AF65-F5344CB8AC3E}">
        <p14:creationId xmlns:p14="http://schemas.microsoft.com/office/powerpoint/2010/main" val="294949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Calibri" panose="020F0502020204030204" pitchFamily="34" charset="0"/>
                <a:cs typeface="Times New Roman" panose="02020603050405020304" pitchFamily="18" charset="0"/>
              </a:rPr>
              <a:t>Tracking data provides trends over time, and helps guide an agency with a plan of improvement to meet Medicare’s THREE PART Aim by benefitting patients with quality care, reducing avoidable hospitalizations and keeping patients in their homes.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0C986AF-5C3E-4944-B510-7C3118C5A8EC}" type="slidenum">
              <a:rPr lang="en-US" altLang="en-US" sz="1200"/>
              <a:pPr/>
              <a:t>2</a:t>
            </a:fld>
            <a:endParaRPr lang="en-US" altLang="en-US" sz="1200"/>
          </a:p>
        </p:txBody>
      </p:sp>
    </p:spTree>
    <p:extLst>
      <p:ext uri="{BB962C8B-B14F-4D97-AF65-F5344CB8AC3E}">
        <p14:creationId xmlns:p14="http://schemas.microsoft.com/office/powerpoint/2010/main" val="804952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61397E2-E768-435F-8BBB-79A1500B6A46}" type="slidenum">
              <a:rPr lang="en-US" altLang="en-US" sz="1200"/>
              <a:pPr/>
              <a:t>27</a:t>
            </a:fld>
            <a:endParaRPr lang="en-US" altLang="en-US" sz="1200"/>
          </a:p>
        </p:txBody>
      </p:sp>
    </p:spTree>
    <p:extLst>
      <p:ext uri="{BB962C8B-B14F-4D97-AF65-F5344CB8AC3E}">
        <p14:creationId xmlns:p14="http://schemas.microsoft.com/office/powerpoint/2010/main" val="358656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Home Health Quality Improvement: reports are available via the secure HHQI Data Access System around the 23rd of each month and require no additional work on your behalf.</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F9D2E54-5D23-4AAC-B1AE-3FE5ACDDFA38}" type="slidenum">
              <a:rPr lang="en-US" altLang="en-US" sz="1200"/>
              <a:pPr/>
              <a:t>3</a:t>
            </a:fld>
            <a:endParaRPr lang="en-US" altLang="en-US" sz="1200"/>
          </a:p>
        </p:txBody>
      </p:sp>
    </p:spTree>
    <p:extLst>
      <p:ext uri="{BB962C8B-B14F-4D97-AF65-F5344CB8AC3E}">
        <p14:creationId xmlns:p14="http://schemas.microsoft.com/office/powerpoint/2010/main" val="137778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3F10F4C-776D-4FB7-B33D-49ED5B40B6E1}" type="slidenum">
              <a:rPr lang="en-US" altLang="en-US" sz="1200"/>
              <a:pPr/>
              <a:t>5</a:t>
            </a:fld>
            <a:endParaRPr lang="en-US" altLang="en-US" sz="1200"/>
          </a:p>
        </p:txBody>
      </p:sp>
    </p:spTree>
    <p:extLst>
      <p:ext uri="{BB962C8B-B14F-4D97-AF65-F5344CB8AC3E}">
        <p14:creationId xmlns:p14="http://schemas.microsoft.com/office/powerpoint/2010/main" val="250780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Process of care measures</a:t>
            </a:r>
            <a:r>
              <a:rPr lang="en-US" altLang="en-US" smtClean="0"/>
              <a:t> – how often the agency: Initiated patient care in a timely manner; Provided patient/caregiver drug education on all medications; Ensured patients received flu vaccine for the current season. </a:t>
            </a:r>
            <a:r>
              <a:rPr lang="en-US" altLang="en-US" b="1" smtClean="0"/>
              <a:t>Outcome of care measures</a:t>
            </a:r>
            <a:r>
              <a:rPr lang="en-US" altLang="en-US" smtClean="0"/>
              <a:t> – how often the patient Got better at walking/moving around; Getting in and out of bed; Bathing themselves; Engaging in activity with less pain; Experienced less shortness of breath; Required acute care hospitalization. HOW OFTEN DO YOU ACCESS CASPER?</a:t>
            </a:r>
          </a:p>
          <a:p>
            <a:endParaRPr lang="en-US" altLang="en-US" smtClean="0"/>
          </a:p>
          <a:p>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5435881-799A-42F6-908C-7E6BB4832288}" type="slidenum">
              <a:rPr lang="en-US" altLang="en-US" sz="1200"/>
              <a:pPr/>
              <a:t>6</a:t>
            </a:fld>
            <a:endParaRPr lang="en-US" altLang="en-US" sz="1200"/>
          </a:p>
        </p:txBody>
      </p:sp>
    </p:spTree>
    <p:extLst>
      <p:ext uri="{BB962C8B-B14F-4D97-AF65-F5344CB8AC3E}">
        <p14:creationId xmlns:p14="http://schemas.microsoft.com/office/powerpoint/2010/main" val="409879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3451ED8-45D9-4570-AF23-9CB96DB1BCE3}" type="slidenum">
              <a:rPr lang="en-US" altLang="en-US" sz="1200"/>
              <a:pPr/>
              <a:t>7</a:t>
            </a:fld>
            <a:endParaRPr lang="en-US" altLang="en-US" sz="1200"/>
          </a:p>
        </p:txBody>
      </p:sp>
    </p:spTree>
    <p:extLst>
      <p:ext uri="{BB962C8B-B14F-4D97-AF65-F5344CB8AC3E}">
        <p14:creationId xmlns:p14="http://schemas.microsoft.com/office/powerpoint/2010/main" val="808573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smtClean="0">
              <a:latin typeface="Times New Roman" panose="02020603050405020304" pitchFamily="18" charset="0"/>
              <a:cs typeface="Times New Roman" panose="02020603050405020304" pitchFamily="18"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78615F2-37FA-472E-AB0E-8BE51CD0C632}" type="slidenum">
              <a:rPr lang="en-US" altLang="en-US" sz="1200"/>
              <a:pPr/>
              <a:t>8</a:t>
            </a:fld>
            <a:endParaRPr lang="en-US" altLang="en-US" sz="1200"/>
          </a:p>
        </p:txBody>
      </p:sp>
    </p:spTree>
    <p:extLst>
      <p:ext uri="{BB962C8B-B14F-4D97-AF65-F5344CB8AC3E}">
        <p14:creationId xmlns:p14="http://schemas.microsoft.com/office/powerpoint/2010/main" val="55295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 3 2016 the # that did not receive HH within 5 days =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7C5908C-0B5D-484C-BBC4-B06485E72FFF}" type="slidenum">
              <a:rPr lang="en-US" altLang="en-US" sz="1200"/>
              <a:pPr/>
              <a:t>9</a:t>
            </a:fld>
            <a:endParaRPr lang="en-US" altLang="en-US" sz="1200"/>
          </a:p>
        </p:txBody>
      </p:sp>
    </p:spTree>
    <p:extLst>
      <p:ext uri="{BB962C8B-B14F-4D97-AF65-F5344CB8AC3E}">
        <p14:creationId xmlns:p14="http://schemas.microsoft.com/office/powerpoint/2010/main" val="372901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Based on claims; so if HH was received on Day 1 RA rate = 6.7%; but if HH starts day 5, likelihood of RA is 9.2%</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A97B7AC-7F6B-49E0-9475-FD2277A47A88}" type="slidenum">
              <a:rPr lang="en-US" altLang="en-US" sz="1200"/>
              <a:pPr/>
              <a:t>10</a:t>
            </a:fld>
            <a:endParaRPr lang="en-US" altLang="en-US" sz="1200"/>
          </a:p>
        </p:txBody>
      </p:sp>
    </p:spTree>
    <p:extLst>
      <p:ext uri="{BB962C8B-B14F-4D97-AF65-F5344CB8AC3E}">
        <p14:creationId xmlns:p14="http://schemas.microsoft.com/office/powerpoint/2010/main" val="3989403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19"/>
          <p:cNvSpPr/>
          <p:nvPr userDrawn="1"/>
        </p:nvSpPr>
        <p:spPr>
          <a:xfrm>
            <a:off x="0" y="0"/>
            <a:ext cx="9144000" cy="6934200"/>
          </a:xfrm>
          <a:prstGeom prst="rect">
            <a:avLst/>
          </a:prstGeom>
          <a:pattFill prst="pct5">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27"/>
          <p:cNvSpPr/>
          <p:nvPr userDrawn="1"/>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860800"/>
            <a:ext cx="45989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
          <p:cNvGrpSpPr>
            <a:grpSpLocks/>
          </p:cNvGrpSpPr>
          <p:nvPr userDrawn="1"/>
        </p:nvGrpSpPr>
        <p:grpSpPr bwMode="auto">
          <a:xfrm>
            <a:off x="2770188" y="1047750"/>
            <a:ext cx="2498725" cy="2609850"/>
            <a:chOff x="2522651" y="1457808"/>
            <a:chExt cx="2820870" cy="2946518"/>
          </a:xfrm>
        </p:grpSpPr>
        <p:pic>
          <p:nvPicPr>
            <p:cNvPr id="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5560" y="1457808"/>
              <a:ext cx="2407961" cy="91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4974" y="3626534"/>
              <a:ext cx="1544931" cy="7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2651" y="2051531"/>
              <a:ext cx="1182671" cy="23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30613" y="1778000"/>
            <a:ext cx="2770187"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p:nvPr userDrawn="1"/>
        </p:nvSpPr>
        <p:spPr>
          <a:xfrm>
            <a:off x="7696200" y="5867400"/>
            <a:ext cx="1219200" cy="7620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grpSp>
        <p:nvGrpSpPr>
          <p:cNvPr id="14" name="Group 23"/>
          <p:cNvGrpSpPr>
            <a:grpSpLocks/>
          </p:cNvGrpSpPr>
          <p:nvPr userDrawn="1"/>
        </p:nvGrpSpPr>
        <p:grpSpPr bwMode="auto">
          <a:xfrm>
            <a:off x="0" y="5194300"/>
            <a:ext cx="9147175" cy="90488"/>
            <a:chOff x="-2389" y="1705495"/>
            <a:chExt cx="9146388" cy="137160"/>
          </a:xfrm>
        </p:grpSpPr>
        <p:sp>
          <p:nvSpPr>
            <p:cNvPr id="15" name="Rectangle 24"/>
            <p:cNvSpPr/>
            <p:nvPr userDrawn="1"/>
          </p:nvSpPr>
          <p:spPr>
            <a:xfrm>
              <a:off x="-2389" y="1705495"/>
              <a:ext cx="3036627"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5"/>
            <p:cNvSpPr/>
            <p:nvPr userDrawn="1"/>
          </p:nvSpPr>
          <p:spPr>
            <a:xfrm>
              <a:off x="3034238" y="1705495"/>
              <a:ext cx="3131868"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26"/>
            <p:cNvSpPr/>
            <p:nvPr userDrawn="1"/>
          </p:nvSpPr>
          <p:spPr>
            <a:xfrm>
              <a:off x="6151819" y="1705495"/>
              <a:ext cx="2992180"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 name="Picture 5" descr="Copy of Slide Image without logo.jpg"/>
          <p:cNvPicPr>
            <a:picLocks noChangeAspect="1"/>
          </p:cNvPicPr>
          <p:nvPr userDrawn="1"/>
        </p:nvPicPr>
        <p:blipFill>
          <a:blip r:embed="rId7">
            <a:extLst>
              <a:ext uri="{28A0092B-C50C-407E-A947-70E740481C1C}">
                <a14:useLocalDpi xmlns:a14="http://schemas.microsoft.com/office/drawing/2010/main" val="0"/>
              </a:ext>
            </a:extLst>
          </a:blip>
          <a:srcRect t="8095" b="5077"/>
          <a:stretch>
            <a:fillRect/>
          </a:stretch>
        </p:blipFill>
        <p:spPr bwMode="auto">
          <a:xfrm>
            <a:off x="-3175" y="5273675"/>
            <a:ext cx="9144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0"/>
          </p:nvPr>
        </p:nvSpPr>
        <p:spPr>
          <a:xfrm>
            <a:off x="0" y="5439460"/>
            <a:ext cx="9144000" cy="609600"/>
          </a:xfrm>
        </p:spPr>
        <p:txBody>
          <a:bodyPr/>
          <a:lstStyle>
            <a:lvl1pPr marL="0" indent="0" algn="ctr">
              <a:buNone/>
              <a:defRPr sz="3600" baseline="0">
                <a:solidFill>
                  <a:schemeClr val="bg1"/>
                </a:solidFill>
              </a:defRPr>
            </a:lvl1pPr>
          </a:lstStyle>
          <a:p>
            <a:pPr lvl="0"/>
            <a:r>
              <a:rPr lang="en-US" dirty="0"/>
              <a:t>Click to edit Master text styles</a:t>
            </a:r>
          </a:p>
        </p:txBody>
      </p:sp>
      <p:sp>
        <p:nvSpPr>
          <p:cNvPr id="5" name="Content Placeholder 4"/>
          <p:cNvSpPr>
            <a:spLocks noGrp="1"/>
          </p:cNvSpPr>
          <p:nvPr>
            <p:ph sz="quarter" idx="11"/>
          </p:nvPr>
        </p:nvSpPr>
        <p:spPr>
          <a:xfrm>
            <a:off x="0" y="6172200"/>
            <a:ext cx="9144000" cy="381000"/>
          </a:xfrm>
        </p:spPr>
        <p:txBody>
          <a:bodyPr/>
          <a:lstStyle>
            <a:lvl1pPr marL="0" indent="0" algn="ctr">
              <a:buNone/>
              <a:defRPr sz="1400" i="1" baseline="0">
                <a:solidFill>
                  <a:schemeClr val="bg1"/>
                </a:solidFill>
              </a:defRPr>
            </a:lvl1pPr>
            <a:lvl2pPr>
              <a:defRPr sz="1400"/>
            </a:lvl2pPr>
            <a:lvl3pPr>
              <a:defRPr sz="14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10566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47" presetClass="entr" presetSubtype="0" fill="hold"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_no-anima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37"/>
            <a:ext cx="3200400" cy="654929"/>
          </a:xfrm>
        </p:spPr>
        <p:txBody>
          <a:bodyPr anchor="t"/>
          <a:lstStyle>
            <a:lvl1pPr algn="l">
              <a:defRPr sz="2400" b="1">
                <a:solidFill>
                  <a:srgbClr val="0479C1"/>
                </a:solidFill>
              </a:defRPr>
            </a:lvl1pPr>
          </a:lstStyle>
          <a:p>
            <a:r>
              <a:rPr lang="en-US" dirty="0"/>
              <a:t>Click to edit Master title style</a:t>
            </a:r>
          </a:p>
        </p:txBody>
      </p:sp>
      <p:sp>
        <p:nvSpPr>
          <p:cNvPr id="3" name="Content Placeholder 2"/>
          <p:cNvSpPr>
            <a:spLocks noGrp="1"/>
          </p:cNvSpPr>
          <p:nvPr>
            <p:ph idx="1"/>
          </p:nvPr>
        </p:nvSpPr>
        <p:spPr>
          <a:xfrm>
            <a:off x="4038600" y="1646237"/>
            <a:ext cx="4648200" cy="4144963"/>
          </a:xfrm>
        </p:spPr>
        <p:txBody>
          <a:bodyPr/>
          <a:lstStyle>
            <a:lvl1pPr marL="514350" indent="-514350">
              <a:buFont typeface="+mj-lt"/>
              <a:buAutoNum type="arabicPeriod"/>
              <a:defRPr sz="2000"/>
            </a:lvl1pPr>
            <a:lvl2pPr>
              <a:defRPr sz="1800"/>
            </a:lvl2pPr>
            <a:lvl3pPr>
              <a:buFont typeface="Arial" panose="020B0604020202020204" pitchFamily="34" charset="0"/>
              <a:buChar char="•"/>
              <a:defRPr sz="16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514601"/>
            <a:ext cx="3200400" cy="3276599"/>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9"/>
          <p:cNvSpPr>
            <a:spLocks noGrp="1"/>
          </p:cNvSpPr>
          <p:nvPr>
            <p:ph type="body" sz="quarter" idx="10"/>
          </p:nvPr>
        </p:nvSpPr>
        <p:spPr>
          <a:xfrm>
            <a:off x="0" y="152400"/>
            <a:ext cx="9144000" cy="685800"/>
          </a:xfrm>
        </p:spPr>
        <p:txBody>
          <a:bodyPr/>
          <a:lstStyle>
            <a:lvl1pPr marL="0" indent="0" algn="ctr">
              <a:buNone/>
              <a:defRPr sz="4000">
                <a:solidFill>
                  <a:schemeClr val="bg1"/>
                </a:solidFill>
              </a:defRPr>
            </a:lvl1pPr>
          </a:lstStyle>
          <a:p>
            <a:pPr lvl="0"/>
            <a:r>
              <a:rPr lang="en-US" dirty="0"/>
              <a:t>Click to edit Master text styles</a:t>
            </a:r>
          </a:p>
        </p:txBody>
      </p:sp>
      <p:sp>
        <p:nvSpPr>
          <p:cNvPr id="6"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BCD0E8B4-6A95-4F90-8DCD-01ECA9CD532D}" type="slidenum">
              <a:rPr lang="en-US" altLang="en-US"/>
              <a:pPr/>
              <a:t>‹#›</a:t>
            </a:fld>
            <a:endParaRPr lang="en-US" altLang="en-US"/>
          </a:p>
        </p:txBody>
      </p:sp>
    </p:spTree>
    <p:extLst>
      <p:ext uri="{BB962C8B-B14F-4D97-AF65-F5344CB8AC3E}">
        <p14:creationId xmlns:p14="http://schemas.microsoft.com/office/powerpoint/2010/main" val="405841316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3" name="Slide Number Placeholder 5"/>
          <p:cNvSpPr>
            <a:spLocks noGrp="1"/>
          </p:cNvSpPr>
          <p:nvPr>
            <p:ph type="sldNum" sz="quarter" idx="10"/>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10A4A009-23D3-401B-A847-B8560FCB440A}" type="slidenum">
              <a:rPr lang="en-US" altLang="en-US"/>
              <a:pPr/>
              <a:t>‹#›</a:t>
            </a:fld>
            <a:endParaRPr lang="en-US" altLang="en-US"/>
          </a:p>
        </p:txBody>
      </p:sp>
    </p:spTree>
    <p:extLst>
      <p:ext uri="{BB962C8B-B14F-4D97-AF65-F5344CB8AC3E}">
        <p14:creationId xmlns:p14="http://schemas.microsoft.com/office/powerpoint/2010/main" val="33734048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3" name="Rectangle 1"/>
          <p:cNvSpPr/>
          <p:nvPr userDrawn="1"/>
        </p:nvSpPr>
        <p:spPr>
          <a:xfrm>
            <a:off x="0" y="0"/>
            <a:ext cx="9144000" cy="12954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a:t>Click to edit Master title style</a:t>
            </a:r>
            <a:endParaRPr lang="en-US" dirty="0"/>
          </a:p>
        </p:txBody>
      </p:sp>
      <p:sp>
        <p:nvSpPr>
          <p:cNvPr id="4" name="Slide Number Placeholder 5"/>
          <p:cNvSpPr>
            <a:spLocks noGrp="1"/>
          </p:cNvSpPr>
          <p:nvPr>
            <p:ph type="sldNum" sz="quarter" idx="10"/>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EA6D1E6D-1AC2-415B-8BEE-89FC5FB3E9FE}" type="slidenum">
              <a:rPr lang="en-US" altLang="en-US"/>
              <a:pPr/>
              <a:t>‹#›</a:t>
            </a:fld>
            <a:endParaRPr lang="en-US" altLang="en-US"/>
          </a:p>
        </p:txBody>
      </p:sp>
    </p:spTree>
    <p:extLst>
      <p:ext uri="{BB962C8B-B14F-4D97-AF65-F5344CB8AC3E}">
        <p14:creationId xmlns:p14="http://schemas.microsoft.com/office/powerpoint/2010/main" val="407529733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2971800" y="2519363"/>
            <a:ext cx="3155950" cy="830262"/>
            <a:chOff x="419100" y="3969141"/>
            <a:chExt cx="3155752" cy="829457"/>
          </a:xfrm>
        </p:grpSpPr>
        <p:sp>
          <p:nvSpPr>
            <p:cNvPr id="4" name="Content Placeholder 1"/>
            <p:cNvSpPr txBox="1">
              <a:spLocks/>
            </p:cNvSpPr>
            <p:nvPr/>
          </p:nvSpPr>
          <p:spPr>
            <a:xfrm>
              <a:off x="1142955" y="4267302"/>
              <a:ext cx="2431897" cy="515437"/>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defRPr/>
              </a:pPr>
              <a:r>
                <a:rPr lang="en-US" sz="2400" b="1" kern="0" dirty="0">
                  <a:solidFill>
                    <a:srgbClr val="0479C1"/>
                  </a:solidFill>
                  <a:latin typeface="Nirmala UI" panose="020B0502040204020203" pitchFamily="34" charset="0"/>
                  <a:cs typeface="Nirmala UI" panose="020B0502040204020203" pitchFamily="34" charset="0"/>
                </a:rPr>
                <a:t>@</a:t>
              </a: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6" name="Picture 2" descr="https://www.seeklogo.net/wp-content/uploads/2014/12/twitter-logo-vector-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969141"/>
              <a:ext cx="829457" cy="82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p:cNvGrpSpPr>
          <p:nvPr userDrawn="1"/>
        </p:nvGrpSpPr>
        <p:grpSpPr bwMode="auto">
          <a:xfrm>
            <a:off x="3048000" y="3579813"/>
            <a:ext cx="2819400" cy="554037"/>
            <a:chOff x="2234803" y="3810000"/>
            <a:chExt cx="2819400" cy="554752"/>
          </a:xfrm>
        </p:grpSpPr>
        <p:sp>
          <p:nvSpPr>
            <p:cNvPr id="8" name="Content Placeholder 1"/>
            <p:cNvSpPr txBox="1">
              <a:spLocks/>
            </p:cNvSpPr>
            <p:nvPr/>
          </p:nvSpPr>
          <p:spPr>
            <a:xfrm>
              <a:off x="2923778" y="4019820"/>
              <a:ext cx="2130425" cy="344932"/>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defRPr/>
              </a:pP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4803" y="3810000"/>
              <a:ext cx="554752" cy="55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
          <p:cNvGrpSpPr>
            <a:grpSpLocks/>
          </p:cNvGrpSpPr>
          <p:nvPr userDrawn="1"/>
        </p:nvGrpSpPr>
        <p:grpSpPr bwMode="auto">
          <a:xfrm>
            <a:off x="2971800" y="4594225"/>
            <a:ext cx="3352800" cy="652463"/>
            <a:chOff x="2514600" y="4311906"/>
            <a:chExt cx="3352800" cy="652320"/>
          </a:xfrm>
        </p:grpSpPr>
        <p:sp>
          <p:nvSpPr>
            <p:cNvPr id="11" name="Content Placeholder 1"/>
            <p:cNvSpPr txBox="1">
              <a:spLocks/>
            </p:cNvSpPr>
            <p:nvPr/>
          </p:nvSpPr>
          <p:spPr>
            <a:xfrm>
              <a:off x="3225800" y="4437292"/>
              <a:ext cx="2641600" cy="515824"/>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defRPr/>
              </a:pPr>
              <a:r>
                <a:rPr lang="en-US" sz="2400" b="1" kern="0" dirty="0" err="1">
                  <a:solidFill>
                    <a:srgbClr val="0479C1"/>
                  </a:solidFill>
                  <a:latin typeface="Nirmala UI" panose="020B0502040204020203" pitchFamily="34" charset="0"/>
                  <a:cs typeface="Nirmala UI" panose="020B0502040204020203" pitchFamily="34" charset="0"/>
                </a:rPr>
                <a:t>qin.hqi.solutions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12" name="Picture 2" descr="Image result for web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4600" y="4311906"/>
              <a:ext cx="652320" cy="6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ontent Placeholder 1"/>
          <p:cNvSpPr txBox="1">
            <a:spLocks/>
          </p:cNvSpPr>
          <p:nvPr userDrawn="1"/>
        </p:nvSpPr>
        <p:spPr>
          <a:xfrm>
            <a:off x="4763" y="1458913"/>
            <a:ext cx="9134475" cy="674687"/>
          </a:xfrm>
          <a:prstGeom prst="rect">
            <a:avLst/>
          </a:prstGeom>
        </p:spPr>
        <p:txBody>
          <a:bodyPr anchor="ctr"/>
          <a:lstStyle/>
          <a:p>
            <a:pPr marL="514350" indent="-514350" algn="ctr" eaLnBrk="0" hangingPunct="0">
              <a:spcBef>
                <a:spcPct val="20000"/>
              </a:spcBef>
              <a:defRPr/>
            </a:pPr>
            <a:r>
              <a:rPr lang="en-US" sz="2800" kern="0" dirty="0">
                <a:solidFill>
                  <a:schemeClr val="tx1">
                    <a:lumMod val="85000"/>
                    <a:lumOff val="15000"/>
                  </a:schemeClr>
                </a:solidFill>
                <a:latin typeface="Nirmala UI" panose="020B0502040204020203" pitchFamily="34" charset="0"/>
                <a:ea typeface="Tahoma" panose="020B0604030504040204" pitchFamily="34" charset="0"/>
                <a:cs typeface="Nirmala UI" panose="020B0502040204020203" pitchFamily="34" charset="0"/>
              </a:rPr>
              <a:t>Connect with us for up-to-date information</a:t>
            </a:r>
            <a:endParaRPr lang="en-US" sz="2800" b="1" kern="0" dirty="0">
              <a:solidFill>
                <a:srgbClr val="0479C1"/>
              </a:solidFill>
              <a:latin typeface="Nirmala UI" panose="020B0502040204020203" pitchFamily="34" charset="0"/>
              <a:ea typeface="Tahoma" panose="020B0604030504040204" pitchFamily="34" charset="0"/>
              <a:cs typeface="Nirmala UI" panose="020B0502040204020203" pitchFamily="34" charset="0"/>
            </a:endParaRPr>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14" name="Slide Number Placeholder 5"/>
          <p:cNvSpPr>
            <a:spLocks noGrp="1"/>
          </p:cNvSpPr>
          <p:nvPr>
            <p:ph type="sldNum" sz="quarter" idx="10"/>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FF32B25A-7876-4C7B-A6B2-A95011650F92}" type="slidenum">
              <a:rPr lang="en-US" altLang="en-US"/>
              <a:pPr/>
              <a:t>‹#›</a:t>
            </a:fld>
            <a:endParaRPr lang="en-US" altLang="en-US"/>
          </a:p>
        </p:txBody>
      </p:sp>
    </p:spTree>
    <p:extLst>
      <p:ext uri="{BB962C8B-B14F-4D97-AF65-F5344CB8AC3E}">
        <p14:creationId xmlns:p14="http://schemas.microsoft.com/office/powerpoint/2010/main" val="2599471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_no-animation">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2971800" y="2519363"/>
            <a:ext cx="3155950" cy="830262"/>
            <a:chOff x="419100" y="3969141"/>
            <a:chExt cx="3155752" cy="829457"/>
          </a:xfrm>
        </p:grpSpPr>
        <p:sp>
          <p:nvSpPr>
            <p:cNvPr id="4" name="Content Placeholder 1"/>
            <p:cNvSpPr txBox="1">
              <a:spLocks/>
            </p:cNvSpPr>
            <p:nvPr/>
          </p:nvSpPr>
          <p:spPr>
            <a:xfrm>
              <a:off x="1142955" y="4267302"/>
              <a:ext cx="2431897" cy="515437"/>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defRPr/>
              </a:pPr>
              <a:r>
                <a:rPr lang="en-US" sz="2400" b="1" kern="0" dirty="0">
                  <a:solidFill>
                    <a:srgbClr val="0479C1"/>
                  </a:solidFill>
                  <a:latin typeface="Nirmala UI" panose="020B0502040204020203" pitchFamily="34" charset="0"/>
                  <a:cs typeface="Nirmala UI" panose="020B0502040204020203" pitchFamily="34" charset="0"/>
                </a:rPr>
                <a:t>@</a:t>
              </a: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6" name="Picture 2" descr="https://www.seeklogo.net/wp-content/uploads/2014/12/twitter-logo-vector-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969141"/>
              <a:ext cx="829457" cy="82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p:cNvGrpSpPr>
          <p:nvPr userDrawn="1"/>
        </p:nvGrpSpPr>
        <p:grpSpPr bwMode="auto">
          <a:xfrm>
            <a:off x="3048000" y="3579813"/>
            <a:ext cx="2819400" cy="554037"/>
            <a:chOff x="2234803" y="3810000"/>
            <a:chExt cx="2819400" cy="554752"/>
          </a:xfrm>
        </p:grpSpPr>
        <p:sp>
          <p:nvSpPr>
            <p:cNvPr id="8" name="Content Placeholder 1"/>
            <p:cNvSpPr txBox="1">
              <a:spLocks/>
            </p:cNvSpPr>
            <p:nvPr/>
          </p:nvSpPr>
          <p:spPr>
            <a:xfrm>
              <a:off x="2923778" y="4019820"/>
              <a:ext cx="2130425" cy="344932"/>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defRPr/>
              </a:pPr>
              <a:r>
                <a:rPr lang="en-US" sz="2400" b="1" kern="0" dirty="0" err="1">
                  <a:solidFill>
                    <a:srgbClr val="0479C1"/>
                  </a:solidFill>
                  <a:latin typeface="Nirmala UI" panose="020B0502040204020203" pitchFamily="34" charset="0"/>
                  <a:cs typeface="Nirmala UI" panose="020B0502040204020203" pitchFamily="34" charset="0"/>
                </a:rPr>
                <a:t>hqinnovators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4803" y="3810000"/>
              <a:ext cx="554752" cy="55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1"/>
          <p:cNvGrpSpPr>
            <a:grpSpLocks/>
          </p:cNvGrpSpPr>
          <p:nvPr userDrawn="1"/>
        </p:nvGrpSpPr>
        <p:grpSpPr bwMode="auto">
          <a:xfrm>
            <a:off x="2971800" y="4594225"/>
            <a:ext cx="3352800" cy="652463"/>
            <a:chOff x="2514600" y="4311906"/>
            <a:chExt cx="3352800" cy="652320"/>
          </a:xfrm>
        </p:grpSpPr>
        <p:sp>
          <p:nvSpPr>
            <p:cNvPr id="11" name="Content Placeholder 1"/>
            <p:cNvSpPr txBox="1">
              <a:spLocks/>
            </p:cNvSpPr>
            <p:nvPr/>
          </p:nvSpPr>
          <p:spPr>
            <a:xfrm>
              <a:off x="3225800" y="4437292"/>
              <a:ext cx="2641600" cy="515824"/>
            </a:xfrm>
            <a:prstGeom prst="rect">
              <a:avLst/>
            </a:prstGeom>
          </p:spPr>
          <p:txBody>
            <a:bodyPr/>
            <a:lstStyle>
              <a:lvl1pPr marL="514350" indent="-514350" algn="l" rtl="0" eaLnBrk="0" fontAlgn="base" hangingPunct="0">
                <a:spcBef>
                  <a:spcPct val="20000"/>
                </a:spcBef>
                <a:spcAft>
                  <a:spcPct val="0"/>
                </a:spcAft>
                <a:buFont typeface="Arial" charset="0"/>
                <a:buAutoNum type="alphaLcPeriod"/>
                <a:defRPr sz="3200">
                  <a:solidFill>
                    <a:schemeClr val="tx1"/>
                  </a:solidFill>
                  <a:latin typeface="+mn-lt"/>
                  <a:ea typeface="+mn-ea"/>
                  <a:cs typeface="+mn-cs"/>
                </a:defRPr>
              </a:lvl1pPr>
              <a:lvl2pPr marL="971550" indent="-514350" algn="l" rtl="0" eaLnBrk="0" fontAlgn="base" hangingPunct="0">
                <a:spcBef>
                  <a:spcPct val="20000"/>
                </a:spcBef>
                <a:spcAft>
                  <a:spcPct val="0"/>
                </a:spcAft>
                <a:buFont typeface="Arial" charset="0"/>
                <a:buAutoNum type="alphaLcPeriod"/>
                <a:defRPr sz="2800">
                  <a:solidFill>
                    <a:schemeClr val="tx1"/>
                  </a:solidFill>
                  <a:latin typeface="+mn-lt"/>
                </a:defRPr>
              </a:lvl2pPr>
              <a:lvl3pPr marL="1371600" indent="-457200" algn="l" rtl="0" eaLnBrk="0" fontAlgn="base" hangingPunct="0">
                <a:spcBef>
                  <a:spcPct val="20000"/>
                </a:spcBef>
                <a:spcAft>
                  <a:spcPct val="0"/>
                </a:spcAft>
                <a:buFont typeface="Arial" charset="0"/>
                <a:buAutoNum type="alphaLcPeriod"/>
                <a:defRPr sz="2400">
                  <a:solidFill>
                    <a:schemeClr val="tx1"/>
                  </a:solidFill>
                  <a:latin typeface="+mn-lt"/>
                </a:defRPr>
              </a:lvl3pPr>
              <a:lvl4pPr marL="1828800" indent="-457200" algn="l" rtl="0" eaLnBrk="0" fontAlgn="base" hangingPunct="0">
                <a:spcBef>
                  <a:spcPct val="20000"/>
                </a:spcBef>
                <a:spcAft>
                  <a:spcPct val="0"/>
                </a:spcAft>
                <a:buFont typeface="Arial" charset="0"/>
                <a:buAutoNum type="alphaLcPeriod"/>
                <a:defRPr sz="2000">
                  <a:solidFill>
                    <a:schemeClr val="tx1"/>
                  </a:solidFill>
                  <a:latin typeface="+mn-lt"/>
                </a:defRPr>
              </a:lvl4pPr>
              <a:lvl5pPr marL="2286000" indent="-457200" algn="l" rtl="0" eaLnBrk="0" fontAlgn="base" hangingPunct="0">
                <a:spcBef>
                  <a:spcPct val="20000"/>
                </a:spcBef>
                <a:spcAft>
                  <a:spcPct val="0"/>
                </a:spcAft>
                <a:buFont typeface="Arial" charset="0"/>
                <a:buAutoNum type="alphaLcPeriod"/>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 typeface="Arial" charset="0"/>
                <a:buNone/>
                <a:defRPr/>
              </a:pPr>
              <a:r>
                <a:rPr lang="en-US" sz="2400" b="1" kern="0" dirty="0" err="1">
                  <a:solidFill>
                    <a:srgbClr val="0479C1"/>
                  </a:solidFill>
                  <a:latin typeface="Nirmala UI" panose="020B0502040204020203" pitchFamily="34" charset="0"/>
                  <a:cs typeface="Nirmala UI" panose="020B0502040204020203" pitchFamily="34" charset="0"/>
                </a:rPr>
                <a:t>qin.hqi.solutions</a:t>
              </a:r>
              <a:endParaRPr lang="en-US" sz="2400" b="1" kern="0" dirty="0">
                <a:solidFill>
                  <a:srgbClr val="0479C1"/>
                </a:solidFill>
                <a:latin typeface="Nirmala UI" panose="020B0502040204020203" pitchFamily="34" charset="0"/>
                <a:cs typeface="Nirmala UI" panose="020B0502040204020203" pitchFamily="34" charset="0"/>
              </a:endParaRPr>
            </a:p>
          </p:txBody>
        </p:sp>
        <p:pic>
          <p:nvPicPr>
            <p:cNvPr id="12" name="Picture 2" descr="Image result for web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514600" y="4311906"/>
              <a:ext cx="652320" cy="6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ontent Placeholder 1"/>
          <p:cNvSpPr txBox="1">
            <a:spLocks/>
          </p:cNvSpPr>
          <p:nvPr userDrawn="1"/>
        </p:nvSpPr>
        <p:spPr>
          <a:xfrm>
            <a:off x="4763" y="1458913"/>
            <a:ext cx="9134475" cy="674687"/>
          </a:xfrm>
          <a:prstGeom prst="rect">
            <a:avLst/>
          </a:prstGeom>
        </p:spPr>
        <p:txBody>
          <a:bodyPr anchor="ctr"/>
          <a:lstStyle/>
          <a:p>
            <a:pPr marL="514350" indent="-514350" algn="ctr" eaLnBrk="0" hangingPunct="0">
              <a:spcBef>
                <a:spcPct val="20000"/>
              </a:spcBef>
              <a:defRPr/>
            </a:pPr>
            <a:r>
              <a:rPr lang="en-US" sz="2800" kern="0" dirty="0">
                <a:solidFill>
                  <a:schemeClr val="tx1">
                    <a:lumMod val="85000"/>
                    <a:lumOff val="15000"/>
                  </a:schemeClr>
                </a:solidFill>
                <a:latin typeface="Nirmala UI" panose="020B0502040204020203" pitchFamily="34" charset="0"/>
                <a:ea typeface="Tahoma" panose="020B0604030504040204" pitchFamily="34" charset="0"/>
                <a:cs typeface="Nirmala UI" panose="020B0502040204020203" pitchFamily="34" charset="0"/>
              </a:rPr>
              <a:t>Connect with us for up-to-date information</a:t>
            </a:r>
            <a:endParaRPr lang="en-US" sz="2800" b="1" kern="0" dirty="0">
              <a:solidFill>
                <a:srgbClr val="0479C1"/>
              </a:solidFill>
              <a:latin typeface="Nirmala UI" panose="020B0502040204020203" pitchFamily="34" charset="0"/>
              <a:ea typeface="Tahoma" panose="020B0604030504040204" pitchFamily="34" charset="0"/>
              <a:cs typeface="Nirmala UI" panose="020B0502040204020203" pitchFamily="34" charset="0"/>
            </a:endParaRPr>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14" name="Slide Number Placeholder 5"/>
          <p:cNvSpPr>
            <a:spLocks noGrp="1"/>
          </p:cNvSpPr>
          <p:nvPr>
            <p:ph type="sldNum" sz="quarter" idx="10"/>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FE6148E9-631A-425B-AEA8-D19CFAEA822D}" type="slidenum">
              <a:rPr lang="en-US" altLang="en-US"/>
              <a:pPr/>
              <a:t>‹#›</a:t>
            </a:fld>
            <a:endParaRPr lang="en-US" altLang="en-US"/>
          </a:p>
        </p:txBody>
      </p:sp>
    </p:spTree>
    <p:extLst>
      <p:ext uri="{BB962C8B-B14F-4D97-AF65-F5344CB8AC3E}">
        <p14:creationId xmlns:p14="http://schemas.microsoft.com/office/powerpoint/2010/main" val="119811852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Rectangle 1"/>
          <p:cNvSpPr/>
          <p:nvPr userDrawn="1"/>
        </p:nvSpPr>
        <p:spPr>
          <a:xfrm>
            <a:off x="0" y="0"/>
            <a:ext cx="9144000" cy="1277938"/>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p>
        </p:txBody>
      </p:sp>
      <p:grpSp>
        <p:nvGrpSpPr>
          <p:cNvPr id="6" name="Group 15"/>
          <p:cNvGrpSpPr>
            <a:grpSpLocks/>
          </p:cNvGrpSpPr>
          <p:nvPr userDrawn="1"/>
        </p:nvGrpSpPr>
        <p:grpSpPr bwMode="auto">
          <a:xfrm>
            <a:off x="1704975" y="1143000"/>
            <a:ext cx="5734050" cy="3652838"/>
            <a:chOff x="1524000" y="1039446"/>
            <a:chExt cx="5734050" cy="3652145"/>
          </a:xfrm>
        </p:grpSpPr>
        <p:grpSp>
          <p:nvGrpSpPr>
            <p:cNvPr id="7" name="Group 9"/>
            <p:cNvGrpSpPr>
              <a:grpSpLocks/>
            </p:cNvGrpSpPr>
            <p:nvPr userDrawn="1"/>
          </p:nvGrpSpPr>
          <p:grpSpPr bwMode="auto">
            <a:xfrm>
              <a:off x="1524000" y="1039446"/>
              <a:ext cx="2819400" cy="2687839"/>
              <a:chOff x="1143000" y="751506"/>
              <a:chExt cx="2819400" cy="2687839"/>
            </a:xfrm>
          </p:grpSpPr>
          <p:sp>
            <p:nvSpPr>
              <p:cNvPr id="15" name="Rounded Rectangle 7"/>
              <p:cNvSpPr/>
              <p:nvPr userDrawn="1"/>
            </p:nvSpPr>
            <p:spPr>
              <a:xfrm>
                <a:off x="1143000" y="1208619"/>
                <a:ext cx="2819400" cy="1687193"/>
              </a:xfrm>
              <a:prstGeom prst="roundRect">
                <a:avLst/>
              </a:prstGeom>
              <a:solidFill>
                <a:srgbClr val="DB9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2"/>
              <p:cNvSpPr txBox="1"/>
              <p:nvPr userDrawn="1"/>
            </p:nvSpPr>
            <p:spPr>
              <a:xfrm>
                <a:off x="1646238" y="751506"/>
                <a:ext cx="2095500" cy="2399845"/>
              </a:xfrm>
              <a:prstGeom prst="rect">
                <a:avLst/>
              </a:prstGeom>
              <a:noFill/>
            </p:spPr>
            <p:txBody>
              <a:bodyPr>
                <a:spAutoFit/>
              </a:bodyPr>
              <a:lstStyle/>
              <a:p>
                <a:pPr>
                  <a:defRPr/>
                </a:pPr>
                <a:r>
                  <a:rPr lang="en-US" sz="15000" dirty="0">
                    <a:solidFill>
                      <a:schemeClr val="bg1"/>
                    </a:solidFill>
                    <a:latin typeface="Nirmala UI" panose="020B0502040204020203" pitchFamily="34" charset="0"/>
                    <a:cs typeface="Nirmala UI" panose="020B0502040204020203" pitchFamily="34" charset="0"/>
                  </a:rPr>
                  <a:t>Q</a:t>
                </a:r>
              </a:p>
            </p:txBody>
          </p:sp>
          <p:sp>
            <p:nvSpPr>
              <p:cNvPr id="17" name="Right Triangle 8"/>
              <p:cNvSpPr/>
              <p:nvPr userDrawn="1"/>
            </p:nvSpPr>
            <p:spPr>
              <a:xfrm flipV="1">
                <a:off x="1600200" y="2818039"/>
                <a:ext cx="396875" cy="620595"/>
              </a:xfrm>
              <a:prstGeom prst="rtTriangle">
                <a:avLst/>
              </a:prstGeom>
              <a:solidFill>
                <a:srgbClr val="DB9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14"/>
            <p:cNvGrpSpPr>
              <a:grpSpLocks/>
            </p:cNvGrpSpPr>
            <p:nvPr userDrawn="1"/>
          </p:nvGrpSpPr>
          <p:grpSpPr bwMode="auto">
            <a:xfrm>
              <a:off x="3400425" y="2085904"/>
              <a:ext cx="3857625" cy="2605687"/>
              <a:chOff x="3400425" y="2085904"/>
              <a:chExt cx="3857625" cy="2605687"/>
            </a:xfrm>
          </p:grpSpPr>
          <p:grpSp>
            <p:nvGrpSpPr>
              <p:cNvPr id="9" name="Group 10"/>
              <p:cNvGrpSpPr>
                <a:grpSpLocks/>
              </p:cNvGrpSpPr>
              <p:nvPr userDrawn="1"/>
            </p:nvGrpSpPr>
            <p:grpSpPr bwMode="auto">
              <a:xfrm>
                <a:off x="4438650" y="2085904"/>
                <a:ext cx="2819400" cy="2605687"/>
                <a:chOff x="4892426" y="1948158"/>
                <a:chExt cx="2819400" cy="2605687"/>
              </a:xfrm>
            </p:grpSpPr>
            <p:sp>
              <p:nvSpPr>
                <p:cNvPr id="12" name="Rounded Rectangle 12"/>
                <p:cNvSpPr/>
                <p:nvPr userDrawn="1"/>
              </p:nvSpPr>
              <p:spPr>
                <a:xfrm>
                  <a:off x="4892426" y="2339702"/>
                  <a:ext cx="2819400" cy="1687193"/>
                </a:xfrm>
                <a:prstGeom prst="roundRect">
                  <a:avLst/>
                </a:prstGeom>
                <a:solidFill>
                  <a:srgbClr val="98C1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Triangle 13"/>
                <p:cNvSpPr/>
                <p:nvPr userDrawn="1"/>
              </p:nvSpPr>
              <p:spPr>
                <a:xfrm flipH="1" flipV="1">
                  <a:off x="6894264" y="3933250"/>
                  <a:ext cx="387350" cy="620595"/>
                </a:xfrm>
                <a:prstGeom prst="rtTriangle">
                  <a:avLst/>
                </a:prstGeom>
                <a:solidFill>
                  <a:srgbClr val="98C1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5"/>
                <p:cNvSpPr txBox="1"/>
                <p:nvPr userDrawn="1"/>
              </p:nvSpPr>
              <p:spPr>
                <a:xfrm>
                  <a:off x="5568701" y="1947664"/>
                  <a:ext cx="2095500" cy="2401432"/>
                </a:xfrm>
                <a:prstGeom prst="rect">
                  <a:avLst/>
                </a:prstGeom>
                <a:noFill/>
              </p:spPr>
              <p:txBody>
                <a:bodyPr>
                  <a:spAutoFit/>
                </a:bodyPr>
                <a:lstStyle/>
                <a:p>
                  <a:pPr>
                    <a:defRPr/>
                  </a:pPr>
                  <a:r>
                    <a:rPr lang="en-US" sz="15000" dirty="0">
                      <a:solidFill>
                        <a:schemeClr val="bg1"/>
                      </a:solidFill>
                      <a:latin typeface="Nirmala UI" panose="020B0502040204020203" pitchFamily="34" charset="0"/>
                      <a:cs typeface="Nirmala UI" panose="020B0502040204020203" pitchFamily="34" charset="0"/>
                    </a:rPr>
                    <a:t>A</a:t>
                  </a:r>
                </a:p>
              </p:txBody>
            </p:sp>
          </p:grpSp>
          <p:sp>
            <p:nvSpPr>
              <p:cNvPr id="10" name="Right Triangle 11"/>
              <p:cNvSpPr/>
              <p:nvPr userDrawn="1"/>
            </p:nvSpPr>
            <p:spPr>
              <a:xfrm rot="10800000">
                <a:off x="3400425" y="3275809"/>
                <a:ext cx="942975" cy="888831"/>
              </a:xfrm>
              <a:prstGeom prst="rtTriangle">
                <a:avLst/>
              </a:prstGeom>
              <a:solidFill>
                <a:srgbClr val="654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11" name="TextBox 6"/>
              <p:cNvSpPr txBox="1"/>
              <p:nvPr userDrawn="1"/>
            </p:nvSpPr>
            <p:spPr>
              <a:xfrm>
                <a:off x="3771900" y="3158357"/>
                <a:ext cx="496888" cy="707891"/>
              </a:xfrm>
              <a:prstGeom prst="rect">
                <a:avLst/>
              </a:prstGeom>
              <a:noFill/>
            </p:spPr>
            <p:txBody>
              <a:bodyPr>
                <a:spAutoFit/>
              </a:bodyPr>
              <a:lstStyle/>
              <a:p>
                <a:pPr>
                  <a:defRPr/>
                </a:pPr>
                <a:r>
                  <a:rPr lang="en-US" sz="4000" b="1" dirty="0">
                    <a:solidFill>
                      <a:schemeClr val="bg1"/>
                    </a:solidFill>
                    <a:latin typeface="Nirmala UI" panose="020B0502040204020203" pitchFamily="34" charset="0"/>
                    <a:cs typeface="Nirmala UI" panose="020B0502040204020203" pitchFamily="34" charset="0"/>
                  </a:rPr>
                  <a:t>&amp;</a:t>
                </a:r>
              </a:p>
            </p:txBody>
          </p:sp>
        </p:grpSp>
      </p:gr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a:t>Click to edit Master title style</a:t>
            </a:r>
            <a:endParaRPr lang="en-US" dirty="0"/>
          </a:p>
        </p:txBody>
      </p:sp>
      <p:sp>
        <p:nvSpPr>
          <p:cNvPr id="20" name="Content Placeholder 2"/>
          <p:cNvSpPr>
            <a:spLocks noGrp="1"/>
          </p:cNvSpPr>
          <p:nvPr>
            <p:ph sz="quarter" idx="10"/>
          </p:nvPr>
        </p:nvSpPr>
        <p:spPr>
          <a:xfrm>
            <a:off x="981075" y="6089650"/>
            <a:ext cx="6705600" cy="533400"/>
          </a:xfrm>
        </p:spPr>
        <p:txBody>
          <a:bodyPr/>
          <a:lstStyle>
            <a:lvl1pPr marL="0" indent="0">
              <a:buNone/>
              <a:defRPr lang="en-US" sz="800" b="0" i="0" u="none" strike="noStrike" baseline="0" smtClean="0"/>
            </a:lvl1pPr>
          </a:lstStyle>
          <a:p>
            <a:pPr lvl="0"/>
            <a:r>
              <a:rPr lang="en-US" dirty="0"/>
              <a:t>Click to edit Master text styles</a:t>
            </a:r>
          </a:p>
        </p:txBody>
      </p:sp>
      <p:sp>
        <p:nvSpPr>
          <p:cNvPr id="18"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E082F48B-1136-49A0-A698-FAA341BF0B51}" type="slidenum">
              <a:rPr lang="en-US" altLang="en-US"/>
              <a:pPr/>
              <a:t>‹#›</a:t>
            </a:fld>
            <a:endParaRPr lang="en-US" altLang="en-US"/>
          </a:p>
        </p:txBody>
      </p:sp>
    </p:spTree>
    <p:extLst>
      <p:ext uri="{BB962C8B-B14F-4D97-AF65-F5344CB8AC3E}">
        <p14:creationId xmlns:p14="http://schemas.microsoft.com/office/powerpoint/2010/main" val="55743351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baseline="0"/>
            </a:lvl1pPr>
          </a:lstStyle>
          <a:p>
            <a:pPr lvl="0"/>
            <a:r>
              <a:rPr lang="en-US" dirty="0"/>
              <a:t>Click to edit Master title style</a:t>
            </a:r>
          </a:p>
        </p:txBody>
      </p:sp>
      <p:sp>
        <p:nvSpPr>
          <p:cNvPr id="14" name="Text Placeholder 2"/>
          <p:cNvSpPr>
            <a:spLocks noGrp="1"/>
          </p:cNvSpPr>
          <p:nvPr>
            <p:ph type="body" idx="1"/>
          </p:nvPr>
        </p:nvSpPr>
        <p:spPr>
          <a:xfrm>
            <a:off x="1600200" y="2286000"/>
            <a:ext cx="5867400" cy="411162"/>
          </a:xfrm>
        </p:spPr>
        <p:txBody>
          <a:bodyPr anchor="b"/>
          <a:lstStyle>
            <a:lvl1pPr marL="0" indent="0" algn="ctr">
              <a:buNone/>
              <a:defRPr sz="32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2"/>
          <p:cNvSpPr>
            <a:spLocks noGrp="1"/>
          </p:cNvSpPr>
          <p:nvPr>
            <p:ph type="body" idx="10"/>
          </p:nvPr>
        </p:nvSpPr>
        <p:spPr>
          <a:xfrm>
            <a:off x="1600200" y="2819400"/>
            <a:ext cx="5867400"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2"/>
          <p:cNvSpPr>
            <a:spLocks noGrp="1"/>
          </p:cNvSpPr>
          <p:nvPr>
            <p:ph type="body" idx="11"/>
          </p:nvPr>
        </p:nvSpPr>
        <p:spPr>
          <a:xfrm>
            <a:off x="2513806" y="37798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2"/>
          <p:cNvSpPr>
            <a:spLocks noGrp="1"/>
          </p:cNvSpPr>
          <p:nvPr>
            <p:ph type="body" idx="12"/>
          </p:nvPr>
        </p:nvSpPr>
        <p:spPr>
          <a:xfrm>
            <a:off x="2513806" y="43132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Slide Number Placeholder 5"/>
          <p:cNvSpPr>
            <a:spLocks noGrp="1"/>
          </p:cNvSpPr>
          <p:nvPr>
            <p:ph type="sldNum" sz="quarter" idx="13"/>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429776EE-25D0-4354-BE75-7CFE061478F0}" type="slidenum">
              <a:rPr lang="en-US" altLang="en-US"/>
              <a:pPr/>
              <a:t>‹#›</a:t>
            </a:fld>
            <a:endParaRPr lang="en-US" altLang="en-US"/>
          </a:p>
        </p:txBody>
      </p:sp>
    </p:spTree>
    <p:extLst>
      <p:ext uri="{BB962C8B-B14F-4D97-AF65-F5344CB8AC3E}">
        <p14:creationId xmlns:p14="http://schemas.microsoft.com/office/powerpoint/2010/main" val="1945826235"/>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rmation_no-animation">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baseline="0"/>
            </a:lvl1pPr>
          </a:lstStyle>
          <a:p>
            <a:pPr lvl="0"/>
            <a:r>
              <a:rPr lang="en-US" dirty="0"/>
              <a:t>Click to edit Master title style</a:t>
            </a:r>
          </a:p>
        </p:txBody>
      </p:sp>
      <p:sp>
        <p:nvSpPr>
          <p:cNvPr id="14" name="Text Placeholder 2"/>
          <p:cNvSpPr>
            <a:spLocks noGrp="1"/>
          </p:cNvSpPr>
          <p:nvPr>
            <p:ph type="body" idx="1"/>
          </p:nvPr>
        </p:nvSpPr>
        <p:spPr>
          <a:xfrm>
            <a:off x="1600200" y="2286000"/>
            <a:ext cx="5867400" cy="411162"/>
          </a:xfrm>
        </p:spPr>
        <p:txBody>
          <a:bodyPr anchor="b"/>
          <a:lstStyle>
            <a:lvl1pPr marL="0" indent="0" algn="ctr">
              <a:buNone/>
              <a:defRPr sz="32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Text Placeholder 2"/>
          <p:cNvSpPr>
            <a:spLocks noGrp="1"/>
          </p:cNvSpPr>
          <p:nvPr>
            <p:ph type="body" idx="10"/>
          </p:nvPr>
        </p:nvSpPr>
        <p:spPr>
          <a:xfrm>
            <a:off x="1600200" y="2819400"/>
            <a:ext cx="5867400"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2"/>
          <p:cNvSpPr>
            <a:spLocks noGrp="1"/>
          </p:cNvSpPr>
          <p:nvPr>
            <p:ph type="body" idx="11"/>
          </p:nvPr>
        </p:nvSpPr>
        <p:spPr>
          <a:xfrm>
            <a:off x="2513806" y="37798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2"/>
          <p:cNvSpPr>
            <a:spLocks noGrp="1"/>
          </p:cNvSpPr>
          <p:nvPr>
            <p:ph type="body" idx="12"/>
          </p:nvPr>
        </p:nvSpPr>
        <p:spPr>
          <a:xfrm>
            <a:off x="2513806" y="4313238"/>
            <a:ext cx="4040188" cy="411162"/>
          </a:xfrm>
        </p:spPr>
        <p:txBody>
          <a:bodyPr anchor="b"/>
          <a:lstStyle>
            <a:lvl1pPr marL="0" indent="0" algn="ctr">
              <a:buNone/>
              <a:defRPr sz="2400" b="0">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Slide Number Placeholder 5"/>
          <p:cNvSpPr>
            <a:spLocks noGrp="1"/>
          </p:cNvSpPr>
          <p:nvPr>
            <p:ph type="sldNum" sz="quarter" idx="13"/>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9184E69B-C85F-4F03-AF26-A220B02AE912}" type="slidenum">
              <a:rPr lang="en-US" altLang="en-US"/>
              <a:pPr/>
              <a:t>‹#›</a:t>
            </a:fld>
            <a:endParaRPr lang="en-US" altLang="en-US"/>
          </a:p>
        </p:txBody>
      </p:sp>
    </p:spTree>
    <p:extLst>
      <p:ext uri="{BB962C8B-B14F-4D97-AF65-F5344CB8AC3E}">
        <p14:creationId xmlns:p14="http://schemas.microsoft.com/office/powerpoint/2010/main" val="330613962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0" y="228600"/>
            <a:ext cx="9144000" cy="762000"/>
          </a:xfrm>
          <a:prstGeom prst="rect">
            <a:avLst/>
          </a:prstGeom>
          <a:noFill/>
          <a:ln w="9525">
            <a:noFill/>
            <a:miter lim="800000"/>
            <a:headEnd/>
            <a:tailEnd/>
          </a:ln>
        </p:spPr>
        <p:txBody>
          <a:bodyPr/>
          <a:lstStyle/>
          <a:p>
            <a:pPr lvl="0"/>
            <a:r>
              <a:rPr lang="en-US"/>
              <a:t>Click to edit Master title style</a:t>
            </a:r>
          </a:p>
        </p:txBody>
      </p:sp>
      <p:sp>
        <p:nvSpPr>
          <p:cNvPr id="4" name="Slide Number Placeholder 5"/>
          <p:cNvSpPr>
            <a:spLocks noGrp="1"/>
          </p:cNvSpPr>
          <p:nvPr>
            <p:ph type="sldNum" sz="quarter" idx="10"/>
          </p:nvPr>
        </p:nvSpPr>
        <p:spPr/>
        <p:txBody>
          <a:bodyPr/>
          <a:lstStyle>
            <a:lvl1pPr>
              <a:defRPr/>
            </a:lvl1pPr>
          </a:lstStyle>
          <a:p>
            <a:fld id="{45DBE554-51DB-4C7D-8285-06FA1E3DD9F5}" type="slidenum">
              <a:rPr lang="en-US" altLang="en-US"/>
              <a:pPr/>
              <a:t>‹#›</a:t>
            </a:fld>
            <a:endParaRPr lang="en-US" altLang="en-US"/>
          </a:p>
        </p:txBody>
      </p:sp>
    </p:spTree>
    <p:extLst>
      <p:ext uri="{BB962C8B-B14F-4D97-AF65-F5344CB8AC3E}">
        <p14:creationId xmlns:p14="http://schemas.microsoft.com/office/powerpoint/2010/main" val="169529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animation">
    <p:spTree>
      <p:nvGrpSpPr>
        <p:cNvPr id="1" name=""/>
        <p:cNvGrpSpPr/>
        <p:nvPr/>
      </p:nvGrpSpPr>
      <p:grpSpPr>
        <a:xfrm>
          <a:off x="0" y="0"/>
          <a:ext cx="0" cy="0"/>
          <a:chOff x="0" y="0"/>
          <a:chExt cx="0" cy="0"/>
        </a:xfrm>
      </p:grpSpPr>
      <p:sp>
        <p:nvSpPr>
          <p:cNvPr id="4" name="Rectangle 19"/>
          <p:cNvSpPr/>
          <p:nvPr userDrawn="1"/>
        </p:nvSpPr>
        <p:spPr>
          <a:xfrm>
            <a:off x="0" y="0"/>
            <a:ext cx="9144000" cy="6934200"/>
          </a:xfrm>
          <a:prstGeom prst="rect">
            <a:avLst/>
          </a:prstGeom>
          <a:pattFill prst="pct5">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27"/>
          <p:cNvSpPr/>
          <p:nvPr userDrawn="1"/>
        </p:nvSpPr>
        <p:spPr>
          <a:xfrm>
            <a:off x="0" y="0"/>
            <a:ext cx="9144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860800"/>
            <a:ext cx="45100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4"/>
          <p:cNvGrpSpPr>
            <a:grpSpLocks/>
          </p:cNvGrpSpPr>
          <p:nvPr userDrawn="1"/>
        </p:nvGrpSpPr>
        <p:grpSpPr bwMode="auto">
          <a:xfrm>
            <a:off x="2660650" y="998538"/>
            <a:ext cx="2498725" cy="2608262"/>
            <a:chOff x="2522651" y="1457808"/>
            <a:chExt cx="2820870" cy="2946518"/>
          </a:xfrm>
        </p:grpSpPr>
        <p:pic>
          <p:nvPicPr>
            <p:cNvPr id="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5560" y="1457808"/>
              <a:ext cx="2407961" cy="91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4974" y="3626534"/>
              <a:ext cx="1544931" cy="7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22651" y="2051531"/>
              <a:ext cx="1182671" cy="23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84588" y="1731963"/>
            <a:ext cx="271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p:nvPr userDrawn="1"/>
        </p:nvSpPr>
        <p:spPr>
          <a:xfrm>
            <a:off x="7696200" y="5867400"/>
            <a:ext cx="1219200" cy="7620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grpSp>
        <p:nvGrpSpPr>
          <p:cNvPr id="14" name="Group 23"/>
          <p:cNvGrpSpPr>
            <a:grpSpLocks/>
          </p:cNvGrpSpPr>
          <p:nvPr userDrawn="1"/>
        </p:nvGrpSpPr>
        <p:grpSpPr bwMode="auto">
          <a:xfrm>
            <a:off x="0" y="5194300"/>
            <a:ext cx="9147175" cy="90488"/>
            <a:chOff x="-2389" y="1705495"/>
            <a:chExt cx="9146388" cy="137160"/>
          </a:xfrm>
        </p:grpSpPr>
        <p:sp>
          <p:nvSpPr>
            <p:cNvPr id="15" name="Rectangle 24"/>
            <p:cNvSpPr/>
            <p:nvPr userDrawn="1"/>
          </p:nvSpPr>
          <p:spPr>
            <a:xfrm>
              <a:off x="-2389" y="1705495"/>
              <a:ext cx="3036627"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5"/>
            <p:cNvSpPr/>
            <p:nvPr userDrawn="1"/>
          </p:nvSpPr>
          <p:spPr>
            <a:xfrm>
              <a:off x="3034238" y="1705495"/>
              <a:ext cx="3131868"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26"/>
            <p:cNvSpPr/>
            <p:nvPr userDrawn="1"/>
          </p:nvSpPr>
          <p:spPr>
            <a:xfrm>
              <a:off x="6151819" y="1705495"/>
              <a:ext cx="2992180"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 name="Picture 5" descr="Copy of Slide Image without logo.jpg"/>
          <p:cNvPicPr>
            <a:picLocks noChangeAspect="1"/>
          </p:cNvPicPr>
          <p:nvPr userDrawn="1"/>
        </p:nvPicPr>
        <p:blipFill>
          <a:blip r:embed="rId7">
            <a:extLst>
              <a:ext uri="{28A0092B-C50C-407E-A947-70E740481C1C}">
                <a14:useLocalDpi xmlns:a14="http://schemas.microsoft.com/office/drawing/2010/main" val="0"/>
              </a:ext>
            </a:extLst>
          </a:blip>
          <a:srcRect t="8095" b="5077"/>
          <a:stretch>
            <a:fillRect/>
          </a:stretch>
        </p:blipFill>
        <p:spPr bwMode="auto">
          <a:xfrm>
            <a:off x="-3175" y="5273675"/>
            <a:ext cx="9144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0" y="998538"/>
            <a:ext cx="46101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0"/>
          </p:nvPr>
        </p:nvSpPr>
        <p:spPr>
          <a:xfrm>
            <a:off x="0" y="5439460"/>
            <a:ext cx="9144000" cy="609600"/>
          </a:xfrm>
        </p:spPr>
        <p:txBody>
          <a:bodyPr/>
          <a:lstStyle>
            <a:lvl1pPr marL="0" indent="0" algn="ctr">
              <a:buNone/>
              <a:defRPr sz="3600" baseline="0">
                <a:solidFill>
                  <a:schemeClr val="bg1"/>
                </a:solidFill>
              </a:defRPr>
            </a:lvl1pPr>
          </a:lstStyle>
          <a:p>
            <a:pPr lvl="0"/>
            <a:r>
              <a:rPr lang="en-US" dirty="0"/>
              <a:t>Click to edit Master text styles</a:t>
            </a:r>
          </a:p>
        </p:txBody>
      </p:sp>
      <p:sp>
        <p:nvSpPr>
          <p:cNvPr id="5" name="Content Placeholder 4"/>
          <p:cNvSpPr>
            <a:spLocks noGrp="1"/>
          </p:cNvSpPr>
          <p:nvPr>
            <p:ph sz="quarter" idx="11"/>
          </p:nvPr>
        </p:nvSpPr>
        <p:spPr>
          <a:xfrm>
            <a:off x="0" y="6172200"/>
            <a:ext cx="9144000" cy="381000"/>
          </a:xfrm>
        </p:spPr>
        <p:txBody>
          <a:bodyPr/>
          <a:lstStyle>
            <a:lvl1pPr marL="0" indent="0" algn="ctr">
              <a:buNone/>
              <a:defRPr sz="1400" i="1" baseline="0">
                <a:solidFill>
                  <a:schemeClr val="bg1"/>
                </a:solidFill>
              </a:defRPr>
            </a:lvl1pPr>
            <a:lvl2pPr>
              <a:defRPr sz="1400"/>
            </a:lvl2pPr>
            <a:lvl3pPr>
              <a:defRPr sz="14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270588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Click to edit Master text styles</a:t>
            </a:r>
          </a:p>
          <a:p>
            <a:pPr lvl="1"/>
            <a:r>
              <a:rPr lang="en-US" dirty="0"/>
              <a:t>Second level</a:t>
            </a:r>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8" name="Text Placeholder 7"/>
          <p:cNvSpPr>
            <a:spLocks noGrp="1"/>
          </p:cNvSpPr>
          <p:nvPr>
            <p:ph type="body" sz="quarter" idx="10"/>
          </p:nvPr>
        </p:nvSpPr>
        <p:spPr>
          <a:xfrm>
            <a:off x="381000" y="2286000"/>
            <a:ext cx="8077200" cy="3048000"/>
          </a:xfrm>
        </p:spPr>
        <p:txBody>
          <a:bodyPr/>
          <a:lstStyle>
            <a:lvl1pPr marL="514350" indent="-514350">
              <a:buFont typeface="+mj-lt"/>
              <a:buAutoNum type="arabicPeriod"/>
              <a:defRPr sz="2400" baseline="0"/>
            </a:lvl1pPr>
            <a:lvl2pPr>
              <a:defRPr sz="2200"/>
            </a:lvl2pPr>
            <a:lvl3pPr>
              <a:buFont typeface="Arial" panose="020B0604020202020204" pitchFamily="34" charset="0"/>
              <a:buChar char="•"/>
              <a:defRPr sz="2000"/>
            </a:lvl3pPr>
            <a:lvl4pPr>
              <a:defRPr sz="1800"/>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27ACF777-9A50-4F17-9A20-F57801746777}" type="slidenum">
              <a:rPr lang="en-US" altLang="en-US"/>
              <a:pPr/>
              <a:t>‹#›</a:t>
            </a:fld>
            <a:endParaRPr lang="en-US" altLang="en-US"/>
          </a:p>
        </p:txBody>
      </p:sp>
    </p:spTree>
    <p:extLst>
      <p:ext uri="{BB962C8B-B14F-4D97-AF65-F5344CB8AC3E}">
        <p14:creationId xmlns:p14="http://schemas.microsoft.com/office/powerpoint/2010/main" val="14656289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ist_no-ani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Click to edit Master text styles</a:t>
            </a:r>
          </a:p>
          <a:p>
            <a:pPr lvl="1"/>
            <a:r>
              <a:rPr lang="en-US" dirty="0"/>
              <a:t>Second level</a:t>
            </a:r>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8" name="Text Placeholder 7"/>
          <p:cNvSpPr>
            <a:spLocks noGrp="1"/>
          </p:cNvSpPr>
          <p:nvPr>
            <p:ph type="body" sz="quarter" idx="10"/>
          </p:nvPr>
        </p:nvSpPr>
        <p:spPr>
          <a:xfrm>
            <a:off x="381000" y="2286000"/>
            <a:ext cx="8077200" cy="3048000"/>
          </a:xfrm>
        </p:spPr>
        <p:txBody>
          <a:bodyPr/>
          <a:lstStyle>
            <a:lvl1pPr marL="514350" indent="-514350">
              <a:buFont typeface="+mj-lt"/>
              <a:buAutoNum type="arabicPeriod"/>
              <a:defRPr sz="2400" baseline="0"/>
            </a:lvl1pPr>
            <a:lvl2pPr>
              <a:defRPr sz="2200"/>
            </a:lvl2pPr>
            <a:lvl3pPr>
              <a:buFont typeface="Arial" panose="020B0604020202020204" pitchFamily="34" charset="0"/>
              <a:buChar char="•"/>
              <a:defRPr sz="2000"/>
            </a:lvl3pPr>
            <a:lvl4pPr>
              <a:defRPr sz="1800"/>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68083863-B608-4A49-A6ED-1439CD9BEECF}" type="slidenum">
              <a:rPr lang="en-US" altLang="en-US"/>
              <a:pPr/>
              <a:t>‹#›</a:t>
            </a:fld>
            <a:endParaRPr lang="en-US" altLang="en-US"/>
          </a:p>
        </p:txBody>
      </p:sp>
    </p:spTree>
    <p:extLst>
      <p:ext uri="{BB962C8B-B14F-4D97-AF65-F5344CB8AC3E}">
        <p14:creationId xmlns:p14="http://schemas.microsoft.com/office/powerpoint/2010/main" val="24321413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Sty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Click to edit Master text styles</a:t>
            </a:r>
          </a:p>
          <a:p>
            <a:pPr lvl="1"/>
            <a:r>
              <a:rPr lang="en-US" dirty="0"/>
              <a:t>Second level</a:t>
            </a:r>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8" name="Text Placeholder 7"/>
          <p:cNvSpPr>
            <a:spLocks noGrp="1"/>
          </p:cNvSpPr>
          <p:nvPr>
            <p:ph type="body" sz="quarter" idx="10"/>
          </p:nvPr>
        </p:nvSpPr>
        <p:spPr>
          <a:xfrm>
            <a:off x="381000" y="2286000"/>
            <a:ext cx="8077200" cy="3048000"/>
          </a:xfrm>
        </p:spPr>
        <p:txBody>
          <a:bodyPr/>
          <a:lstStyle>
            <a:lvl1pPr marL="0" indent="0">
              <a:buFont typeface="+mj-lt"/>
              <a:buNone/>
              <a:defRPr sz="2400" baseline="0"/>
            </a:lvl1pPr>
            <a:lvl2pPr>
              <a:defRPr sz="2200"/>
            </a:lvl2pPr>
            <a:lvl3pPr>
              <a:buFont typeface="Arial" panose="020B0604020202020204" pitchFamily="34" charset="0"/>
              <a:buChar char="•"/>
              <a:defRPr sz="2000"/>
            </a:lvl3pPr>
            <a:lvl4pPr>
              <a:defRPr sz="1800"/>
            </a:lvl4pPr>
          </a:lstStyle>
          <a:p>
            <a:pPr lvl="0"/>
            <a:r>
              <a:rPr lang="en-US" dirty="0"/>
              <a:t>Click to edit Master text styles</a:t>
            </a:r>
          </a:p>
        </p:txBody>
      </p:sp>
      <p:sp>
        <p:nvSpPr>
          <p:cNvPr id="6"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5C1BF4F9-C3F9-4A91-AA59-97EBF874ABA8}" type="slidenum">
              <a:rPr lang="en-US" altLang="en-US"/>
              <a:pPr/>
              <a:t>‹#›</a:t>
            </a:fld>
            <a:endParaRPr lang="en-US" altLang="en-US"/>
          </a:p>
        </p:txBody>
      </p:sp>
    </p:spTree>
    <p:extLst>
      <p:ext uri="{BB962C8B-B14F-4D97-AF65-F5344CB8AC3E}">
        <p14:creationId xmlns:p14="http://schemas.microsoft.com/office/powerpoint/2010/main" val="158122198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 Style_no-anima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382000" cy="434975"/>
          </a:xfrm>
        </p:spPr>
        <p:txBody>
          <a:bodyPr/>
          <a:lstStyle>
            <a:lvl1pPr marL="0" indent="0">
              <a:spcAft>
                <a:spcPts val="1200"/>
              </a:spcAft>
              <a:buNone/>
              <a:defRPr sz="2400" b="1">
                <a:solidFill>
                  <a:srgbClr val="0479C1"/>
                </a:solidFill>
              </a:defRPr>
            </a:lvl1pPr>
            <a:lvl2pPr marL="971550" indent="-514350">
              <a:buFont typeface="+mj-lt"/>
              <a:buAutoNum type="arabicPeriod"/>
              <a:defRPr sz="2400"/>
            </a:lvl2pPr>
            <a:lvl3pPr>
              <a:defRPr sz="2000"/>
            </a:lvl3pPr>
            <a:lvl4pPr>
              <a:buFont typeface="Arial" panose="020B0604020202020204" pitchFamily="34" charset="0"/>
              <a:buChar char="•"/>
              <a:defRPr sz="1800"/>
            </a:lvl4pPr>
            <a:lvl5pPr>
              <a:defRPr/>
            </a:lvl5pPr>
          </a:lstStyle>
          <a:p>
            <a:pPr lvl="0"/>
            <a:r>
              <a:rPr lang="en-US" dirty="0"/>
              <a:t>Click to edit Master text styles</a:t>
            </a:r>
          </a:p>
          <a:p>
            <a:pPr lvl="1"/>
            <a:r>
              <a:rPr lang="en-US" dirty="0"/>
              <a:t>Second level</a:t>
            </a:r>
          </a:p>
        </p:txBody>
      </p:sp>
      <p:sp>
        <p:nvSpPr>
          <p:cNvPr id="5"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lvl1pPr>
              <a:defRPr/>
            </a:lvl1pPr>
          </a:lstStyle>
          <a:p>
            <a:pPr lvl="0"/>
            <a:r>
              <a:rPr lang="en-US" dirty="0"/>
              <a:t>Click to edit Master title style</a:t>
            </a:r>
          </a:p>
        </p:txBody>
      </p:sp>
      <p:sp>
        <p:nvSpPr>
          <p:cNvPr id="8" name="Text Placeholder 7"/>
          <p:cNvSpPr>
            <a:spLocks noGrp="1"/>
          </p:cNvSpPr>
          <p:nvPr>
            <p:ph type="body" sz="quarter" idx="10"/>
          </p:nvPr>
        </p:nvSpPr>
        <p:spPr>
          <a:xfrm>
            <a:off x="381000" y="2286000"/>
            <a:ext cx="8077200" cy="3048000"/>
          </a:xfrm>
        </p:spPr>
        <p:txBody>
          <a:bodyPr/>
          <a:lstStyle>
            <a:lvl1pPr marL="0" indent="0">
              <a:buFont typeface="+mj-lt"/>
              <a:buNone/>
              <a:defRPr sz="2400" baseline="0"/>
            </a:lvl1pPr>
            <a:lvl2pPr>
              <a:defRPr sz="2200"/>
            </a:lvl2pPr>
            <a:lvl3pPr>
              <a:buFont typeface="Arial" panose="020B0604020202020204" pitchFamily="34" charset="0"/>
              <a:buChar char="•"/>
              <a:defRPr sz="2000"/>
            </a:lvl3pPr>
            <a:lvl4pPr>
              <a:defRPr sz="1800"/>
            </a:lvl4pPr>
          </a:lstStyle>
          <a:p>
            <a:pPr lvl="0"/>
            <a:r>
              <a:rPr lang="en-US" dirty="0"/>
              <a:t>Click to edit Master text styles</a:t>
            </a:r>
          </a:p>
        </p:txBody>
      </p:sp>
      <p:sp>
        <p:nvSpPr>
          <p:cNvPr id="6"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FD0D36C4-6A31-4FD1-9D7C-967C5C8FD138}" type="slidenum">
              <a:rPr lang="en-US" altLang="en-US"/>
              <a:pPr/>
              <a:t>‹#›</a:t>
            </a:fld>
            <a:endParaRPr lang="en-US" altLang="en-US"/>
          </a:p>
        </p:txBody>
      </p:sp>
    </p:spTree>
    <p:extLst>
      <p:ext uri="{BB962C8B-B14F-4D97-AF65-F5344CB8AC3E}">
        <p14:creationId xmlns:p14="http://schemas.microsoft.com/office/powerpoint/2010/main" val="21188435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24000"/>
            <a:ext cx="3735388" cy="639762"/>
          </a:xfrm>
        </p:spPr>
        <p:txBody>
          <a:bodyPr anchor="b"/>
          <a:lstStyle>
            <a:lvl1pPr marL="0" indent="0">
              <a:buNone/>
              <a:defRPr sz="24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316162"/>
            <a:ext cx="3735388"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103" y="1524000"/>
            <a:ext cx="3811497" cy="639762"/>
          </a:xfrm>
        </p:spPr>
        <p:txBody>
          <a:bodyPr anchor="b"/>
          <a:lstStyle>
            <a:lvl1pPr marL="0" indent="0">
              <a:buNone/>
              <a:defRPr sz="2400" b="1">
                <a:solidFill>
                  <a:srgbClr val="0479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p>
            <a:pPr lvl="0"/>
            <a:r>
              <a:rPr lang="en-US" dirty="0"/>
              <a:t>Click to edit Master title style</a:t>
            </a:r>
          </a:p>
        </p:txBody>
      </p:sp>
      <p:sp>
        <p:nvSpPr>
          <p:cNvPr id="10" name="Content Placeholder 3"/>
          <p:cNvSpPr>
            <a:spLocks noGrp="1"/>
          </p:cNvSpPr>
          <p:nvPr>
            <p:ph sz="half" idx="11"/>
          </p:nvPr>
        </p:nvSpPr>
        <p:spPr>
          <a:xfrm>
            <a:off x="4800600" y="2316162"/>
            <a:ext cx="3810000"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Slide Number Placeholder 5"/>
          <p:cNvSpPr>
            <a:spLocks noGrp="1"/>
          </p:cNvSpPr>
          <p:nvPr>
            <p:ph type="sldNum" sz="quarter" idx="12"/>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9E9B409E-487D-4F03-B16C-8DC5F6C9603C}" type="slidenum">
              <a:rPr lang="en-US" altLang="en-US"/>
              <a:pPr/>
              <a:t>‹#›</a:t>
            </a:fld>
            <a:endParaRPr lang="en-US" altLang="en-US"/>
          </a:p>
        </p:txBody>
      </p:sp>
    </p:spTree>
    <p:extLst>
      <p:ext uri="{BB962C8B-B14F-4D97-AF65-F5344CB8AC3E}">
        <p14:creationId xmlns:p14="http://schemas.microsoft.com/office/powerpoint/2010/main" val="53996672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no-anima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524000"/>
            <a:ext cx="3735388" cy="639762"/>
          </a:xfrm>
        </p:spPr>
        <p:txBody>
          <a:bodyPr anchor="b"/>
          <a:lstStyle>
            <a:lvl1pPr marL="0" indent="0">
              <a:buNone/>
              <a:defRPr sz="2400" b="1">
                <a:solidFill>
                  <a:srgbClr val="006CB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316162"/>
            <a:ext cx="3735388"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799103" y="1524000"/>
            <a:ext cx="3811497" cy="639762"/>
          </a:xfrm>
        </p:spPr>
        <p:txBody>
          <a:bodyPr anchor="b"/>
          <a:lstStyle>
            <a:lvl1pPr marL="0" indent="0">
              <a:buNone/>
              <a:defRPr sz="2400" b="1">
                <a:solidFill>
                  <a:srgbClr val="0479C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Rectangle 2"/>
          <p:cNvSpPr>
            <a:spLocks noGrp="1" noChangeArrowheads="1"/>
          </p:cNvSpPr>
          <p:nvPr>
            <p:ph type="title"/>
          </p:nvPr>
        </p:nvSpPr>
        <p:spPr bwMode="auto">
          <a:xfrm>
            <a:off x="0" y="152400"/>
            <a:ext cx="9144000" cy="762000"/>
          </a:xfrm>
          <a:prstGeom prst="rect">
            <a:avLst/>
          </a:prstGeom>
          <a:noFill/>
          <a:ln w="9525">
            <a:noFill/>
            <a:miter lim="800000"/>
            <a:headEnd/>
            <a:tailEnd/>
          </a:ln>
        </p:spPr>
        <p:txBody>
          <a:bodyPr/>
          <a:lstStyle/>
          <a:p>
            <a:pPr lvl="0"/>
            <a:r>
              <a:rPr lang="en-US" dirty="0"/>
              <a:t>Click to edit Master title style</a:t>
            </a:r>
          </a:p>
        </p:txBody>
      </p:sp>
      <p:sp>
        <p:nvSpPr>
          <p:cNvPr id="10" name="Content Placeholder 3"/>
          <p:cNvSpPr>
            <a:spLocks noGrp="1"/>
          </p:cNvSpPr>
          <p:nvPr>
            <p:ph sz="half" idx="11"/>
          </p:nvPr>
        </p:nvSpPr>
        <p:spPr>
          <a:xfrm>
            <a:off x="4800600" y="2316162"/>
            <a:ext cx="3810000" cy="3417888"/>
          </a:xfrm>
        </p:spPr>
        <p:txBody>
          <a:bodyPr/>
          <a:lstStyle>
            <a:lvl1pPr marL="514350" indent="-514350">
              <a:buFont typeface="+mj-lt"/>
              <a:buAutoNum type="arabicPeriod"/>
              <a:defRPr sz="2000"/>
            </a:lvl1pPr>
            <a:lvl2pPr marL="1371600">
              <a:defRPr sz="1800"/>
            </a:lvl2pPr>
            <a:lvl3pPr marL="2057400">
              <a:buFont typeface="Arial" panose="020B0604020202020204" pitchFamily="34" charset="0"/>
              <a:buChar cha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Slide Number Placeholder 5"/>
          <p:cNvSpPr>
            <a:spLocks noGrp="1"/>
          </p:cNvSpPr>
          <p:nvPr>
            <p:ph type="sldNum" sz="quarter" idx="12"/>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69CC8BF4-8EA6-4CC2-B982-2C159A0438D4}" type="slidenum">
              <a:rPr lang="en-US" altLang="en-US"/>
              <a:pPr/>
              <a:t>‹#›</a:t>
            </a:fld>
            <a:endParaRPr lang="en-US" altLang="en-US"/>
          </a:p>
        </p:txBody>
      </p:sp>
    </p:spTree>
    <p:extLst>
      <p:ext uri="{BB962C8B-B14F-4D97-AF65-F5344CB8AC3E}">
        <p14:creationId xmlns:p14="http://schemas.microsoft.com/office/powerpoint/2010/main" val="79051154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37"/>
            <a:ext cx="3200400" cy="654929"/>
          </a:xfrm>
        </p:spPr>
        <p:txBody>
          <a:bodyPr anchor="t"/>
          <a:lstStyle>
            <a:lvl1pPr algn="l">
              <a:defRPr sz="2400" b="1">
                <a:solidFill>
                  <a:srgbClr val="0479C1"/>
                </a:solidFill>
              </a:defRPr>
            </a:lvl1pPr>
          </a:lstStyle>
          <a:p>
            <a:r>
              <a:rPr lang="en-US" dirty="0"/>
              <a:t>Click to edit Master title style</a:t>
            </a:r>
          </a:p>
        </p:txBody>
      </p:sp>
      <p:sp>
        <p:nvSpPr>
          <p:cNvPr id="3" name="Content Placeholder 2"/>
          <p:cNvSpPr>
            <a:spLocks noGrp="1"/>
          </p:cNvSpPr>
          <p:nvPr>
            <p:ph idx="1"/>
          </p:nvPr>
        </p:nvSpPr>
        <p:spPr>
          <a:xfrm>
            <a:off x="4038600" y="1646237"/>
            <a:ext cx="4648200" cy="4144963"/>
          </a:xfrm>
        </p:spPr>
        <p:txBody>
          <a:bodyPr/>
          <a:lstStyle>
            <a:lvl1pPr marL="514350" indent="-514350">
              <a:buFont typeface="+mj-lt"/>
              <a:buAutoNum type="arabicPeriod"/>
              <a:defRPr sz="2000"/>
            </a:lvl1pPr>
            <a:lvl2pPr>
              <a:defRPr sz="1800"/>
            </a:lvl2pPr>
            <a:lvl3pPr>
              <a:buFont typeface="Arial" panose="020B0604020202020204" pitchFamily="34" charset="0"/>
              <a:buChar char="•"/>
              <a:defRPr sz="16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2514601"/>
            <a:ext cx="3200400" cy="3276599"/>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9"/>
          <p:cNvSpPr>
            <a:spLocks noGrp="1"/>
          </p:cNvSpPr>
          <p:nvPr>
            <p:ph type="body" sz="quarter" idx="10"/>
          </p:nvPr>
        </p:nvSpPr>
        <p:spPr>
          <a:xfrm>
            <a:off x="0" y="152400"/>
            <a:ext cx="9144000" cy="685800"/>
          </a:xfrm>
        </p:spPr>
        <p:txBody>
          <a:bodyPr/>
          <a:lstStyle>
            <a:lvl1pPr marL="0" indent="0" algn="ctr">
              <a:buNone/>
              <a:defRPr sz="4000">
                <a:solidFill>
                  <a:schemeClr val="bg1"/>
                </a:solidFill>
              </a:defRPr>
            </a:lvl1pPr>
          </a:lstStyle>
          <a:p>
            <a:pPr lvl="0"/>
            <a:r>
              <a:rPr lang="en-US" dirty="0"/>
              <a:t>Click to edit Master text styles</a:t>
            </a:r>
          </a:p>
        </p:txBody>
      </p:sp>
      <p:sp>
        <p:nvSpPr>
          <p:cNvPr id="6" name="Slide Number Placeholder 5"/>
          <p:cNvSpPr>
            <a:spLocks noGrp="1"/>
          </p:cNvSpPr>
          <p:nvPr>
            <p:ph type="sldNum" sz="quarter" idx="11"/>
          </p:nvPr>
        </p:nvSpPr>
        <p:spPr>
          <a:xfrm>
            <a:off x="304800" y="6356350"/>
            <a:ext cx="381000" cy="365125"/>
          </a:xfrm>
        </p:spPr>
        <p:txBody>
          <a:bodyPr/>
          <a:lstStyle>
            <a:lvl1pPr algn="l">
              <a:defRPr>
                <a:latin typeface="Nirmala UI" panose="020B0502040204020203" pitchFamily="34" charset="0"/>
                <a:cs typeface="Nirmala UI" panose="020B0502040204020203" pitchFamily="34" charset="0"/>
              </a:defRPr>
            </a:lvl1pPr>
          </a:lstStyle>
          <a:p>
            <a:fld id="{F9B5ECDD-1DF4-40F9-BBDB-3B93D35CBC59}" type="slidenum">
              <a:rPr lang="en-US" altLang="en-US"/>
              <a:pPr/>
              <a:t>‹#›</a:t>
            </a:fld>
            <a:endParaRPr lang="en-US" altLang="en-US"/>
          </a:p>
        </p:txBody>
      </p:sp>
    </p:spTree>
    <p:extLst>
      <p:ext uri="{BB962C8B-B14F-4D97-AF65-F5344CB8AC3E}">
        <p14:creationId xmlns:p14="http://schemas.microsoft.com/office/powerpoint/2010/main" val="3004149674"/>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93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7" name="Picture 5" descr="Copy of Slide Image without logo.jpg"/>
          <p:cNvPicPr>
            <a:picLocks noChangeAspect="1"/>
          </p:cNvPicPr>
          <p:nvPr userDrawn="1"/>
        </p:nvPicPr>
        <p:blipFill>
          <a:blip r:embed="rId20">
            <a:extLst>
              <a:ext uri="{28A0092B-C50C-407E-A947-70E740481C1C}">
                <a14:useLocalDpi xmlns:a14="http://schemas.microsoft.com/office/drawing/2010/main" val="0"/>
              </a:ext>
            </a:extLst>
          </a:blip>
          <a:srcRect t="8095" b="5077"/>
          <a:stretch>
            <a:fillRect/>
          </a:stretch>
        </p:blipFill>
        <p:spPr bwMode="auto">
          <a:xfrm>
            <a:off x="-1588" y="0"/>
            <a:ext cx="9144001"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0" y="152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title</a:t>
            </a:r>
          </a:p>
        </p:txBody>
      </p:sp>
      <p:sp>
        <p:nvSpPr>
          <p:cNvPr id="1029" name="Rectangle 3"/>
          <p:cNvSpPr>
            <a:spLocks noGrp="1" noChangeArrowheads="1"/>
          </p:cNvSpPr>
          <p:nvPr>
            <p:ph type="body" idx="1"/>
          </p:nvPr>
        </p:nvSpPr>
        <p:spPr bwMode="auto">
          <a:xfrm>
            <a:off x="381000" y="1676400"/>
            <a:ext cx="838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Rectangle 4"/>
          <p:cNvSpPr/>
          <p:nvPr userDrawn="1"/>
        </p:nvSpPr>
        <p:spPr>
          <a:xfrm>
            <a:off x="-3175" y="1143000"/>
            <a:ext cx="9147175"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3810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a:defRPr sz="1200"/>
            </a:lvl1pPr>
          </a:lstStyle>
          <a:p>
            <a:fld id="{28CE37F1-7BF6-4747-914B-EF7C008A79F6}" type="slidenum">
              <a:rPr lang="en-US" altLang="en-US"/>
              <a:pPr/>
              <a:t>‹#›</a:t>
            </a:fld>
            <a:endParaRPr lang="en-US" altLang="en-US"/>
          </a:p>
        </p:txBody>
      </p:sp>
      <p:pic>
        <p:nvPicPr>
          <p:cNvPr id="1032" name="Picture 1"/>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848600" y="5938838"/>
            <a:ext cx="9953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
          <p:cNvGrpSpPr>
            <a:grpSpLocks/>
          </p:cNvGrpSpPr>
          <p:nvPr userDrawn="1"/>
        </p:nvGrpSpPr>
        <p:grpSpPr bwMode="auto">
          <a:xfrm>
            <a:off x="-3175" y="1076325"/>
            <a:ext cx="9147175" cy="90488"/>
            <a:chOff x="-2389" y="1705495"/>
            <a:chExt cx="9146388" cy="137160"/>
          </a:xfrm>
        </p:grpSpPr>
        <p:sp>
          <p:nvSpPr>
            <p:cNvPr id="9" name="Rectangle 8"/>
            <p:cNvSpPr/>
            <p:nvPr userDrawn="1"/>
          </p:nvSpPr>
          <p:spPr>
            <a:xfrm>
              <a:off x="-2389" y="1705495"/>
              <a:ext cx="3036627" cy="137160"/>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3034238" y="1705495"/>
              <a:ext cx="3131868" cy="137160"/>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6151819" y="1705495"/>
              <a:ext cx="2992180" cy="137160"/>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34" name="Group 6"/>
          <p:cNvGrpSpPr>
            <a:grpSpLocks/>
          </p:cNvGrpSpPr>
          <p:nvPr userDrawn="1"/>
        </p:nvGrpSpPr>
        <p:grpSpPr bwMode="auto">
          <a:xfrm>
            <a:off x="-3175" y="6729413"/>
            <a:ext cx="9145588" cy="152400"/>
            <a:chOff x="-2389" y="6783869"/>
            <a:chExt cx="9161546" cy="111372"/>
          </a:xfrm>
        </p:grpSpPr>
        <p:sp>
          <p:nvSpPr>
            <p:cNvPr id="12" name="Rectangle 11"/>
            <p:cNvSpPr/>
            <p:nvPr userDrawn="1"/>
          </p:nvSpPr>
          <p:spPr>
            <a:xfrm>
              <a:off x="-2389" y="6783869"/>
              <a:ext cx="3037416" cy="45245"/>
            </a:xfrm>
            <a:prstGeom prst="rect">
              <a:avLst/>
            </a:prstGeom>
            <a:solidFill>
              <a:srgbClr val="98C1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3035027" y="6783869"/>
              <a:ext cx="3131242" cy="45245"/>
            </a:xfrm>
            <a:prstGeom prst="rect">
              <a:avLst/>
            </a:prstGeom>
            <a:solidFill>
              <a:srgbClr val="6542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userDrawn="1"/>
          </p:nvSpPr>
          <p:spPr>
            <a:xfrm>
              <a:off x="6166269" y="6783869"/>
              <a:ext cx="2992888" cy="45245"/>
            </a:xfrm>
            <a:prstGeom prst="rect">
              <a:avLst/>
            </a:prstGeom>
            <a:solidFill>
              <a:srgbClr val="DB9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userDrawn="1"/>
          </p:nvSpPr>
          <p:spPr>
            <a:xfrm>
              <a:off x="-2389" y="6817512"/>
              <a:ext cx="9161546" cy="77729"/>
            </a:xfrm>
            <a:prstGeom prst="rect">
              <a:avLst/>
            </a:prstGeom>
            <a:solidFill>
              <a:srgbClr val="006C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66" r:id="rId18"/>
  </p:sldLayoutIdLst>
  <p:hf hdr="0" ftr="0" dt="0"/>
  <p:txStyles>
    <p:titleStyle>
      <a:lvl1pPr algn="ctr" rtl="0" fontAlgn="base">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fontAlgn="base">
        <a:spcBef>
          <a:spcPct val="0"/>
        </a:spcBef>
        <a:spcAft>
          <a:spcPct val="0"/>
        </a:spcAft>
        <a:defRPr sz="4000">
          <a:solidFill>
            <a:schemeClr val="bg1"/>
          </a:solidFill>
          <a:latin typeface="Nirmala UI" panose="020B0502040204020203" pitchFamily="34" charset="0"/>
          <a:cs typeface="Nirmala UI" panose="020B0502040204020203" pitchFamily="34" charset="0"/>
        </a:defRPr>
      </a:lvl2pPr>
      <a:lvl3pPr algn="ctr" rtl="0" fontAlgn="base">
        <a:spcBef>
          <a:spcPct val="0"/>
        </a:spcBef>
        <a:spcAft>
          <a:spcPct val="0"/>
        </a:spcAft>
        <a:defRPr sz="4000">
          <a:solidFill>
            <a:schemeClr val="bg1"/>
          </a:solidFill>
          <a:latin typeface="Nirmala UI" panose="020B0502040204020203" pitchFamily="34" charset="0"/>
          <a:cs typeface="Nirmala UI" panose="020B0502040204020203" pitchFamily="34" charset="0"/>
        </a:defRPr>
      </a:lvl3pPr>
      <a:lvl4pPr algn="ctr" rtl="0" fontAlgn="base">
        <a:spcBef>
          <a:spcPct val="0"/>
        </a:spcBef>
        <a:spcAft>
          <a:spcPct val="0"/>
        </a:spcAft>
        <a:defRPr sz="4000">
          <a:solidFill>
            <a:schemeClr val="bg1"/>
          </a:solidFill>
          <a:latin typeface="Nirmala UI" panose="020B0502040204020203" pitchFamily="34" charset="0"/>
          <a:cs typeface="Nirmala UI" panose="020B0502040204020203" pitchFamily="34" charset="0"/>
        </a:defRPr>
      </a:lvl4pPr>
      <a:lvl5pPr algn="ctr" rtl="0" fontAlgn="base">
        <a:spcBef>
          <a:spcPct val="0"/>
        </a:spcBef>
        <a:spcAft>
          <a:spcPct val="0"/>
        </a:spcAft>
        <a:defRPr sz="4000">
          <a:solidFill>
            <a:schemeClr val="bg1"/>
          </a:solidFill>
          <a:latin typeface="Nirmala UI" panose="020B0502040204020203" pitchFamily="34" charset="0"/>
          <a:cs typeface="Nirmala UI" panose="020B0502040204020203" pitchFamily="34"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514350" indent="-514350" algn="l" rtl="0" fontAlgn="base">
        <a:spcBef>
          <a:spcPct val="20000"/>
        </a:spcBef>
        <a:spcAft>
          <a:spcPct val="0"/>
        </a:spcAft>
        <a:buFont typeface="Arial" panose="020B0604020202020204" pitchFamily="34" charset="0"/>
        <a:buAutoNum type="alphaLcPeriod"/>
        <a:defRPr sz="3200">
          <a:solidFill>
            <a:schemeClr val="tx1"/>
          </a:solidFill>
          <a:latin typeface="Nirmala UI" panose="020B0502040204020203" pitchFamily="34" charset="0"/>
          <a:ea typeface="+mn-ea"/>
          <a:cs typeface="Nirmala UI" panose="020B0502040204020203" pitchFamily="34" charset="0"/>
        </a:defRPr>
      </a:lvl1pPr>
      <a:lvl2pPr marL="971550" indent="-514350" algn="l" rtl="0" fontAlgn="base">
        <a:spcBef>
          <a:spcPct val="20000"/>
        </a:spcBef>
        <a:spcAft>
          <a:spcPct val="0"/>
        </a:spcAft>
        <a:buFont typeface="Arial" panose="020B0604020202020204" pitchFamily="34" charset="0"/>
        <a:buAutoNum type="alphaLcPeriod"/>
        <a:defRPr sz="2800">
          <a:solidFill>
            <a:schemeClr val="tx1"/>
          </a:solidFill>
          <a:latin typeface="Nirmala UI" panose="020B0502040204020203" pitchFamily="34" charset="0"/>
          <a:cs typeface="Nirmala UI" panose="020B0502040204020203" pitchFamily="34" charset="0"/>
        </a:defRPr>
      </a:lvl2pPr>
      <a:lvl3pPr marL="1371600" indent="-457200" algn="l" rtl="0" fontAlgn="base">
        <a:spcBef>
          <a:spcPct val="20000"/>
        </a:spcBef>
        <a:spcAft>
          <a:spcPct val="0"/>
        </a:spcAft>
        <a:buFont typeface="Arial" panose="020B0604020202020204" pitchFamily="34" charset="0"/>
        <a:buAutoNum type="alphaLcPeriod"/>
        <a:defRPr sz="2400">
          <a:solidFill>
            <a:schemeClr val="tx1"/>
          </a:solidFill>
          <a:latin typeface="Nirmala UI" panose="020B0502040204020203" pitchFamily="34" charset="0"/>
          <a:cs typeface="Nirmala UI" panose="020B0502040204020203" pitchFamily="34" charset="0"/>
        </a:defRPr>
      </a:lvl3pPr>
      <a:lvl4pPr marL="1828800" indent="-457200" algn="l" rtl="0" fontAlgn="base">
        <a:spcBef>
          <a:spcPct val="20000"/>
        </a:spcBef>
        <a:spcAft>
          <a:spcPct val="0"/>
        </a:spcAft>
        <a:buFont typeface="Arial" panose="020B0604020202020204" pitchFamily="34" charset="0"/>
        <a:buAutoNum type="alphaLcPeriod"/>
        <a:defRPr sz="2000">
          <a:solidFill>
            <a:schemeClr val="tx1"/>
          </a:solidFill>
          <a:latin typeface="Nirmala UI" panose="020B0502040204020203" pitchFamily="34" charset="0"/>
          <a:cs typeface="Nirmala UI" panose="020B0502040204020203" pitchFamily="34" charset="0"/>
        </a:defRPr>
      </a:lvl4pPr>
      <a:lvl5pPr marL="2286000" indent="-457200" algn="l" rtl="0" fontAlgn="base">
        <a:spcBef>
          <a:spcPct val="20000"/>
        </a:spcBef>
        <a:spcAft>
          <a:spcPct val="0"/>
        </a:spcAft>
        <a:buFont typeface="Arial" panose="020B0604020202020204" pitchFamily="34" charset="0"/>
        <a:buAutoNum type="alphaLcPeriod"/>
        <a:defRPr sz="2000">
          <a:solidFill>
            <a:schemeClr val="tx1"/>
          </a:solidFill>
          <a:latin typeface="Nirmala UI" panose="020B0502040204020203" pitchFamily="34" charset="0"/>
          <a:cs typeface="Nirmala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mc/articles/PMC1292997/" TargetMode="External"/><Relationship Id="rId3" Type="http://schemas.openxmlformats.org/officeDocument/2006/relationships/hyperlink" Target="http://www.insigniahealth.com/products/pam-survey" TargetMode="External"/><Relationship Id="rId7" Type="http://schemas.openxmlformats.org/officeDocument/2006/relationships/hyperlink" Target="http://www.healthcoachinstitute.com/"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interact2.net/tools.html" TargetMode="External"/><Relationship Id="rId5" Type="http://schemas.openxmlformats.org/officeDocument/2006/relationships/hyperlink" Target="http://www.hospitalmedicine.org/" TargetMode="External"/><Relationship Id="rId10" Type="http://schemas.openxmlformats.org/officeDocument/2006/relationships/hyperlink" Target="http://www.teachbacktraining.org/" TargetMode="External"/><Relationship Id="rId4" Type="http://schemas.openxmlformats.org/officeDocument/2006/relationships/hyperlink" Target="https://www.bu.edu/fammed/projectred/toolkit.html" TargetMode="External"/><Relationship Id="rId9" Type="http://schemas.openxmlformats.org/officeDocument/2006/relationships/hyperlink" Target="http://www.naemt.org/MIH-CP.a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hyperlink" Target="https://innovations.ahrq.gov/narrow-by-subjects/?term=30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hyperlink" Target="http://www.homehealthquality.org/" TargetMode="Externa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hqi.solutions/" TargetMode="External"/><Relationship Id="rId2" Type="http://schemas.openxmlformats.org/officeDocument/2006/relationships/hyperlink" Target="mailto:karthur@hqi.solutions"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www.homehealthquality.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omehealthcahps.org/" TargetMode="Externa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health.maryland.gov/ohcq/Pages/Home.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ms.gov/Medicare/Quality-Initiatives-Patient-Assessment-Instruments/HomeHealthQualityInits/Downloads/HHQICASPER.pd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medicare.gov/HomeHealthCompare/Data/Data-Sources.htm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3"/>
          <p:cNvSpPr>
            <a:spLocks noGrp="1"/>
          </p:cNvSpPr>
          <p:nvPr>
            <p:ph sz="quarter" idx="10"/>
          </p:nvPr>
        </p:nvSpPr>
        <p:spPr>
          <a:xfrm>
            <a:off x="0" y="5562600"/>
            <a:ext cx="9144000" cy="609600"/>
          </a:xfrm>
        </p:spPr>
        <p:txBody>
          <a:bodyPr/>
          <a:lstStyle/>
          <a:p>
            <a:r>
              <a:rPr lang="en-US" altLang="en-US" sz="3200" b="1" smtClean="0">
                <a:latin typeface="Calibri" panose="020F0502020204030204" pitchFamily="34" charset="0"/>
                <a:ea typeface="Calibri" panose="020F0502020204030204" pitchFamily="34" charset="0"/>
                <a:cs typeface="Times New Roman" panose="02020603050405020304" pitchFamily="18" charset="0"/>
              </a:rPr>
              <a:t>Home Health Data: Tracking, Trends and Truth  </a:t>
            </a:r>
            <a:r>
              <a:rPr lang="en-US" altLang="en-US" b="1" i="1" smtClean="0">
                <a:latin typeface="Calibri" panose="020F0502020204030204" pitchFamily="34" charset="0"/>
                <a:ea typeface="Calibri" panose="020F0502020204030204" pitchFamily="34" charset="0"/>
                <a:cs typeface="Times New Roman" panose="02020603050405020304" pitchFamily="18" charset="0"/>
              </a:rPr>
              <a:t/>
            </a:r>
            <a:br>
              <a:rPr lang="en-US" altLang="en-US" b="1" i="1" smtClean="0">
                <a:latin typeface="Calibri" panose="020F0502020204030204" pitchFamily="34" charset="0"/>
                <a:ea typeface="Calibri" panose="020F0502020204030204" pitchFamily="34" charset="0"/>
                <a:cs typeface="Times New Roman" panose="02020603050405020304" pitchFamily="18" charset="0"/>
              </a:rPr>
            </a:br>
            <a:endParaRPr lang="en-US" altLang="en-US" smtClean="0">
              <a:ea typeface="Calibri" panose="020F0502020204030204" pitchFamily="34" charset="0"/>
            </a:endParaRPr>
          </a:p>
        </p:txBody>
      </p:sp>
      <p:sp>
        <p:nvSpPr>
          <p:cNvPr id="22530" name="Content Placeholder 4"/>
          <p:cNvSpPr>
            <a:spLocks noGrp="1"/>
          </p:cNvSpPr>
          <p:nvPr>
            <p:ph sz="quarter" idx="11"/>
          </p:nvPr>
        </p:nvSpPr>
        <p:spPr>
          <a:xfrm>
            <a:off x="-38100" y="6096000"/>
            <a:ext cx="9144000" cy="381000"/>
          </a:xfrm>
        </p:spPr>
        <p:txBody>
          <a:bodyPr/>
          <a:lstStyle/>
          <a:p>
            <a:r>
              <a:rPr lang="en-US" altLang="en-US" sz="2400" smtClean="0"/>
              <a:t>Leadership Summit - May 16,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F332BC1-BC81-4687-A446-4D6A037D4604}" type="slidenum">
              <a:rPr lang="en-US" altLang="en-US" sz="1200">
                <a:latin typeface="Nirmala UI" panose="020B0502040204020203" pitchFamily="34" charset="0"/>
                <a:cs typeface="Nirmala UI" panose="020B0502040204020203" pitchFamily="34" charset="0"/>
              </a:rPr>
              <a:pPr/>
              <a:t>10</a:t>
            </a:fld>
            <a:endParaRPr lang="en-US" altLang="en-US" sz="1200">
              <a:latin typeface="Nirmala UI" panose="020B0502040204020203" pitchFamily="34" charset="0"/>
              <a:cs typeface="Nirmala UI" panose="020B0502040204020203" pitchFamily="34" charset="0"/>
            </a:endParaRPr>
          </a:p>
        </p:txBody>
      </p:sp>
      <p:pic>
        <p:nvPicPr>
          <p:cNvPr id="399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28813"/>
            <a:ext cx="784860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bwMode="auto">
          <a:xfrm>
            <a:off x="152400" y="152400"/>
            <a:ext cx="9144000" cy="762000"/>
          </a:xfrm>
          <a:prstGeom prst="rect">
            <a:avLst/>
          </a:prstGeom>
          <a:noFill/>
          <a:ln w="9525">
            <a:noFill/>
            <a:miter lim="800000"/>
            <a:headEnd/>
            <a:tailEnd/>
          </a:ln>
        </p:spPr>
        <p:txBody>
          <a:bodyPr anchor="ctr"/>
          <a:lstStyle>
            <a:lvl1pPr algn="ctr" rtl="0" eaLnBrk="1" fontAlgn="base" hangingPunct="1">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pPr>
              <a:defRPr/>
            </a:pPr>
            <a:r>
              <a:rPr lang="en-US" sz="3600" kern="0" dirty="0"/>
              <a:t>Medicare FFS - Q3 2016 Claims Data</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ln/>
        </p:spPr>
        <p:txBody>
          <a:bodyPr/>
          <a:lstStyle/>
          <a:p>
            <a:r>
              <a:rPr lang="en-US" altLang="en-US" smtClean="0"/>
              <a:t>Discharges and Readmits by Days</a:t>
            </a:r>
          </a:p>
        </p:txBody>
      </p:sp>
      <p:sp>
        <p:nvSpPr>
          <p:cNvPr id="4198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52F3C37-522A-405D-A4D8-A5DFF32B90E6}" type="slidenum">
              <a:rPr lang="en-US" altLang="en-US" sz="1200">
                <a:latin typeface="Nirmala UI" panose="020B0502040204020203" pitchFamily="34" charset="0"/>
                <a:cs typeface="Nirmala UI" panose="020B0502040204020203" pitchFamily="34" charset="0"/>
              </a:rPr>
              <a:pPr/>
              <a:t>11</a:t>
            </a:fld>
            <a:endParaRPr lang="en-US" altLang="en-US" sz="1200">
              <a:latin typeface="Nirmala UI" panose="020B0502040204020203" pitchFamily="34" charset="0"/>
              <a:cs typeface="Nirmala UI" panose="020B0502040204020203" pitchFamily="34" charset="0"/>
            </a:endParaRPr>
          </a:p>
        </p:txBody>
      </p:sp>
      <p:pic>
        <p:nvPicPr>
          <p:cNvPr id="41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1752600"/>
            <a:ext cx="9020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172A9D1-5E1F-408D-91F9-76E2A881D58B}" type="slidenum">
              <a:rPr lang="en-US" altLang="en-US" sz="1200">
                <a:latin typeface="Nirmala UI" panose="020B0502040204020203" pitchFamily="34" charset="0"/>
                <a:cs typeface="Nirmala UI" panose="020B0502040204020203" pitchFamily="34" charset="0"/>
              </a:rPr>
              <a:pPr/>
              <a:t>12</a:t>
            </a:fld>
            <a:endParaRPr lang="en-US" altLang="en-US" sz="1200">
              <a:latin typeface="Nirmala UI" panose="020B0502040204020203" pitchFamily="34" charset="0"/>
              <a:cs typeface="Nirmala UI" panose="020B0502040204020203" pitchFamily="34" charset="0"/>
            </a:endParaRPr>
          </a:p>
        </p:txBody>
      </p:sp>
      <p:pic>
        <p:nvPicPr>
          <p:cNvPr id="430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1152525"/>
            <a:ext cx="54006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857375"/>
            <a:ext cx="87725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513" y="4267200"/>
            <a:ext cx="8791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bwMode="auto">
          <a:xfrm>
            <a:off x="304800" y="95250"/>
            <a:ext cx="9144000" cy="762000"/>
          </a:xfrm>
          <a:prstGeom prst="rect">
            <a:avLst/>
          </a:prstGeom>
          <a:noFill/>
          <a:ln w="9525">
            <a:noFill/>
            <a:miter lim="800000"/>
            <a:headEnd/>
            <a:tailEnd/>
          </a:ln>
        </p:spPr>
        <p:txBody>
          <a:bodyPr anchor="ctr"/>
          <a:lstStyle>
            <a:lvl1pPr algn="ctr" rtl="0" eaLnBrk="1" fontAlgn="base" hangingPunct="1">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pPr>
              <a:defRPr/>
            </a:pPr>
            <a:r>
              <a:rPr lang="en-US" sz="3600" kern="0" dirty="0"/>
              <a:t>Medicare FFS - Q3 2016 Claims Data</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ln/>
        </p:spPr>
        <p:txBody>
          <a:bodyPr/>
          <a:lstStyle/>
          <a:p>
            <a:r>
              <a:rPr lang="en-US" altLang="en-US" smtClean="0"/>
              <a:t>Medicare FFS - Q3 2016 Claims Data</a:t>
            </a:r>
          </a:p>
        </p:txBody>
      </p:sp>
      <p:sp>
        <p:nvSpPr>
          <p:cNvPr id="4505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D80BBD9-E3F7-483C-A23C-53699E15A7B9}" type="slidenum">
              <a:rPr lang="en-US" altLang="en-US" sz="1200">
                <a:latin typeface="Nirmala UI" panose="020B0502040204020203" pitchFamily="34" charset="0"/>
                <a:cs typeface="Nirmala UI" panose="020B0502040204020203" pitchFamily="34" charset="0"/>
              </a:rPr>
              <a:pPr/>
              <a:t>13</a:t>
            </a:fld>
            <a:endParaRPr lang="en-US" altLang="en-US" sz="1200">
              <a:latin typeface="Nirmala UI" panose="020B0502040204020203" pitchFamily="34" charset="0"/>
              <a:cs typeface="Nirmala UI" panose="020B0502040204020203" pitchFamily="34" charset="0"/>
            </a:endParaRPr>
          </a:p>
        </p:txBody>
      </p:sp>
      <p:pic>
        <p:nvPicPr>
          <p:cNvPr id="4505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63650"/>
            <a:ext cx="86106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ln/>
        </p:spPr>
        <p:txBody>
          <a:bodyPr/>
          <a:lstStyle/>
          <a:p>
            <a:r>
              <a:rPr lang="en-US" altLang="en-US" smtClean="0"/>
              <a:t>Medicare FFS - Q3 2016 Claims Data</a:t>
            </a:r>
          </a:p>
        </p:txBody>
      </p:sp>
      <p:sp>
        <p:nvSpPr>
          <p:cNvPr id="4710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A76BD8D-C384-44F8-A333-04E50B48081F}" type="slidenum">
              <a:rPr lang="en-US" altLang="en-US" sz="1200">
                <a:latin typeface="Nirmala UI" panose="020B0502040204020203" pitchFamily="34" charset="0"/>
                <a:cs typeface="Nirmala UI" panose="020B0502040204020203" pitchFamily="34" charset="0"/>
              </a:rPr>
              <a:pPr/>
              <a:t>14</a:t>
            </a:fld>
            <a:endParaRPr lang="en-US" altLang="en-US" sz="1200">
              <a:latin typeface="Nirmala UI" panose="020B0502040204020203" pitchFamily="34" charset="0"/>
              <a:cs typeface="Nirmala UI" panose="020B0502040204020203" pitchFamily="34" charset="0"/>
            </a:endParaRPr>
          </a:p>
        </p:txBody>
      </p:sp>
      <p:pic>
        <p:nvPicPr>
          <p:cNvPr id="471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39963"/>
            <a:ext cx="54102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1"/>
          <p:cNvSpPr>
            <a:spLocks noGrp="1"/>
          </p:cNvSpPr>
          <p:nvPr>
            <p:ph type="title"/>
          </p:nvPr>
        </p:nvSpPr>
        <p:spPr>
          <a:ln/>
        </p:spPr>
        <p:txBody>
          <a:bodyPr/>
          <a:lstStyle/>
          <a:p>
            <a:r>
              <a:rPr lang="en-US" altLang="en-US" smtClean="0"/>
              <a:t>What Do the Data Mean?</a:t>
            </a:r>
          </a:p>
        </p:txBody>
      </p:sp>
      <p:sp>
        <p:nvSpPr>
          <p:cNvPr id="4813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6A07471-7CA9-4881-8492-CAD23F1352CA}" type="slidenum">
              <a:rPr lang="en-US" altLang="en-US" sz="1200">
                <a:latin typeface="Nirmala UI" panose="020B0502040204020203" pitchFamily="34" charset="0"/>
                <a:cs typeface="Nirmala UI" panose="020B0502040204020203" pitchFamily="34" charset="0"/>
              </a:rPr>
              <a:pPr/>
              <a:t>15</a:t>
            </a:fld>
            <a:endParaRPr lang="en-US" altLang="en-US" sz="1200">
              <a:latin typeface="Nirmala UI" panose="020B0502040204020203" pitchFamily="34" charset="0"/>
              <a:cs typeface="Nirmala UI" panose="020B0502040204020203" pitchFamily="34" charset="0"/>
            </a:endParaRPr>
          </a:p>
        </p:txBody>
      </p:sp>
      <p:sp>
        <p:nvSpPr>
          <p:cNvPr id="48132" name="TextBox 4"/>
          <p:cNvSpPr txBox="1">
            <a:spLocks noChangeArrowheads="1"/>
          </p:cNvSpPr>
          <p:nvPr/>
        </p:nvSpPr>
        <p:spPr bwMode="auto">
          <a:xfrm>
            <a:off x="2362200" y="16764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000">
              <a:latin typeface="Nirmala UI" panose="020B0502040204020203" pitchFamily="34" charset="0"/>
              <a:cs typeface="Nirmala UI" panose="020B0502040204020203" pitchFamily="34" charset="0"/>
            </a:endParaRPr>
          </a:p>
          <a:p>
            <a:endParaRPr lang="en-US" altLang="en-US" sz="1000">
              <a:latin typeface="Nirmala UI" panose="020B0502040204020203" pitchFamily="34" charset="0"/>
              <a:cs typeface="Nirmala UI" panose="020B0502040204020203" pitchFamily="34" charset="0"/>
            </a:endParaRPr>
          </a:p>
          <a:p>
            <a:endParaRPr lang="en-US" altLang="en-US" sz="1000">
              <a:latin typeface="Nirmala UI" panose="020B0502040204020203" pitchFamily="34" charset="0"/>
              <a:cs typeface="Nirmala UI" panose="020B0502040204020203" pitchFamily="34" charset="0"/>
            </a:endParaRPr>
          </a:p>
          <a:p>
            <a:endParaRPr lang="en-US" altLang="en-US" sz="1000">
              <a:latin typeface="Nirmala UI" panose="020B0502040204020203" pitchFamily="34" charset="0"/>
              <a:cs typeface="Nirmala UI" panose="020B0502040204020203" pitchFamily="34" charset="0"/>
            </a:endParaRPr>
          </a:p>
        </p:txBody>
      </p:sp>
      <p:sp>
        <p:nvSpPr>
          <p:cNvPr id="4" name="TextBox 3"/>
          <p:cNvSpPr txBox="1"/>
          <p:nvPr/>
        </p:nvSpPr>
        <p:spPr>
          <a:xfrm>
            <a:off x="485775" y="1524000"/>
            <a:ext cx="8599488" cy="3232150"/>
          </a:xfrm>
          <a:prstGeom prst="rect">
            <a:avLst/>
          </a:prstGeom>
          <a:noFill/>
        </p:spPr>
        <p:txBody>
          <a:bodyPr wrap="none">
            <a:spAutoFit/>
          </a:bodyPr>
          <a:lstStyle/>
          <a:p>
            <a:pPr>
              <a:defRPr/>
            </a:pPr>
            <a:r>
              <a:rPr lang="en-US" dirty="0">
                <a:latin typeface="Nirmala UI" panose="020B0502040204020203" pitchFamily="34" charset="0"/>
                <a:cs typeface="Nirmala UI" panose="020B0502040204020203" pitchFamily="34" charset="0"/>
              </a:rPr>
              <a:t>Data show where there are </a:t>
            </a:r>
            <a:r>
              <a:rPr lang="en-US" dirty="0">
                <a:solidFill>
                  <a:srgbClr val="FF0000"/>
                </a:solidFill>
                <a:latin typeface="Nirmala UI" panose="020B0502040204020203" pitchFamily="34" charset="0"/>
                <a:cs typeface="Nirmala UI" panose="020B0502040204020203" pitchFamily="34" charset="0"/>
              </a:rPr>
              <a:t>opportunities</a:t>
            </a:r>
            <a:r>
              <a:rPr lang="en-US" dirty="0">
                <a:latin typeface="Nirmala UI" panose="020B0502040204020203" pitchFamily="34" charset="0"/>
                <a:cs typeface="Nirmala UI" panose="020B0502040204020203" pitchFamily="34" charset="0"/>
              </a:rPr>
              <a:t> for improvement by:</a:t>
            </a:r>
          </a:p>
          <a:p>
            <a:pPr>
              <a:defRPr/>
            </a:pPr>
            <a:endParaRPr lang="en-US" sz="1200" dirty="0">
              <a:latin typeface="Nirmala UI" panose="020B0502040204020203" pitchFamily="34" charset="0"/>
              <a:cs typeface="Nirmala UI" panose="020B0502040204020203" pitchFamily="34" charset="0"/>
            </a:endParaRPr>
          </a:p>
          <a:p>
            <a:pPr marL="457200" indent="-457200">
              <a:buFont typeface="+mj-lt"/>
              <a:buAutoNum type="arabicPeriod"/>
              <a:defRPr/>
            </a:pPr>
            <a:r>
              <a:rPr lang="en-US" dirty="0">
                <a:latin typeface="Nirmala UI" panose="020B0502040204020203" pitchFamily="34" charset="0"/>
                <a:cs typeface="Nirmala UI" panose="020B0502040204020203" pitchFamily="34" charset="0"/>
              </a:rPr>
              <a:t>Patient Satisfaction</a:t>
            </a:r>
          </a:p>
          <a:p>
            <a:pPr marL="457200" indent="-457200">
              <a:buFont typeface="+mj-lt"/>
              <a:buAutoNum type="arabicPeriod"/>
              <a:defRPr/>
            </a:pPr>
            <a:r>
              <a:rPr lang="en-US" dirty="0">
                <a:latin typeface="Nirmala UI" panose="020B0502040204020203" pitchFamily="34" charset="0"/>
                <a:cs typeface="Nirmala UI" panose="020B0502040204020203" pitchFamily="34" charset="0"/>
              </a:rPr>
              <a:t>Timeliness of SOC</a:t>
            </a:r>
          </a:p>
          <a:p>
            <a:pPr marL="457200" indent="-457200">
              <a:buFont typeface="+mj-lt"/>
              <a:buAutoNum type="arabicPeriod"/>
              <a:defRPr/>
            </a:pPr>
            <a:r>
              <a:rPr lang="en-US" dirty="0">
                <a:latin typeface="Nirmala UI" panose="020B0502040204020203" pitchFamily="34" charset="0"/>
                <a:cs typeface="Nirmala UI" panose="020B0502040204020203" pitchFamily="34" charset="0"/>
              </a:rPr>
              <a:t>Quality Measures</a:t>
            </a:r>
          </a:p>
          <a:p>
            <a:pPr marL="457200" indent="-457200">
              <a:buFont typeface="+mj-lt"/>
              <a:buAutoNum type="arabicPeriod"/>
              <a:defRPr/>
            </a:pPr>
            <a:r>
              <a:rPr lang="en-US" dirty="0">
                <a:latin typeface="Nirmala UI" panose="020B0502040204020203" pitchFamily="34" charset="0"/>
                <a:cs typeface="Nirmala UI" panose="020B0502040204020203" pitchFamily="34" charset="0"/>
              </a:rPr>
              <a:t>Diagnosis</a:t>
            </a:r>
          </a:p>
          <a:p>
            <a:pPr marL="457200" indent="-457200">
              <a:buFont typeface="+mj-lt"/>
              <a:buAutoNum type="arabicPeriod"/>
              <a:defRPr/>
            </a:pPr>
            <a:r>
              <a:rPr lang="en-US" dirty="0">
                <a:latin typeface="Nirmala UI" panose="020B0502040204020203" pitchFamily="34" charset="0"/>
                <a:cs typeface="Nirmala UI" panose="020B0502040204020203" pitchFamily="34" charset="0"/>
              </a:rPr>
              <a:t>Other?</a:t>
            </a:r>
          </a:p>
          <a:p>
            <a:pPr>
              <a:defRPr/>
            </a:pPr>
            <a:endParaRPr lang="en-US" dirty="0">
              <a:latin typeface="Nirmala UI" panose="020B0502040204020203" pitchFamily="34" charset="0"/>
              <a:cs typeface="Nirmala UI" panose="020B0502040204020203" pitchFamily="34" charset="0"/>
            </a:endParaRPr>
          </a:p>
          <a:p>
            <a:pPr>
              <a:defRPr/>
            </a:pPr>
            <a:endParaRPr lang="en-US" dirty="0">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ln/>
        </p:spPr>
        <p:txBody>
          <a:bodyPr/>
          <a:lstStyle/>
          <a:p>
            <a:r>
              <a:rPr lang="en-US" altLang="en-US" smtClean="0"/>
              <a:t>How Do the Data Affect US?</a:t>
            </a:r>
          </a:p>
        </p:txBody>
      </p:sp>
      <p:sp>
        <p:nvSpPr>
          <p:cNvPr id="5017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290D054-18FE-4618-9DA1-ADF8717CB39F}" type="slidenum">
              <a:rPr lang="en-US" altLang="en-US" sz="1200">
                <a:latin typeface="Nirmala UI" panose="020B0502040204020203" pitchFamily="34" charset="0"/>
                <a:cs typeface="Nirmala UI" panose="020B0502040204020203" pitchFamily="34" charset="0"/>
              </a:rPr>
              <a:pPr/>
              <a:t>16</a:t>
            </a:fld>
            <a:endParaRPr lang="en-US" altLang="en-US" sz="1200">
              <a:latin typeface="Nirmala UI" panose="020B0502040204020203" pitchFamily="34" charset="0"/>
              <a:cs typeface="Nirmala UI" panose="020B0502040204020203" pitchFamily="34" charset="0"/>
            </a:endParaRPr>
          </a:p>
        </p:txBody>
      </p:sp>
      <p:sp>
        <p:nvSpPr>
          <p:cNvPr id="50179" name="TextBox 4"/>
          <p:cNvSpPr txBox="1">
            <a:spLocks noChangeArrowheads="1"/>
          </p:cNvSpPr>
          <p:nvPr/>
        </p:nvSpPr>
        <p:spPr bwMode="auto">
          <a:xfrm>
            <a:off x="2362200" y="16764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000">
              <a:latin typeface="Nirmala UI" panose="020B0502040204020203" pitchFamily="34" charset="0"/>
              <a:cs typeface="Nirmala UI" panose="020B0502040204020203" pitchFamily="34" charset="0"/>
            </a:endParaRPr>
          </a:p>
          <a:p>
            <a:endParaRPr lang="en-US" altLang="en-US" sz="1000">
              <a:latin typeface="Nirmala UI" panose="020B0502040204020203" pitchFamily="34" charset="0"/>
              <a:cs typeface="Nirmala UI" panose="020B0502040204020203" pitchFamily="34" charset="0"/>
            </a:endParaRPr>
          </a:p>
        </p:txBody>
      </p:sp>
      <p:sp>
        <p:nvSpPr>
          <p:cNvPr id="50180" name="TextBox 5"/>
          <p:cNvSpPr txBox="1">
            <a:spLocks noChangeArrowheads="1"/>
          </p:cNvSpPr>
          <p:nvPr/>
        </p:nvSpPr>
        <p:spPr bwMode="auto">
          <a:xfrm>
            <a:off x="1828800" y="1246188"/>
            <a:ext cx="579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4800" b="1">
                <a:solidFill>
                  <a:srgbClr val="C00000"/>
                </a:solidFill>
                <a:latin typeface="Nirmala UI" panose="020B0502040204020203" pitchFamily="34" charset="0"/>
                <a:cs typeface="Nirmala UI" panose="020B0502040204020203" pitchFamily="34" charset="0"/>
              </a:rPr>
              <a:t>The Bottom Line </a:t>
            </a:r>
            <a:endParaRPr lang="en-US" altLang="en-US">
              <a:latin typeface="Nirmala UI" panose="020B0502040204020203" pitchFamily="34" charset="0"/>
              <a:cs typeface="Nirmala UI" panose="020B0502040204020203" pitchFamily="34" charset="0"/>
            </a:endParaRPr>
          </a:p>
        </p:txBody>
      </p:sp>
      <p:pic>
        <p:nvPicPr>
          <p:cNvPr id="5018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995488"/>
            <a:ext cx="4343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8"/>
          <p:cNvSpPr txBox="1">
            <a:spLocks noChangeArrowheads="1"/>
          </p:cNvSpPr>
          <p:nvPr/>
        </p:nvSpPr>
        <p:spPr bwMode="auto">
          <a:xfrm>
            <a:off x="885825" y="4191000"/>
            <a:ext cx="73723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a:latin typeface="Nirmala UI" panose="020B0502040204020203" pitchFamily="34" charset="0"/>
                <a:cs typeface="Nirmala UI" panose="020B0502040204020203" pitchFamily="34" charset="0"/>
              </a:rPr>
              <a:t>Loss of business due to:</a:t>
            </a:r>
          </a:p>
          <a:p>
            <a:endParaRPr lang="en-US" altLang="en-US" sz="1200">
              <a:latin typeface="Nirmala UI" panose="020B0502040204020203" pitchFamily="34" charset="0"/>
              <a:cs typeface="Nirmala UI" panose="020B0502040204020203" pitchFamily="34" charset="0"/>
            </a:endParaRPr>
          </a:p>
          <a:p>
            <a:r>
              <a:rPr lang="en-US" altLang="en-US">
                <a:latin typeface="Nirmala UI" panose="020B0502040204020203" pitchFamily="34" charset="0"/>
                <a:cs typeface="Nirmala UI" panose="020B0502040204020203" pitchFamily="34" charset="0"/>
              </a:rPr>
              <a:t>Reduced Patient Satisfaction Scores</a:t>
            </a:r>
          </a:p>
          <a:p>
            <a:r>
              <a:rPr lang="en-US" altLang="en-US">
                <a:latin typeface="Nirmala UI" panose="020B0502040204020203" pitchFamily="34" charset="0"/>
                <a:cs typeface="Nirmala UI" panose="020B0502040204020203" pitchFamily="34" charset="0"/>
              </a:rPr>
              <a:t>Reduced Partner Referrals Due to High Readmissions</a:t>
            </a:r>
          </a:p>
          <a:p>
            <a:r>
              <a:rPr lang="en-US" altLang="en-US">
                <a:latin typeface="Nirmala UI" panose="020B0502040204020203" pitchFamily="34" charset="0"/>
                <a:cs typeface="Nirmala UI" panose="020B0502040204020203" pitchFamily="34" charset="0"/>
              </a:rPr>
              <a:t>Reduced Payments Due to Poor Quality Care</a:t>
            </a:r>
          </a:p>
          <a:p>
            <a:r>
              <a:rPr lang="en-US" altLang="en-US">
                <a:latin typeface="Nirmala UI" panose="020B0502040204020203" pitchFamily="34" charset="0"/>
                <a:cs typeface="Nirmala UI" panose="020B0502040204020203" pitchFamily="34" charset="0"/>
              </a:rPr>
              <a:t>Reduced Case Load Due to Untimely Start of Care</a:t>
            </a:r>
          </a:p>
          <a:p>
            <a:endParaRPr lang="en-US" altLang="en-US">
              <a:latin typeface="Nirmala UI" panose="020B0502040204020203" pitchFamily="34" charset="0"/>
              <a:cs typeface="Nirmala UI" panose="020B0502040204020203" pitchFamily="34" charset="0"/>
            </a:endParaRPr>
          </a:p>
          <a:p>
            <a:endParaRPr lang="en-US" altLang="en-US">
              <a:latin typeface="Nirmala UI" panose="020B0502040204020203" pitchFamily="34" charset="0"/>
              <a:cs typeface="Nirmala UI" panose="020B0502040204020203" pitchFamily="34" charset="0"/>
            </a:endParaRPr>
          </a:p>
          <a:p>
            <a:endParaRPr lang="en-US" altLang="en-US">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884363" y="133350"/>
            <a:ext cx="4800600" cy="762000"/>
          </a:xfrm>
          <a:ln/>
        </p:spPr>
        <p:txBody>
          <a:bodyPr/>
          <a:lstStyle/>
          <a:p>
            <a:r>
              <a:rPr lang="en-US" altLang="en-US" smtClean="0"/>
              <a:t>Now What?</a:t>
            </a:r>
          </a:p>
        </p:txBody>
      </p:sp>
      <p:sp>
        <p:nvSpPr>
          <p:cNvPr id="5222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671AC08-CB1E-4BE0-96FC-3FD3D5F757E4}" type="slidenum">
              <a:rPr lang="en-US" altLang="en-US" sz="1200">
                <a:latin typeface="Nirmala UI" panose="020B0502040204020203" pitchFamily="34" charset="0"/>
                <a:cs typeface="Nirmala UI" panose="020B0502040204020203" pitchFamily="34" charset="0"/>
              </a:rPr>
              <a:pPr/>
              <a:t>17</a:t>
            </a:fld>
            <a:endParaRPr lang="en-US" altLang="en-US" sz="1200">
              <a:latin typeface="Nirmala UI" panose="020B0502040204020203" pitchFamily="34" charset="0"/>
              <a:cs typeface="Nirmala UI" panose="020B0502040204020203" pitchFamily="34" charset="0"/>
            </a:endParaRPr>
          </a:p>
        </p:txBody>
      </p:sp>
      <p:sp>
        <p:nvSpPr>
          <p:cNvPr id="52227" name="TextBox 3"/>
          <p:cNvSpPr txBox="1">
            <a:spLocks noChangeArrowheads="1"/>
          </p:cNvSpPr>
          <p:nvPr/>
        </p:nvSpPr>
        <p:spPr bwMode="auto">
          <a:xfrm>
            <a:off x="490538" y="1573213"/>
            <a:ext cx="6148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a:latin typeface="Nirmala UI" panose="020B0502040204020203" pitchFamily="34" charset="0"/>
                <a:cs typeface="Nirmala UI" panose="020B0502040204020203" pitchFamily="34" charset="0"/>
              </a:rPr>
              <a:t>Are You Suffering from a “DRIP”?</a:t>
            </a:r>
          </a:p>
          <a:p>
            <a:endParaRPr lang="en-US" altLang="en-US" sz="1600">
              <a:latin typeface="Nirmala UI" panose="020B0502040204020203" pitchFamily="34" charset="0"/>
              <a:cs typeface="Nirmala UI" panose="020B0502040204020203" pitchFamily="34" charset="0"/>
            </a:endParaRPr>
          </a:p>
          <a:p>
            <a:r>
              <a:rPr lang="en-US" altLang="en-US" sz="3200">
                <a:latin typeface="Nirmala UI" panose="020B0502040204020203" pitchFamily="34" charset="0"/>
                <a:cs typeface="Nirmala UI" panose="020B0502040204020203" pitchFamily="34" charset="0"/>
              </a:rPr>
              <a:t>“Data-Rich; Information Poor!</a:t>
            </a:r>
          </a:p>
        </p:txBody>
      </p:sp>
      <p:pic>
        <p:nvPicPr>
          <p:cNvPr id="52228" name="Picture 5" descr="A picture containing thing&#10;&#10;Description generated with high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219200"/>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6"/>
          <p:cNvSpPr txBox="1">
            <a:spLocks noChangeArrowheads="1"/>
          </p:cNvSpPr>
          <p:nvPr/>
        </p:nvSpPr>
        <p:spPr bwMode="auto">
          <a:xfrm>
            <a:off x="504825" y="3552825"/>
            <a:ext cx="7558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600">
                <a:solidFill>
                  <a:srgbClr val="C00000"/>
                </a:solidFill>
                <a:latin typeface="Nirmala UI" panose="020B0502040204020203" pitchFamily="34" charset="0"/>
                <a:cs typeface="Nirmala UI" panose="020B0502040204020203" pitchFamily="34" charset="0"/>
              </a:rPr>
              <a:t>What Do We Do With All That Data?</a:t>
            </a:r>
          </a:p>
        </p:txBody>
      </p:sp>
      <p:sp>
        <p:nvSpPr>
          <p:cNvPr id="52230" name="TextBox 7"/>
          <p:cNvSpPr txBox="1">
            <a:spLocks noChangeArrowheads="1"/>
          </p:cNvSpPr>
          <p:nvPr/>
        </p:nvSpPr>
        <p:spPr bwMode="auto">
          <a:xfrm>
            <a:off x="1066800" y="4198938"/>
            <a:ext cx="7162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Nirmala UI" panose="020B0502040204020203" pitchFamily="34" charset="0"/>
                <a:cs typeface="Nirmala UI" panose="020B0502040204020203" pitchFamily="34" charset="0"/>
              </a:rPr>
              <a:t>Where do You start?</a:t>
            </a:r>
          </a:p>
          <a:p>
            <a:r>
              <a:rPr lang="en-US" altLang="en-US">
                <a:latin typeface="Nirmala UI" panose="020B0502040204020203" pitchFamily="34" charset="0"/>
                <a:cs typeface="Nirmala UI" panose="020B0502040204020203" pitchFamily="34" charset="0"/>
              </a:rPr>
              <a:t>Let’s begin by looking at Your data? </a:t>
            </a:r>
          </a:p>
          <a:p>
            <a:r>
              <a:rPr lang="en-US" altLang="en-US">
                <a:latin typeface="Nirmala UI" panose="020B0502040204020203" pitchFamily="34" charset="0"/>
                <a:cs typeface="Nirmala UI" panose="020B0502040204020203" pitchFamily="34" charset="0"/>
              </a:rPr>
              <a:t>Where is there an opportunity for improvement?</a:t>
            </a:r>
          </a:p>
          <a:p>
            <a:r>
              <a:rPr lang="en-US" altLang="en-US">
                <a:latin typeface="Nirmala UI" panose="020B0502040204020203" pitchFamily="34" charset="0"/>
                <a:cs typeface="Nirmala UI" panose="020B0502040204020203" pitchFamily="34" charset="0"/>
              </a:rPr>
              <a:t>Who can help with the “tests of change”?</a:t>
            </a:r>
          </a:p>
          <a:p>
            <a:r>
              <a:rPr lang="en-US" altLang="en-US">
                <a:latin typeface="Nirmala UI" panose="020B0502040204020203" pitchFamily="34" charset="0"/>
                <a:cs typeface="Nirmala UI" panose="020B0502040204020203" pitchFamily="34" charset="0"/>
              </a:rPr>
              <a:t>What innovations/initiatives are proven?</a:t>
            </a:r>
          </a:p>
          <a:p>
            <a:r>
              <a:rPr lang="en-US" altLang="en-US">
                <a:latin typeface="Nirmala UI" panose="020B0502040204020203" pitchFamily="34" charset="0"/>
                <a:cs typeface="Nirmala UI" panose="020B0502040204020203" pitchFamily="34" charset="0"/>
              </a:rPr>
              <a:t>How will You know what makes a difference?</a:t>
            </a:r>
          </a:p>
          <a:p>
            <a:endParaRPr lang="en-US" altLang="en-US">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ln/>
        </p:spPr>
        <p:txBody>
          <a:bodyPr/>
          <a:lstStyle/>
          <a:p>
            <a:r>
              <a:rPr lang="en-US" altLang="en-US" smtClean="0"/>
              <a:t>Using The Model For Improvement</a:t>
            </a:r>
          </a:p>
        </p:txBody>
      </p:sp>
      <p:sp>
        <p:nvSpPr>
          <p:cNvPr id="5325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B9CB60A-24D6-4B8B-B8BF-5B2CDF7C2EB7}" type="slidenum">
              <a:rPr lang="en-US" altLang="en-US" sz="1200">
                <a:latin typeface="Nirmala UI" panose="020B0502040204020203" pitchFamily="34" charset="0"/>
                <a:cs typeface="Nirmala UI" panose="020B0502040204020203" pitchFamily="34" charset="0"/>
              </a:rPr>
              <a:pPr/>
              <a:t>18</a:t>
            </a:fld>
            <a:endParaRPr lang="en-US" altLang="en-US" sz="1200">
              <a:latin typeface="Nirmala UI" panose="020B0502040204020203" pitchFamily="34" charset="0"/>
              <a:cs typeface="Nirmala UI" panose="020B0502040204020203" pitchFamily="34" charset="0"/>
            </a:endParaRPr>
          </a:p>
        </p:txBody>
      </p:sp>
      <p:pic>
        <p:nvPicPr>
          <p:cNvPr id="532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81125"/>
            <a:ext cx="42672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ln/>
        </p:spPr>
        <p:txBody>
          <a:bodyPr/>
          <a:lstStyle/>
          <a:p>
            <a:r>
              <a:rPr lang="en-US" altLang="en-US" sz="3600" smtClean="0"/>
              <a:t>The PDSA Cycle</a:t>
            </a:r>
          </a:p>
        </p:txBody>
      </p:sp>
      <p:sp>
        <p:nvSpPr>
          <p:cNvPr id="5529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4020263-A6CC-46B4-A41B-34ACFE26241F}" type="slidenum">
              <a:rPr lang="en-US" altLang="en-US" sz="1200">
                <a:latin typeface="Nirmala UI" panose="020B0502040204020203" pitchFamily="34" charset="0"/>
                <a:cs typeface="Nirmala UI" panose="020B0502040204020203" pitchFamily="34" charset="0"/>
              </a:rPr>
              <a:pPr/>
              <a:t>19</a:t>
            </a:fld>
            <a:endParaRPr lang="en-US" altLang="en-US" sz="1200">
              <a:latin typeface="Nirmala UI" panose="020B0502040204020203" pitchFamily="34" charset="0"/>
              <a:cs typeface="Nirmala UI" panose="020B0502040204020203" pitchFamily="34" charset="0"/>
            </a:endParaRPr>
          </a:p>
        </p:txBody>
      </p:sp>
      <p:pic>
        <p:nvPicPr>
          <p:cNvPr id="552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7581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0" y="-76200"/>
            <a:ext cx="9144000" cy="1143000"/>
          </a:xfrm>
          <a:ln/>
        </p:spPr>
        <p:txBody>
          <a:bodyPr/>
          <a:lstStyle/>
          <a:p>
            <a:r>
              <a:rPr lang="en-US" altLang="en-US" b="1" i="1" smtClean="0">
                <a:latin typeface="Calibri" panose="020F0502020204030204" pitchFamily="34" charset="0"/>
                <a:ea typeface="Calibri" panose="020F0502020204030204" pitchFamily="34" charset="0"/>
                <a:cs typeface="Times New Roman" panose="02020603050405020304" pitchFamily="18" charset="0"/>
              </a:rPr>
              <a:t/>
            </a:r>
            <a:br>
              <a:rPr lang="en-US" altLang="en-US" b="1" i="1" smtClean="0">
                <a:latin typeface="Calibri" panose="020F0502020204030204" pitchFamily="34" charset="0"/>
                <a:ea typeface="Calibri" panose="020F0502020204030204" pitchFamily="34" charset="0"/>
                <a:cs typeface="Times New Roman" panose="02020603050405020304" pitchFamily="18" charset="0"/>
              </a:rPr>
            </a:br>
            <a:r>
              <a:rPr lang="en-US" altLang="en-US" smtClean="0">
                <a:latin typeface="Calibri" panose="020F0502020204030204" pitchFamily="34" charset="0"/>
                <a:ea typeface="Calibri" panose="020F0502020204030204" pitchFamily="34" charset="0"/>
                <a:cs typeface="Times New Roman" panose="02020603050405020304" pitchFamily="18" charset="0"/>
              </a:rPr>
              <a:t>Objectives</a:t>
            </a:r>
            <a:r>
              <a:rPr lang="en-US" altLang="en-US" sz="4400" smtClean="0">
                <a:latin typeface="Calibri" panose="020F0502020204030204" pitchFamily="34" charset="0"/>
                <a:ea typeface="Calibri" panose="020F0502020204030204" pitchFamily="34" charset="0"/>
                <a:cs typeface="Times New Roman" panose="02020603050405020304" pitchFamily="18" charset="0"/>
              </a:rPr>
              <a:t/>
            </a:r>
            <a:br>
              <a:rPr lang="en-US" altLang="en-US" sz="4400" smtClean="0">
                <a:latin typeface="Calibri" panose="020F0502020204030204" pitchFamily="34" charset="0"/>
                <a:ea typeface="Calibri" panose="020F0502020204030204" pitchFamily="34" charset="0"/>
                <a:cs typeface="Times New Roman" panose="02020603050405020304" pitchFamily="18" charset="0"/>
              </a:rPr>
            </a:br>
            <a:endParaRPr lang="en-US" altLang="en-US" smtClean="0">
              <a:ea typeface="Calibri" panose="020F0502020204030204" pitchFamily="34" charset="0"/>
            </a:endParaRPr>
          </a:p>
        </p:txBody>
      </p:sp>
      <p:sp>
        <p:nvSpPr>
          <p:cNvPr id="2457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5AE14BD-0676-41A5-A86C-72567C557C8F}" type="slidenum">
              <a:rPr lang="en-US" altLang="en-US" sz="1200">
                <a:latin typeface="Nirmala UI" panose="020B0502040204020203" pitchFamily="34" charset="0"/>
                <a:cs typeface="Nirmala UI" panose="020B0502040204020203" pitchFamily="34" charset="0"/>
              </a:rPr>
              <a:pPr/>
              <a:t>2</a:t>
            </a:fld>
            <a:endParaRPr lang="en-US" altLang="en-US" sz="1200">
              <a:latin typeface="Nirmala UI" panose="020B0502040204020203" pitchFamily="34" charset="0"/>
              <a:cs typeface="Nirmala UI" panose="020B0502040204020203" pitchFamily="34" charset="0"/>
            </a:endParaRPr>
          </a:p>
        </p:txBody>
      </p:sp>
      <p:sp>
        <p:nvSpPr>
          <p:cNvPr id="24579" name="Rectangle 4"/>
          <p:cNvSpPr>
            <a:spLocks noChangeArrowheads="1"/>
          </p:cNvSpPr>
          <p:nvPr/>
        </p:nvSpPr>
        <p:spPr bwMode="auto">
          <a:xfrm>
            <a:off x="1295400" y="1143000"/>
            <a:ext cx="7239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Calibri" panose="020F0502020204030204" pitchFamily="34" charset="0"/>
                <a:cs typeface="Times New Roman" panose="02020603050405020304" pitchFamily="18" charset="0"/>
              </a:rPr>
              <a:t>               </a:t>
            </a:r>
            <a:endParaRPr lang="en-US" altLang="en-US" sz="1000">
              <a:latin typeface="Calibri" panose="020F0502020204030204" pitchFamily="34" charset="0"/>
              <a:cs typeface="Times New Roman" panose="02020603050405020304" pitchFamily="18" charset="0"/>
            </a:endParaRPr>
          </a:p>
          <a:p>
            <a:r>
              <a:rPr lang="en-US" altLang="en-US" sz="2800">
                <a:latin typeface="Calibri" panose="020F0502020204030204" pitchFamily="34" charset="0"/>
                <a:cs typeface="Times New Roman" panose="02020603050405020304" pitchFamily="18" charset="0"/>
              </a:rPr>
              <a:t>TRACKING: 	</a:t>
            </a:r>
            <a:r>
              <a:rPr lang="en-US" altLang="en-US" sz="2800">
                <a:solidFill>
                  <a:srgbClr val="006CB6"/>
                </a:solidFill>
                <a:latin typeface="Calibri" panose="020F0502020204030204" pitchFamily="34" charset="0"/>
                <a:cs typeface="Times New Roman" panose="02020603050405020304" pitchFamily="18" charset="0"/>
              </a:rPr>
              <a:t>Where are the data?</a:t>
            </a:r>
          </a:p>
          <a:p>
            <a:r>
              <a:rPr lang="en-US" altLang="en-US" sz="2800">
                <a:latin typeface="Calibri" panose="020F0502020204030204" pitchFamily="34" charset="0"/>
                <a:cs typeface="Times New Roman" panose="02020603050405020304" pitchFamily="18" charset="0"/>
              </a:rPr>
              <a:t>TRENDS: 	</a:t>
            </a:r>
            <a:r>
              <a:rPr lang="en-US" altLang="en-US" sz="2800">
                <a:solidFill>
                  <a:srgbClr val="006CB6"/>
                </a:solidFill>
                <a:latin typeface="Calibri" panose="020F0502020204030204" pitchFamily="34" charset="0"/>
                <a:cs typeface="Times New Roman" panose="02020603050405020304" pitchFamily="18" charset="0"/>
              </a:rPr>
              <a:t>What do the data mean?</a:t>
            </a:r>
          </a:p>
          <a:p>
            <a:r>
              <a:rPr lang="en-US" altLang="en-US" sz="2800">
                <a:latin typeface="Calibri" panose="020F0502020204030204" pitchFamily="34" charset="0"/>
                <a:cs typeface="Times New Roman" panose="02020603050405020304" pitchFamily="18" charset="0"/>
              </a:rPr>
              <a:t>TRUTH #1: 	</a:t>
            </a:r>
            <a:r>
              <a:rPr lang="en-US" altLang="en-US" sz="2800">
                <a:solidFill>
                  <a:srgbClr val="006CB6"/>
                </a:solidFill>
                <a:latin typeface="Calibri" panose="020F0502020204030204" pitchFamily="34" charset="0"/>
                <a:cs typeface="Times New Roman" panose="02020603050405020304" pitchFamily="18" charset="0"/>
              </a:rPr>
              <a:t>How do the data effect us?</a:t>
            </a:r>
          </a:p>
          <a:p>
            <a:r>
              <a:rPr lang="en-US" altLang="en-US" sz="2800">
                <a:latin typeface="Calibri" panose="020F0502020204030204" pitchFamily="34" charset="0"/>
                <a:cs typeface="Times New Roman" panose="02020603050405020304" pitchFamily="18" charset="0"/>
              </a:rPr>
              <a:t>TRUTH #2: 	</a:t>
            </a:r>
            <a:r>
              <a:rPr lang="en-US" altLang="en-US" sz="2800">
                <a:solidFill>
                  <a:srgbClr val="006CB6"/>
                </a:solidFill>
                <a:latin typeface="Calibri" panose="020F0502020204030204" pitchFamily="34" charset="0"/>
                <a:cs typeface="Times New Roman" panose="02020603050405020304" pitchFamily="18" charset="0"/>
              </a:rPr>
              <a:t>What do we do with the data?</a:t>
            </a:r>
          </a:p>
          <a:p>
            <a:r>
              <a:rPr lang="en-US" altLang="en-US" sz="2800">
                <a:latin typeface="Calibri" panose="020F0502020204030204" pitchFamily="34" charset="0"/>
                <a:cs typeface="Times New Roman" panose="02020603050405020304" pitchFamily="18" charset="0"/>
              </a:rPr>
              <a:t>TRUTH #3: 	</a:t>
            </a:r>
            <a:r>
              <a:rPr lang="en-US" altLang="en-US" sz="2800">
                <a:solidFill>
                  <a:srgbClr val="006CB6"/>
                </a:solidFill>
                <a:latin typeface="Calibri" panose="020F0502020204030204" pitchFamily="34" charset="0"/>
                <a:cs typeface="Times New Roman" panose="02020603050405020304" pitchFamily="18" charset="0"/>
              </a:rPr>
              <a:t>Who wants all that data?</a:t>
            </a:r>
            <a:endParaRPr lang="en-US" altLang="en-US" sz="2800">
              <a:solidFill>
                <a:srgbClr val="006CB6"/>
              </a:solidFill>
            </a:endParaRPr>
          </a:p>
        </p:txBody>
      </p:sp>
      <p:pic>
        <p:nvPicPr>
          <p:cNvPr id="24580" name="Picture 7" descr="A close up of a street sign on a pole&#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2428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ln/>
        </p:spPr>
        <p:txBody>
          <a:bodyPr/>
          <a:lstStyle/>
          <a:p>
            <a:r>
              <a:rPr lang="en-US" altLang="en-US" smtClean="0"/>
              <a:t>Quality Improvement</a:t>
            </a:r>
          </a:p>
        </p:txBody>
      </p:sp>
      <p:sp>
        <p:nvSpPr>
          <p:cNvPr id="5734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2481B87-F6AF-4E5C-9109-99F9BB34A751}" type="slidenum">
              <a:rPr lang="en-US" altLang="en-US" sz="1200">
                <a:latin typeface="Nirmala UI" panose="020B0502040204020203" pitchFamily="34" charset="0"/>
                <a:cs typeface="Nirmala UI" panose="020B0502040204020203" pitchFamily="34" charset="0"/>
              </a:rPr>
              <a:pPr/>
              <a:t>20</a:t>
            </a:fld>
            <a:endParaRPr lang="en-US" altLang="en-US" sz="1200">
              <a:latin typeface="Nirmala UI" panose="020B0502040204020203" pitchFamily="34" charset="0"/>
              <a:cs typeface="Nirmala UI" panose="020B0502040204020203" pitchFamily="34" charset="0"/>
            </a:endParaRPr>
          </a:p>
        </p:txBody>
      </p:sp>
      <p:sp>
        <p:nvSpPr>
          <p:cNvPr id="57347" name="Rectangle 4"/>
          <p:cNvSpPr>
            <a:spLocks noChangeArrowheads="1"/>
          </p:cNvSpPr>
          <p:nvPr/>
        </p:nvSpPr>
        <p:spPr bwMode="auto">
          <a:xfrm>
            <a:off x="26988" y="1255713"/>
            <a:ext cx="251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3200" b="1">
                <a:solidFill>
                  <a:srgbClr val="C00000"/>
                </a:solidFill>
              </a:rPr>
              <a:t>Suggestions?</a:t>
            </a:r>
          </a:p>
        </p:txBody>
      </p:sp>
      <p:sp>
        <p:nvSpPr>
          <p:cNvPr id="57348" name="Rectangle 5"/>
          <p:cNvSpPr>
            <a:spLocks noChangeArrowheads="1"/>
          </p:cNvSpPr>
          <p:nvPr/>
        </p:nvSpPr>
        <p:spPr bwMode="auto">
          <a:xfrm rot="-5400000">
            <a:off x="3055144" y="1859757"/>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Chart Audits</a:t>
            </a:r>
          </a:p>
        </p:txBody>
      </p:sp>
      <p:sp>
        <p:nvSpPr>
          <p:cNvPr id="57349" name="Rectangle 6"/>
          <p:cNvSpPr>
            <a:spLocks noChangeArrowheads="1"/>
          </p:cNvSpPr>
          <p:nvPr/>
        </p:nvSpPr>
        <p:spPr bwMode="auto">
          <a:xfrm rot="5400000">
            <a:off x="3326607" y="4745831"/>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Data Trends</a:t>
            </a:r>
          </a:p>
        </p:txBody>
      </p:sp>
      <p:sp>
        <p:nvSpPr>
          <p:cNvPr id="57350" name="TextBox 7"/>
          <p:cNvSpPr txBox="1">
            <a:spLocks noChangeArrowheads="1"/>
          </p:cNvSpPr>
          <p:nvPr/>
        </p:nvSpPr>
        <p:spPr bwMode="auto">
          <a:xfrm rot="5400000">
            <a:off x="5945188" y="1649413"/>
            <a:ext cx="175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Medication Compliance</a:t>
            </a:r>
            <a:endParaRPr lang="en-US" altLang="en-US">
              <a:latin typeface="Nirmala UI" panose="020B0502040204020203" pitchFamily="34" charset="0"/>
              <a:cs typeface="Nirmala UI" panose="020B0502040204020203" pitchFamily="34" charset="0"/>
            </a:endParaRPr>
          </a:p>
        </p:txBody>
      </p:sp>
      <p:sp>
        <p:nvSpPr>
          <p:cNvPr id="57351" name="TextBox 8"/>
          <p:cNvSpPr txBox="1">
            <a:spLocks noChangeArrowheads="1"/>
          </p:cNvSpPr>
          <p:nvPr/>
        </p:nvSpPr>
        <p:spPr bwMode="auto">
          <a:xfrm rot="-5400000">
            <a:off x="2221707" y="4069556"/>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Nirmala UI" panose="020B0502040204020203" pitchFamily="34" charset="0"/>
                <a:cs typeface="Nirmala UI" panose="020B0502040204020203" pitchFamily="34" charset="0"/>
              </a:rPr>
              <a:t>Staff Education</a:t>
            </a:r>
          </a:p>
        </p:txBody>
      </p:sp>
      <p:sp>
        <p:nvSpPr>
          <p:cNvPr id="57352" name="Rectangle 10"/>
          <p:cNvSpPr>
            <a:spLocks noChangeArrowheads="1"/>
          </p:cNvSpPr>
          <p:nvPr/>
        </p:nvSpPr>
        <p:spPr bwMode="auto">
          <a:xfrm rot="5400000">
            <a:off x="-1627981" y="3894932"/>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Patient Education/Motivation</a:t>
            </a:r>
          </a:p>
        </p:txBody>
      </p:sp>
      <p:sp>
        <p:nvSpPr>
          <p:cNvPr id="57353" name="Rectangle 11"/>
          <p:cNvSpPr>
            <a:spLocks noChangeArrowheads="1"/>
          </p:cNvSpPr>
          <p:nvPr/>
        </p:nvSpPr>
        <p:spPr bwMode="auto">
          <a:xfrm>
            <a:off x="6657975" y="3767138"/>
            <a:ext cx="2486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CASPER Analysis</a:t>
            </a:r>
          </a:p>
        </p:txBody>
      </p:sp>
      <p:sp>
        <p:nvSpPr>
          <p:cNvPr id="57354" name="Rectangle 12"/>
          <p:cNvSpPr>
            <a:spLocks noChangeArrowheads="1"/>
          </p:cNvSpPr>
          <p:nvPr/>
        </p:nvSpPr>
        <p:spPr bwMode="auto">
          <a:xfrm>
            <a:off x="4219575" y="2344738"/>
            <a:ext cx="1720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PCP </a:t>
            </a:r>
          </a:p>
          <a:p>
            <a:r>
              <a:rPr lang="en-US" altLang="en-US"/>
              <a:t>Involvement</a:t>
            </a:r>
          </a:p>
        </p:txBody>
      </p:sp>
      <p:sp>
        <p:nvSpPr>
          <p:cNvPr id="57355" name="Rectangle 13"/>
          <p:cNvSpPr>
            <a:spLocks noChangeArrowheads="1"/>
          </p:cNvSpPr>
          <p:nvPr/>
        </p:nvSpPr>
        <p:spPr bwMode="auto">
          <a:xfrm rot="-5400000">
            <a:off x="4588669" y="5444332"/>
            <a:ext cx="1752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Family</a:t>
            </a:r>
          </a:p>
          <a:p>
            <a:r>
              <a:rPr lang="en-US" altLang="en-US"/>
              <a:t>Engagement</a:t>
            </a:r>
          </a:p>
        </p:txBody>
      </p:sp>
      <p:sp>
        <p:nvSpPr>
          <p:cNvPr id="57356" name="TextBox 14"/>
          <p:cNvSpPr txBox="1">
            <a:spLocks noChangeArrowheads="1"/>
          </p:cNvSpPr>
          <p:nvPr/>
        </p:nvSpPr>
        <p:spPr bwMode="auto">
          <a:xfrm>
            <a:off x="1387475" y="6257925"/>
            <a:ext cx="2960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Nirmala UI" panose="020B0502040204020203" pitchFamily="34" charset="0"/>
                <a:cs typeface="Nirmala UI" panose="020B0502040204020203" pitchFamily="34" charset="0"/>
              </a:rPr>
              <a:t>Community Partners</a:t>
            </a:r>
          </a:p>
        </p:txBody>
      </p:sp>
      <p:pic>
        <p:nvPicPr>
          <p:cNvPr id="57357" name="Picture 16" descr="A picture containing indoor, food&#10;&#10;Description generated with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7413" y="1223963"/>
            <a:ext cx="17891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20" descr="A picture containing clothing&#10;&#10;Description generated with high confiden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5097463"/>
            <a:ext cx="1892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9663" y="1322388"/>
            <a:ext cx="1420812"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24" descr="A picture containing thing&#10;&#10;Description generated with very high confidenc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6013" y="1258888"/>
            <a:ext cx="15509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91025" y="3479800"/>
            <a:ext cx="2144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650" y="5059363"/>
            <a:ext cx="242411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30" descr="A picture containing indoor, table, thing&#10;&#10;Description generated with high confidence"/>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25" y="2033588"/>
            <a:ext cx="1868488"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3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17613" y="3333750"/>
            <a:ext cx="1947862"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ln/>
        </p:spPr>
        <p:txBody>
          <a:bodyPr/>
          <a:lstStyle/>
          <a:p>
            <a:r>
              <a:rPr lang="en-US" altLang="en-US" smtClean="0"/>
              <a:t>Set SMART Goals</a:t>
            </a:r>
          </a:p>
        </p:txBody>
      </p:sp>
      <p:sp>
        <p:nvSpPr>
          <p:cNvPr id="5939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0C0D92D-7194-4D0A-8B62-E2D1B28DA07A}" type="slidenum">
              <a:rPr lang="en-US" altLang="en-US" sz="1200">
                <a:latin typeface="Nirmala UI" panose="020B0502040204020203" pitchFamily="34" charset="0"/>
                <a:cs typeface="Nirmala UI" panose="020B0502040204020203" pitchFamily="34" charset="0"/>
              </a:rPr>
              <a:pPr/>
              <a:t>21</a:t>
            </a:fld>
            <a:endParaRPr lang="en-US" altLang="en-US" sz="1200">
              <a:latin typeface="Nirmala UI" panose="020B0502040204020203" pitchFamily="34" charset="0"/>
              <a:cs typeface="Nirmala UI" panose="020B0502040204020203" pitchFamily="34" charset="0"/>
            </a:endParaRPr>
          </a:p>
        </p:txBody>
      </p:sp>
      <p:sp>
        <p:nvSpPr>
          <p:cNvPr id="59395" name="Rectangle 3"/>
          <p:cNvSpPr>
            <a:spLocks noChangeArrowheads="1"/>
          </p:cNvSpPr>
          <p:nvPr/>
        </p:nvSpPr>
        <p:spPr bwMode="auto">
          <a:xfrm>
            <a:off x="152400" y="1828800"/>
            <a:ext cx="84582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u="sng">
                <a:solidFill>
                  <a:srgbClr val="0479C1"/>
                </a:solidFill>
                <a:latin typeface="Nirmala UI" panose="020B0502040204020203" pitchFamily="34" charset="0"/>
                <a:cs typeface="Nirmala UI" panose="020B0502040204020203" pitchFamily="34" charset="0"/>
              </a:rPr>
              <a:t>S</a:t>
            </a:r>
            <a:r>
              <a:rPr lang="en-US" altLang="en-US" sz="2800" b="1">
                <a:latin typeface="Nirmala UI" panose="020B0502040204020203" pitchFamily="34" charset="0"/>
                <a:cs typeface="Nirmala UI" panose="020B0502040204020203" pitchFamily="34" charset="0"/>
              </a:rPr>
              <a:t>pecific: </a:t>
            </a:r>
            <a:r>
              <a:rPr lang="en-US" altLang="en-US">
                <a:latin typeface="Nirmala UI" panose="020B0502040204020203" pitchFamily="34" charset="0"/>
                <a:cs typeface="Nirmala UI" panose="020B0502040204020203" pitchFamily="34" charset="0"/>
              </a:rPr>
              <a:t>Objectives should be well-defined</a:t>
            </a:r>
          </a:p>
          <a:p>
            <a:r>
              <a:rPr lang="en-US" altLang="en-US" sz="2800" b="1" u="sng">
                <a:solidFill>
                  <a:srgbClr val="0479C1"/>
                </a:solidFill>
                <a:latin typeface="Nirmala UI" panose="020B0502040204020203" pitchFamily="34" charset="0"/>
                <a:cs typeface="Nirmala UI" panose="020B0502040204020203" pitchFamily="34" charset="0"/>
              </a:rPr>
              <a:t>M</a:t>
            </a:r>
            <a:r>
              <a:rPr lang="en-US" altLang="en-US" sz="2800" b="1">
                <a:latin typeface="Nirmala UI" panose="020B0502040204020203" pitchFamily="34" charset="0"/>
                <a:cs typeface="Nirmala UI" panose="020B0502040204020203" pitchFamily="34" charset="0"/>
              </a:rPr>
              <a:t>easurable: </a:t>
            </a:r>
            <a:r>
              <a:rPr lang="en-US" altLang="en-US">
                <a:latin typeface="Nirmala UI" panose="020B0502040204020203" pitchFamily="34" charset="0"/>
                <a:cs typeface="Nirmala UI" panose="020B0502040204020203" pitchFamily="34" charset="0"/>
              </a:rPr>
              <a:t>Objectives should have a benchmark and target to help determine whether the objective is achieved</a:t>
            </a:r>
          </a:p>
          <a:p>
            <a:r>
              <a:rPr lang="en-US" altLang="en-US" sz="2800" b="1" u="sng">
                <a:solidFill>
                  <a:srgbClr val="0479C1"/>
                </a:solidFill>
                <a:latin typeface="Nirmala UI" panose="020B0502040204020203" pitchFamily="34" charset="0"/>
                <a:cs typeface="Nirmala UI" panose="020B0502040204020203" pitchFamily="34" charset="0"/>
              </a:rPr>
              <a:t>A</a:t>
            </a:r>
            <a:r>
              <a:rPr lang="en-US" altLang="en-US" sz="2800" b="1">
                <a:latin typeface="Nirmala UI" panose="020B0502040204020203" pitchFamily="34" charset="0"/>
                <a:cs typeface="Nirmala UI" panose="020B0502040204020203" pitchFamily="34" charset="0"/>
              </a:rPr>
              <a:t>chievable: </a:t>
            </a:r>
            <a:r>
              <a:rPr lang="en-US" altLang="en-US">
                <a:latin typeface="Nirmala UI" panose="020B0502040204020203" pitchFamily="34" charset="0"/>
                <a:cs typeface="Nirmala UI" panose="020B0502040204020203" pitchFamily="34" charset="0"/>
              </a:rPr>
              <a:t>Objectives should be within reach</a:t>
            </a:r>
          </a:p>
          <a:p>
            <a:r>
              <a:rPr lang="en-US" altLang="en-US" sz="2800" b="1" u="sng">
                <a:solidFill>
                  <a:srgbClr val="0479C1"/>
                </a:solidFill>
                <a:latin typeface="Nirmala UI" panose="020B0502040204020203" pitchFamily="34" charset="0"/>
                <a:cs typeface="Nirmala UI" panose="020B0502040204020203" pitchFamily="34" charset="0"/>
              </a:rPr>
              <a:t>R</a:t>
            </a:r>
            <a:r>
              <a:rPr lang="en-US" altLang="en-US" sz="2800" b="1">
                <a:latin typeface="Nirmala UI" panose="020B0502040204020203" pitchFamily="34" charset="0"/>
                <a:cs typeface="Nirmala UI" panose="020B0502040204020203" pitchFamily="34" charset="0"/>
              </a:rPr>
              <a:t>elevant: </a:t>
            </a:r>
            <a:r>
              <a:rPr lang="en-US" altLang="en-US">
                <a:latin typeface="Nirmala UI" panose="020B0502040204020203" pitchFamily="34" charset="0"/>
                <a:cs typeface="Nirmala UI" panose="020B0502040204020203" pitchFamily="34" charset="0"/>
              </a:rPr>
              <a:t>Objectives need to be in line with organizational mission, vision, and goals </a:t>
            </a:r>
          </a:p>
          <a:p>
            <a:r>
              <a:rPr lang="en-US" altLang="en-US" sz="2800" b="1" u="sng">
                <a:solidFill>
                  <a:srgbClr val="0479C1"/>
                </a:solidFill>
                <a:latin typeface="Nirmala UI" panose="020B0502040204020203" pitchFamily="34" charset="0"/>
                <a:cs typeface="Nirmala UI" panose="020B0502040204020203" pitchFamily="34" charset="0"/>
              </a:rPr>
              <a:t>T</a:t>
            </a:r>
            <a:r>
              <a:rPr lang="en-US" altLang="en-US" sz="2800" b="1">
                <a:latin typeface="Nirmala UI" panose="020B0502040204020203" pitchFamily="34" charset="0"/>
                <a:cs typeface="Nirmala UI" panose="020B0502040204020203" pitchFamily="34" charset="0"/>
              </a:rPr>
              <a:t>ime-phased: </a:t>
            </a:r>
            <a:r>
              <a:rPr lang="en-US" altLang="en-US">
                <a:latin typeface="Nirmala UI" panose="020B0502040204020203" pitchFamily="34" charset="0"/>
                <a:cs typeface="Nirmala UI" panose="020B0502040204020203" pitchFamily="34" charset="0"/>
              </a:rPr>
              <a:t>When will the objective be achieved</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ln/>
        </p:spPr>
        <p:txBody>
          <a:bodyPr/>
          <a:lstStyle/>
          <a:p>
            <a:r>
              <a:rPr lang="en-US" altLang="en-US" smtClean="0"/>
              <a:t>Resources</a:t>
            </a:r>
          </a:p>
        </p:txBody>
      </p:sp>
      <p:sp>
        <p:nvSpPr>
          <p:cNvPr id="6041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51A661D-5B55-45A6-824A-E5A610588B2F}" type="slidenum">
              <a:rPr lang="en-US" altLang="en-US" sz="1200">
                <a:latin typeface="Nirmala UI" panose="020B0502040204020203" pitchFamily="34" charset="0"/>
                <a:cs typeface="Nirmala UI" panose="020B0502040204020203" pitchFamily="34" charset="0"/>
              </a:rPr>
              <a:pPr/>
              <a:t>22</a:t>
            </a:fld>
            <a:endParaRPr lang="en-US" altLang="en-US" sz="1200">
              <a:latin typeface="Nirmala UI" panose="020B0502040204020203" pitchFamily="34" charset="0"/>
              <a:cs typeface="Nirmala UI" panose="020B0502040204020203" pitchFamily="34" charset="0"/>
            </a:endParaRPr>
          </a:p>
        </p:txBody>
      </p:sp>
      <p:sp>
        <p:nvSpPr>
          <p:cNvPr id="4" name="TextBox 3"/>
          <p:cNvSpPr txBox="1"/>
          <p:nvPr/>
        </p:nvSpPr>
        <p:spPr>
          <a:xfrm>
            <a:off x="0" y="1219200"/>
            <a:ext cx="9144000" cy="5940425"/>
          </a:xfrm>
          <a:prstGeom prst="rect">
            <a:avLst/>
          </a:prstGeom>
          <a:noFill/>
        </p:spPr>
        <p:txBody>
          <a:bodyPr>
            <a:spAutoFit/>
          </a:bodyPr>
          <a:lstStyle/>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PAM: Patient Activation Measures</a:t>
            </a:r>
          </a:p>
          <a:p>
            <a:pPr>
              <a:defRPr/>
            </a:pPr>
            <a:r>
              <a:rPr lang="en-US" dirty="0">
                <a:latin typeface="Nirmala UI" panose="020B0502040204020203" pitchFamily="34" charset="0"/>
                <a:cs typeface="Nirmala UI" panose="020B0502040204020203" pitchFamily="34" charset="0"/>
              </a:rPr>
              <a:t>	</a:t>
            </a:r>
            <a:r>
              <a:rPr lang="en-US" dirty="0">
                <a:latin typeface="Nirmala UI" panose="020B0502040204020203" pitchFamily="34" charset="0"/>
                <a:cs typeface="Nirmala UI" panose="020B0502040204020203" pitchFamily="34" charset="0"/>
                <a:hlinkClick r:id="rId3"/>
              </a:rPr>
              <a:t>http://www.insigniahealth.com/products/pam-survey</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RED: Re-Engineered Discharge</a:t>
            </a:r>
          </a:p>
          <a:p>
            <a:pPr>
              <a:defRPr/>
            </a:pPr>
            <a:r>
              <a:rPr lang="en-US" dirty="0">
                <a:latin typeface="Nirmala UI" panose="020B0502040204020203" pitchFamily="34" charset="0"/>
                <a:cs typeface="Nirmala UI" panose="020B0502040204020203" pitchFamily="34" charset="0"/>
              </a:rPr>
              <a:t>	</a:t>
            </a:r>
            <a:r>
              <a:rPr lang="en-US" dirty="0">
                <a:latin typeface="Nirmala UI" panose="020B0502040204020203" pitchFamily="34" charset="0"/>
                <a:cs typeface="Nirmala UI" panose="020B0502040204020203" pitchFamily="34" charset="0"/>
                <a:hlinkClick r:id="rId4"/>
              </a:rPr>
              <a:t>https://www.bu.edu/fammed/projectred/toolkit.html</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BOOST: Better Outcomes by Optimizing Safe Transitions</a:t>
            </a:r>
          </a:p>
          <a:p>
            <a:pPr>
              <a:defRPr/>
            </a:pPr>
            <a:r>
              <a:rPr lang="en-US" dirty="0">
                <a:latin typeface="Nirmala UI" panose="020B0502040204020203" pitchFamily="34" charset="0"/>
                <a:cs typeface="Nirmala UI" panose="020B0502040204020203" pitchFamily="34" charset="0"/>
              </a:rPr>
              <a:t>	 </a:t>
            </a:r>
            <a:r>
              <a:rPr lang="en-US" dirty="0">
                <a:latin typeface="Nirmala UI" panose="020B0502040204020203" pitchFamily="34" charset="0"/>
                <a:cs typeface="Nirmala UI" panose="020B0502040204020203" pitchFamily="34" charset="0"/>
                <a:hlinkClick r:id="rId5"/>
              </a:rPr>
              <a:t>www.hospitalmedicine.org</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INTERACT: Interventions to Reduce Acute Care Transfers</a:t>
            </a:r>
          </a:p>
          <a:p>
            <a:pPr>
              <a:defRPr/>
            </a:pPr>
            <a:r>
              <a:rPr lang="en-US" dirty="0">
                <a:latin typeface="Nirmala UI" panose="020B0502040204020203" pitchFamily="34" charset="0"/>
                <a:cs typeface="Nirmala UI" panose="020B0502040204020203" pitchFamily="34" charset="0"/>
              </a:rPr>
              <a:t>	</a:t>
            </a:r>
            <a:r>
              <a:rPr lang="en-US" dirty="0">
                <a:latin typeface="Nirmala UI" panose="020B0502040204020203" pitchFamily="34" charset="0"/>
                <a:cs typeface="Nirmala UI" panose="020B0502040204020203" pitchFamily="34" charset="0"/>
                <a:hlinkClick r:id="rId6"/>
              </a:rPr>
              <a:t>https://interact2.net/tools.html</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Motivational Health Coaching: 	</a:t>
            </a:r>
            <a:r>
              <a:rPr lang="en-US" dirty="0">
                <a:latin typeface="Nirmala UI" panose="020B0502040204020203" pitchFamily="34" charset="0"/>
                <a:cs typeface="Nirmala UI" panose="020B0502040204020203" pitchFamily="34" charset="0"/>
                <a:hlinkClick r:id="rId7"/>
              </a:rPr>
              <a:t>http://www.healthcoachinstitute.com</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RCA: Root Cause Analysis-Ask “Why” Five Times</a:t>
            </a:r>
          </a:p>
          <a:p>
            <a:pPr>
              <a:defRPr/>
            </a:pPr>
            <a:r>
              <a:rPr lang="en-US" dirty="0">
                <a:latin typeface="Nirmala UI" panose="020B0502040204020203" pitchFamily="34" charset="0"/>
                <a:cs typeface="Nirmala UI" panose="020B0502040204020203" pitchFamily="34" charset="0"/>
              </a:rPr>
              <a:t>	</a:t>
            </a:r>
            <a:r>
              <a:rPr lang="en-US" dirty="0">
                <a:latin typeface="Nirmala UI" panose="020B0502040204020203" pitchFamily="34" charset="0"/>
                <a:cs typeface="Nirmala UI" panose="020B0502040204020203" pitchFamily="34" charset="0"/>
                <a:hlinkClick r:id="rId8"/>
              </a:rPr>
              <a:t>https://www.ncbi.nlm.nih.gov/pmc/articles/PMC1292997/</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Mobile Integrated Healthcare (MIH): </a:t>
            </a:r>
          </a:p>
          <a:p>
            <a:pPr>
              <a:defRPr/>
            </a:pPr>
            <a:r>
              <a:rPr lang="en-US" dirty="0">
                <a:latin typeface="Nirmala UI" panose="020B0502040204020203" pitchFamily="34" charset="0"/>
                <a:cs typeface="Nirmala UI" panose="020B0502040204020203" pitchFamily="34" charset="0"/>
              </a:rPr>
              <a:t>	</a:t>
            </a:r>
            <a:r>
              <a:rPr lang="en-US" dirty="0">
                <a:latin typeface="Nirmala UI" panose="020B0502040204020203" pitchFamily="34" charset="0"/>
                <a:cs typeface="Nirmala UI" panose="020B0502040204020203" pitchFamily="34" charset="0"/>
                <a:hlinkClick r:id="rId9"/>
              </a:rPr>
              <a:t>http://www.naemt.org/MIH-CP.aspx</a:t>
            </a:r>
            <a:endParaRPr lang="en-US"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dirty="0">
                <a:latin typeface="Nirmala UI" panose="020B0502040204020203" pitchFamily="34" charset="0"/>
                <a:cs typeface="Nirmala UI" panose="020B0502040204020203" pitchFamily="34" charset="0"/>
              </a:rPr>
              <a:t>TEACH BACK: </a:t>
            </a:r>
            <a:r>
              <a:rPr lang="en-US" dirty="0">
                <a:latin typeface="Nirmala UI" panose="020B0502040204020203" pitchFamily="34" charset="0"/>
                <a:cs typeface="Nirmala UI" panose="020B0502040204020203" pitchFamily="34" charset="0"/>
                <a:hlinkClick r:id="rId10"/>
              </a:rPr>
              <a:t>http://www.teachbacktraining.org</a:t>
            </a:r>
            <a:endParaRPr lang="en-US" dirty="0">
              <a:latin typeface="Nirmala UI" panose="020B0502040204020203" pitchFamily="34" charset="0"/>
              <a:cs typeface="Nirmala UI" panose="020B0502040204020203" pitchFamily="34" charset="0"/>
            </a:endParaRPr>
          </a:p>
          <a:p>
            <a:pPr marL="342900" indent="-342900">
              <a:buFont typeface="Wingdings" panose="05000000000000000000" pitchFamily="2" charset="2"/>
              <a:buChar char="v"/>
              <a:defRPr/>
            </a:pPr>
            <a:endParaRPr lang="en-US" sz="2000" dirty="0">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ln/>
        </p:spPr>
        <p:txBody>
          <a:bodyPr/>
          <a:lstStyle/>
          <a:p>
            <a:r>
              <a:rPr lang="en-US" altLang="en-US" smtClean="0"/>
              <a:t>What Else Can We Do With The Data?</a:t>
            </a:r>
          </a:p>
        </p:txBody>
      </p:sp>
      <p:sp>
        <p:nvSpPr>
          <p:cNvPr id="6246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00C27E1-0A2A-405F-AD56-6484392A77E5}" type="slidenum">
              <a:rPr lang="en-US" altLang="en-US" sz="1200">
                <a:latin typeface="Nirmala UI" panose="020B0502040204020203" pitchFamily="34" charset="0"/>
                <a:cs typeface="Nirmala UI" panose="020B0502040204020203" pitchFamily="34" charset="0"/>
              </a:rPr>
              <a:pPr/>
              <a:t>23</a:t>
            </a:fld>
            <a:endParaRPr lang="en-US" altLang="en-US" sz="1200">
              <a:latin typeface="Nirmala UI" panose="020B0502040204020203" pitchFamily="34" charset="0"/>
              <a:cs typeface="Nirmala UI" panose="020B0502040204020203" pitchFamily="34" charset="0"/>
            </a:endParaRPr>
          </a:p>
        </p:txBody>
      </p:sp>
      <p:pic>
        <p:nvPicPr>
          <p:cNvPr id="62467" name="Picture 2" descr="Institute for Healthcare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2435225"/>
            <a:ext cx="33004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a:spLocks noChangeArrowheads="1"/>
          </p:cNvSpPr>
          <p:nvPr/>
        </p:nvSpPr>
        <p:spPr bwMode="auto">
          <a:xfrm>
            <a:off x="3409950" y="6176963"/>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a:hlinkClick r:id="rId3"/>
              </a:rPr>
              <a:t>http://www.ihi.org</a:t>
            </a:r>
            <a:endParaRPr lang="en-US" altLang="en-US" sz="1400"/>
          </a:p>
        </p:txBody>
      </p:sp>
      <p:sp>
        <p:nvSpPr>
          <p:cNvPr id="62469" name="Rectangle 4"/>
          <p:cNvSpPr>
            <a:spLocks noChangeArrowheads="1"/>
          </p:cNvSpPr>
          <p:nvPr/>
        </p:nvSpPr>
        <p:spPr bwMode="auto">
          <a:xfrm>
            <a:off x="152400" y="374015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The Breakthrough Series: IHI’s Collaborative Model</a:t>
            </a: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Model for Improvement: Rapid Cycle Testing (PDSA)</a:t>
            </a: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Care Bundles: Set of Successful Interventions</a:t>
            </a: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Hospital Standard Mortality Ratio </a:t>
            </a:r>
            <a:r>
              <a:rPr lang="en-US" altLang="en-US" sz="1600">
                <a:latin typeface="Nirmala UI" panose="020B0502040204020203" pitchFamily="34" charset="0"/>
                <a:cs typeface="Nirmala UI" panose="020B0502040204020203" pitchFamily="34" charset="0"/>
              </a:rPr>
              <a:t>(HSMR): </a:t>
            </a:r>
            <a:r>
              <a:rPr lang="en-US" altLang="en-US">
                <a:latin typeface="Nirmala UI" panose="020B0502040204020203" pitchFamily="34" charset="0"/>
                <a:cs typeface="Nirmala UI" panose="020B0502040204020203" pitchFamily="34" charset="0"/>
              </a:rPr>
              <a:t>Move Your Dot</a:t>
            </a: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The IHI Triple Aim: Concept Design</a:t>
            </a: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100,000 Lives Campaign: Six Patient Safety Practices</a:t>
            </a:r>
          </a:p>
        </p:txBody>
      </p:sp>
      <p:sp>
        <p:nvSpPr>
          <p:cNvPr id="62470" name="Rectangle 5"/>
          <p:cNvSpPr>
            <a:spLocks noChangeArrowheads="1"/>
          </p:cNvSpPr>
          <p:nvPr/>
        </p:nvSpPr>
        <p:spPr bwMode="auto">
          <a:xfrm>
            <a:off x="4419600" y="1504950"/>
            <a:ext cx="2857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4000" b="1">
                <a:solidFill>
                  <a:srgbClr val="006CB6"/>
                </a:solidFill>
                <a:latin typeface="Nirmala UI" panose="020B0502040204020203" pitchFamily="34" charset="0"/>
                <a:cs typeface="Nirmala UI" panose="020B0502040204020203" pitchFamily="34" charset="0"/>
              </a:rPr>
              <a:t>Need ideas </a:t>
            </a:r>
          </a:p>
        </p:txBody>
      </p:sp>
      <p:pic>
        <p:nvPicPr>
          <p:cNvPr id="6247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401763"/>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28600" y="190500"/>
            <a:ext cx="8610600" cy="762000"/>
          </a:xfrm>
          <a:ln/>
        </p:spPr>
        <p:txBody>
          <a:bodyPr/>
          <a:lstStyle/>
          <a:p>
            <a:r>
              <a:rPr lang="en-US" altLang="en-US" smtClean="0"/>
              <a:t>MORE INNOVATIONS</a:t>
            </a:r>
          </a:p>
        </p:txBody>
      </p:sp>
      <p:sp>
        <p:nvSpPr>
          <p:cNvPr id="6349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CC1C620-6616-4A11-B9ED-2D2F1BB9C79C}" type="slidenum">
              <a:rPr lang="en-US" altLang="en-US" sz="1200">
                <a:latin typeface="Nirmala UI" panose="020B0502040204020203" pitchFamily="34" charset="0"/>
                <a:cs typeface="Nirmala UI" panose="020B0502040204020203" pitchFamily="34" charset="0"/>
              </a:rPr>
              <a:pPr/>
              <a:t>24</a:t>
            </a:fld>
            <a:endParaRPr lang="en-US" altLang="en-US" sz="1200">
              <a:latin typeface="Nirmala UI" panose="020B0502040204020203" pitchFamily="34" charset="0"/>
              <a:cs typeface="Nirmala UI" panose="020B0502040204020203" pitchFamily="34" charset="0"/>
            </a:endParaRPr>
          </a:p>
        </p:txBody>
      </p:sp>
      <p:pic>
        <p:nvPicPr>
          <p:cNvPr id="63491" name="Picture 4" descr="AHRQ--Agency for Healthcare Research and Quality: Advancing Excellence in Health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371600"/>
            <a:ext cx="88614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8"/>
          <p:cNvSpPr>
            <a:spLocks noChangeArrowheads="1"/>
          </p:cNvSpPr>
          <p:nvPr/>
        </p:nvSpPr>
        <p:spPr bwMode="auto">
          <a:xfrm>
            <a:off x="1143000" y="6011863"/>
            <a:ext cx="678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latin typeface="Nirmala UI" panose="020B0502040204020203" pitchFamily="34" charset="0"/>
                <a:cs typeface="Nirmala UI" panose="020B0502040204020203" pitchFamily="34" charset="0"/>
                <a:hlinkClick r:id="rId4"/>
              </a:rPr>
              <a:t>https://innovations.ahrq.gov/narrow-by-subjects/?term=307</a:t>
            </a:r>
            <a:endParaRPr lang="en-US" altLang="en-US" sz="1800">
              <a:latin typeface="Nirmala UI" panose="020B0502040204020203" pitchFamily="34" charset="0"/>
              <a:cs typeface="Nirmala UI" panose="020B0502040204020203" pitchFamily="34" charset="0"/>
            </a:endParaRPr>
          </a:p>
        </p:txBody>
      </p:sp>
      <p:pic>
        <p:nvPicPr>
          <p:cNvPr id="63493" name="Picture 2" descr="AHRQ Innovations Exchange: Innovations and Tools to Improve Quality and Reduce Disparit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36863"/>
            <a:ext cx="55800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Box 9"/>
          <p:cNvSpPr txBox="1">
            <a:spLocks noChangeArrowheads="1"/>
          </p:cNvSpPr>
          <p:nvPr/>
        </p:nvSpPr>
        <p:spPr bwMode="auto">
          <a:xfrm>
            <a:off x="698500" y="4191000"/>
            <a:ext cx="836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Nirmala UI" panose="020B0502040204020203" pitchFamily="34" charset="0"/>
                <a:cs typeface="Nirmala UI" panose="020B0502040204020203" pitchFamily="34" charset="0"/>
              </a:rPr>
              <a:t>Offers an array of innovations by state, healthcare setting, clinical category, patient population, quality areas, and organizational processes. </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ln/>
        </p:spPr>
        <p:txBody>
          <a:bodyPr/>
          <a:lstStyle/>
          <a:p>
            <a:r>
              <a:rPr lang="en-US" altLang="en-US" smtClean="0"/>
              <a:t>Health Quality Innovators’ Resources</a:t>
            </a:r>
          </a:p>
        </p:txBody>
      </p:sp>
      <p:sp>
        <p:nvSpPr>
          <p:cNvPr id="6553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888F12-16E9-44DF-A2E7-5C1F323A559C}" type="slidenum">
              <a:rPr lang="en-US" altLang="en-US" sz="1200">
                <a:latin typeface="Nirmala UI" panose="020B0502040204020203" pitchFamily="34" charset="0"/>
                <a:cs typeface="Nirmala UI" panose="020B0502040204020203" pitchFamily="34" charset="0"/>
              </a:rPr>
              <a:pPr/>
              <a:t>25</a:t>
            </a:fld>
            <a:endParaRPr lang="en-US" altLang="en-US" sz="1200">
              <a:latin typeface="Nirmala UI" panose="020B0502040204020203" pitchFamily="34" charset="0"/>
              <a:cs typeface="Nirmala UI" panose="020B0502040204020203" pitchFamily="34" charset="0"/>
            </a:endParaRPr>
          </a:p>
        </p:txBody>
      </p:sp>
      <p:sp>
        <p:nvSpPr>
          <p:cNvPr id="4" name="TextBox 3"/>
          <p:cNvSpPr txBox="1"/>
          <p:nvPr/>
        </p:nvSpPr>
        <p:spPr>
          <a:xfrm>
            <a:off x="304800" y="1320800"/>
            <a:ext cx="7924800" cy="7478713"/>
          </a:xfrm>
          <a:prstGeom prst="rect">
            <a:avLst/>
          </a:prstGeom>
          <a:noFill/>
        </p:spPr>
        <p:txBody>
          <a:bodyPr>
            <a:spAutoFit/>
          </a:bodyPr>
          <a:lstStyle/>
          <a:p>
            <a:pPr>
              <a:defRPr/>
            </a:pPr>
            <a:r>
              <a:rPr lang="en-US" sz="3200" dirty="0">
                <a:latin typeface="Nirmala UI" panose="020B0502040204020203" pitchFamily="34" charset="0"/>
                <a:cs typeface="Nirmala UI" panose="020B0502040204020203" pitchFamily="34" charset="0"/>
              </a:rPr>
              <a:t>HQI Resource Dashboard</a:t>
            </a:r>
          </a:p>
          <a:p>
            <a:pPr>
              <a:defRPr/>
            </a:pPr>
            <a:endParaRPr lang="en-US" sz="3200" dirty="0">
              <a:latin typeface="Nirmala UI" panose="020B0502040204020203" pitchFamily="34" charset="0"/>
              <a:cs typeface="Nirmala UI" panose="020B0502040204020203" pitchFamily="34" charset="0"/>
            </a:endParaRPr>
          </a:p>
          <a:p>
            <a:pPr>
              <a:defRPr/>
            </a:pPr>
            <a:endParaRPr lang="en-US" sz="3200" dirty="0">
              <a:latin typeface="Nirmala UI" panose="020B0502040204020203" pitchFamily="34" charset="0"/>
              <a:cs typeface="Nirmala UI" panose="020B0502040204020203" pitchFamily="34" charset="0"/>
            </a:endParaRPr>
          </a:p>
          <a:p>
            <a:pPr>
              <a:defRPr/>
            </a:pPr>
            <a:endParaRPr lang="en-US" sz="3200" dirty="0">
              <a:latin typeface="Nirmala UI" panose="020B0502040204020203" pitchFamily="34" charset="0"/>
              <a:cs typeface="Nirmala UI" panose="020B0502040204020203" pitchFamily="34" charset="0"/>
            </a:endParaRPr>
          </a:p>
          <a:p>
            <a:pPr>
              <a:defRPr/>
            </a:pPr>
            <a:endParaRPr lang="en-US" sz="3200" dirty="0">
              <a:latin typeface="Nirmala UI" panose="020B0502040204020203" pitchFamily="34" charset="0"/>
              <a:cs typeface="Nirmala UI" panose="020B0502040204020203" pitchFamily="34" charset="0"/>
            </a:endParaRPr>
          </a:p>
          <a:p>
            <a:pPr>
              <a:defRPr/>
            </a:pPr>
            <a:endParaRPr lang="en-US" sz="3200" dirty="0">
              <a:latin typeface="Nirmala UI" panose="020B0502040204020203" pitchFamily="34" charset="0"/>
              <a:cs typeface="Nirmala UI" panose="020B0502040204020203" pitchFamily="34" charset="0"/>
            </a:endParaRPr>
          </a:p>
          <a:p>
            <a:pPr>
              <a:defRPr/>
            </a:pPr>
            <a:endParaRPr lang="en-US" sz="3200" dirty="0">
              <a:latin typeface="Nirmala UI" panose="020B0502040204020203" pitchFamily="34" charset="0"/>
              <a:cs typeface="Nirmala UI" panose="020B0502040204020203" pitchFamily="34" charset="0"/>
            </a:endParaRPr>
          </a:p>
          <a:p>
            <a:pPr>
              <a:defRPr/>
            </a:pPr>
            <a:r>
              <a:rPr lang="en-US" sz="3200" dirty="0">
                <a:latin typeface="Nirmala UI" panose="020B0502040204020203" pitchFamily="34" charset="0"/>
                <a:cs typeface="Nirmala UI" panose="020B0502040204020203" pitchFamily="34" charset="0"/>
              </a:rPr>
              <a:t>Blue Bag Initiative</a:t>
            </a:r>
          </a:p>
          <a:p>
            <a:pPr marL="342900" indent="-342900">
              <a:buFont typeface="Arial" panose="020B0604020202020204" pitchFamily="34" charset="0"/>
              <a:buChar char="•"/>
              <a:defRPr/>
            </a:pPr>
            <a:endParaRPr lang="en-US" sz="32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endParaRPr lang="en-US" sz="32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endParaRPr lang="en-US" sz="32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endParaRPr lang="en-US" sz="32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endParaRPr lang="en-US" sz="32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endParaRPr lang="en-US" sz="3200" dirty="0">
              <a:latin typeface="Nirmala UI" panose="020B0502040204020203" pitchFamily="34" charset="0"/>
              <a:cs typeface="Nirmala UI" panose="020B0502040204020203" pitchFamily="34" charset="0"/>
            </a:endParaRPr>
          </a:p>
          <a:p>
            <a:pPr>
              <a:defRPr/>
            </a:pPr>
            <a:endParaRPr lang="en-US" sz="3200" dirty="0">
              <a:latin typeface="Nirmala UI" panose="020B0502040204020203" pitchFamily="34" charset="0"/>
              <a:cs typeface="Nirmala UI" panose="020B0502040204020203" pitchFamily="34" charset="0"/>
            </a:endParaRPr>
          </a:p>
        </p:txBody>
      </p:sp>
      <p:pic>
        <p:nvPicPr>
          <p:cNvPr id="65540" name="Picture 2" descr="C:\Users\il4431\AppData\Local\Microsoft\Windows\Temporary Internet Files\Content.Outlook\PP5I355S\blue bag bag pictur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4613275"/>
            <a:ext cx="180022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p:cNvPicPr>
            <a:picLocks noChangeAspect="1"/>
          </p:cNvPicPr>
          <p:nvPr/>
        </p:nvPicPr>
        <p:blipFill>
          <a:blip r:embed="rId4">
            <a:extLst>
              <a:ext uri="{28A0092B-C50C-407E-A947-70E740481C1C}">
                <a14:useLocalDpi xmlns:a14="http://schemas.microsoft.com/office/drawing/2010/main" val="0"/>
              </a:ext>
            </a:extLst>
          </a:blip>
          <a:srcRect t="3645" b="32115"/>
          <a:stretch>
            <a:fillRect/>
          </a:stretch>
        </p:blipFill>
        <p:spPr bwMode="auto">
          <a:xfrm>
            <a:off x="1333500" y="1970088"/>
            <a:ext cx="5867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ln/>
        </p:spPr>
        <p:txBody>
          <a:bodyPr/>
          <a:lstStyle/>
          <a:p>
            <a:r>
              <a:rPr lang="en-US" altLang="en-US" smtClean="0"/>
              <a:t>Home Health Quality Improvement</a:t>
            </a:r>
          </a:p>
        </p:txBody>
      </p:sp>
      <p:sp>
        <p:nvSpPr>
          <p:cNvPr id="6758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7BA30CC-26AC-4B6E-8AC6-AC3DAF60F41A}" type="slidenum">
              <a:rPr lang="en-US" altLang="en-US" sz="1200">
                <a:latin typeface="Nirmala UI" panose="020B0502040204020203" pitchFamily="34" charset="0"/>
                <a:cs typeface="Nirmala UI" panose="020B0502040204020203" pitchFamily="34" charset="0"/>
              </a:rPr>
              <a:pPr/>
              <a:t>26</a:t>
            </a:fld>
            <a:endParaRPr lang="en-US" altLang="en-US" sz="1200">
              <a:latin typeface="Nirmala UI" panose="020B0502040204020203" pitchFamily="34" charset="0"/>
              <a:cs typeface="Nirmala UI" panose="020B0502040204020203" pitchFamily="34" charset="0"/>
            </a:endParaRPr>
          </a:p>
        </p:txBody>
      </p:sp>
      <p:sp>
        <p:nvSpPr>
          <p:cNvPr id="67587" name="Rectangle 3"/>
          <p:cNvSpPr>
            <a:spLocks noChangeArrowheads="1"/>
          </p:cNvSpPr>
          <p:nvPr/>
        </p:nvSpPr>
        <p:spPr bwMode="auto">
          <a:xfrm>
            <a:off x="304800" y="2514600"/>
            <a:ext cx="8382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HHQI University: </a:t>
            </a:r>
            <a:r>
              <a:rPr lang="en-US" altLang="en-US" sz="2000">
                <a:solidFill>
                  <a:srgbClr val="006CB6"/>
                </a:solidFill>
                <a:latin typeface="Nirmala UI" panose="020B0502040204020203" pitchFamily="34" charset="0"/>
                <a:cs typeface="Nirmala UI" panose="020B0502040204020203" pitchFamily="34" charset="0"/>
              </a:rPr>
              <a:t>Free eLearning continuing education (CE) courses</a:t>
            </a:r>
          </a:p>
          <a:p>
            <a:pPr>
              <a:buFont typeface="Wingdings" panose="05000000000000000000" pitchFamily="2" charset="2"/>
              <a:buChar char="q"/>
            </a:pPr>
            <a:endParaRPr lang="en-US" altLang="en-US">
              <a:latin typeface="Nirmala UI" panose="020B0502040204020203" pitchFamily="34" charset="0"/>
              <a:cs typeface="Nirmala UI" panose="020B0502040204020203" pitchFamily="34" charset="0"/>
            </a:endParaRP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Best Practice Intervention Packages </a:t>
            </a:r>
            <a:r>
              <a:rPr lang="en-US" altLang="en-US" sz="2000">
                <a:solidFill>
                  <a:srgbClr val="006CB6"/>
                </a:solidFill>
                <a:latin typeface="Nirmala UI" panose="020B0502040204020203" pitchFamily="34" charset="0"/>
                <a:cs typeface="Nirmala UI" panose="020B0502040204020203" pitchFamily="34" charset="0"/>
              </a:rPr>
              <a:t>(BPIPs)</a:t>
            </a:r>
          </a:p>
          <a:p>
            <a:pPr>
              <a:buFont typeface="Wingdings" panose="05000000000000000000" pitchFamily="2" charset="2"/>
              <a:buChar char="q"/>
            </a:pPr>
            <a:endParaRPr lang="en-US" altLang="en-US" sz="2000">
              <a:solidFill>
                <a:srgbClr val="006CB6"/>
              </a:solidFill>
              <a:latin typeface="Nirmala UI" panose="020B0502040204020203" pitchFamily="34" charset="0"/>
              <a:cs typeface="Nirmala UI" panose="020B0502040204020203" pitchFamily="34" charset="0"/>
            </a:endParaRP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Performance Improvement Plan </a:t>
            </a:r>
            <a:r>
              <a:rPr lang="en-US" altLang="en-US" sz="2000">
                <a:solidFill>
                  <a:srgbClr val="006CB6"/>
                </a:solidFill>
                <a:latin typeface="Nirmala UI" panose="020B0502040204020203" pitchFamily="34" charset="0"/>
                <a:cs typeface="Nirmala UI" panose="020B0502040204020203" pitchFamily="34" charset="0"/>
              </a:rPr>
              <a:t>(PIP)</a:t>
            </a:r>
            <a:r>
              <a:rPr lang="en-US" altLang="en-US">
                <a:solidFill>
                  <a:srgbClr val="006CB6"/>
                </a:solidFill>
                <a:latin typeface="Nirmala UI" panose="020B0502040204020203" pitchFamily="34" charset="0"/>
                <a:cs typeface="Nirmala UI" panose="020B0502040204020203" pitchFamily="34" charset="0"/>
              </a:rPr>
              <a:t> </a:t>
            </a:r>
          </a:p>
          <a:p>
            <a:pPr>
              <a:buFont typeface="Wingdings" panose="05000000000000000000" pitchFamily="2" charset="2"/>
              <a:buChar char="q"/>
            </a:pPr>
            <a:endParaRPr lang="en-US" altLang="en-US">
              <a:solidFill>
                <a:srgbClr val="006CB6"/>
              </a:solidFill>
              <a:latin typeface="Nirmala UI" panose="020B0502040204020203" pitchFamily="34" charset="0"/>
              <a:cs typeface="Nirmala UI" panose="020B0502040204020203" pitchFamily="34" charset="0"/>
            </a:endParaRPr>
          </a:p>
          <a:p>
            <a:pPr>
              <a:buFont typeface="Arial" panose="020B0604020202020204" pitchFamily="34" charset="0"/>
              <a:buChar char="•"/>
            </a:pPr>
            <a:r>
              <a:rPr lang="en-US" altLang="en-US">
                <a:latin typeface="Nirmala UI" panose="020B0502040204020203" pitchFamily="34" charset="0"/>
                <a:cs typeface="Nirmala UI" panose="020B0502040204020203" pitchFamily="34" charset="0"/>
              </a:rPr>
              <a:t>Quality Assurance Performance Improvement </a:t>
            </a:r>
            <a:r>
              <a:rPr lang="en-US" altLang="en-US">
                <a:solidFill>
                  <a:srgbClr val="006CB6"/>
                </a:solidFill>
                <a:latin typeface="Nirmala UI" panose="020B0502040204020203" pitchFamily="34" charset="0"/>
                <a:cs typeface="Nirmala UI" panose="020B0502040204020203" pitchFamily="34" charset="0"/>
              </a:rPr>
              <a:t>(QAPI)</a:t>
            </a:r>
            <a:endParaRPr lang="en-US" altLang="en-US">
              <a:latin typeface="Nirmala UI" panose="020B0502040204020203" pitchFamily="34" charset="0"/>
              <a:cs typeface="Nirmala UI" panose="020B0502040204020203" pitchFamily="34" charset="0"/>
            </a:endParaRPr>
          </a:p>
        </p:txBody>
      </p:sp>
      <p:pic>
        <p:nvPicPr>
          <p:cNvPr id="67588" name="Picture 2" descr="http://www.homehealthquality.org/getattachment/Home/HHQI-logo.png.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1258888"/>
            <a:ext cx="3071812"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5"/>
          <p:cNvSpPr>
            <a:spLocks noChangeArrowheads="1"/>
          </p:cNvSpPr>
          <p:nvPr/>
        </p:nvSpPr>
        <p:spPr bwMode="auto">
          <a:xfrm>
            <a:off x="1676400" y="5611813"/>
            <a:ext cx="533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a:hlinkClick r:id="rId3"/>
              </a:rPr>
              <a:t>http://www.homehealthquality.org</a:t>
            </a:r>
            <a:endParaRPr lang="en-US" altLang="en-US"/>
          </a:p>
          <a:p>
            <a:pPr algn="ctr"/>
            <a:r>
              <a:rPr lang="en-US" altLang="en-US" sz="2000">
                <a:latin typeface="Nirmala UI" panose="020B0502040204020203" pitchFamily="34" charset="0"/>
                <a:cs typeface="Nirmala UI" panose="020B0502040204020203" pitchFamily="34" charset="0"/>
              </a:rPr>
              <a:t>Create a free account for total access</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ln/>
        </p:spPr>
        <p:txBody>
          <a:bodyPr/>
          <a:lstStyle/>
          <a:p>
            <a:r>
              <a:rPr lang="en-US" altLang="en-US" smtClean="0"/>
              <a:t>Who Wants All That Data?</a:t>
            </a:r>
          </a:p>
        </p:txBody>
      </p:sp>
      <p:sp>
        <p:nvSpPr>
          <p:cNvPr id="6861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67DBDFE-BF4A-4247-BD88-B6992A2B9210}" type="slidenum">
              <a:rPr lang="en-US" altLang="en-US" sz="1200">
                <a:latin typeface="Nirmala UI" panose="020B0502040204020203" pitchFamily="34" charset="0"/>
                <a:cs typeface="Nirmala UI" panose="020B0502040204020203" pitchFamily="34" charset="0"/>
              </a:rPr>
              <a:pPr/>
              <a:t>27</a:t>
            </a:fld>
            <a:endParaRPr lang="en-US" altLang="en-US" sz="1200">
              <a:latin typeface="Nirmala UI" panose="020B0502040204020203" pitchFamily="34" charset="0"/>
              <a:cs typeface="Nirmala UI" panose="020B0502040204020203" pitchFamily="34" charset="0"/>
            </a:endParaRPr>
          </a:p>
        </p:txBody>
      </p:sp>
      <p:sp>
        <p:nvSpPr>
          <p:cNvPr id="4" name="Rectangle 3"/>
          <p:cNvSpPr/>
          <p:nvPr/>
        </p:nvSpPr>
        <p:spPr>
          <a:xfrm>
            <a:off x="76200" y="2041525"/>
            <a:ext cx="8305800" cy="4524375"/>
          </a:xfrm>
          <a:prstGeom prst="rect">
            <a:avLst/>
          </a:prstGeom>
        </p:spPr>
        <p:txBody>
          <a:bodyPr>
            <a:spAutoFit/>
          </a:bodyPr>
          <a:lstStyle/>
          <a:p>
            <a:pPr marL="342900" indent="-342900">
              <a:buFont typeface="Arial" panose="020B0604020202020204" pitchFamily="34" charset="0"/>
              <a:buChar char="•"/>
              <a:defRPr/>
            </a:pPr>
            <a:r>
              <a:rPr lang="en-US" b="1" dirty="0">
                <a:solidFill>
                  <a:srgbClr val="000000"/>
                </a:solidFill>
                <a:latin typeface="Nirmala UI" panose="020B0502040204020203" pitchFamily="34" charset="0"/>
                <a:ea typeface="Calibri" panose="020F0502020204030204" pitchFamily="34" charset="0"/>
                <a:cs typeface="Nirmala UI" panose="020B0502040204020203" pitchFamily="34" charset="0"/>
              </a:rPr>
              <a:t>Stakeholders/Partners: </a:t>
            </a:r>
            <a:r>
              <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rPr>
              <a:t>What data elements are prioritized when building preferred networks? </a:t>
            </a:r>
          </a:p>
          <a:p>
            <a:pPr marL="342900" indent="-342900">
              <a:buFont typeface="Arial" panose="020B0604020202020204" pitchFamily="34" charset="0"/>
              <a:buChar char="•"/>
              <a:defRPr/>
            </a:pPr>
            <a:endPar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endParaRPr>
          </a:p>
          <a:p>
            <a:pPr marL="342900" indent="-342900">
              <a:buFont typeface="Arial" panose="020B0604020202020204" pitchFamily="34" charset="0"/>
              <a:buChar char="•"/>
              <a:defRPr/>
            </a:pPr>
            <a:r>
              <a:rPr lang="en-US" b="1" dirty="0">
                <a:solidFill>
                  <a:srgbClr val="000000"/>
                </a:solidFill>
                <a:latin typeface="Nirmala UI" panose="020B0502040204020203" pitchFamily="34" charset="0"/>
                <a:ea typeface="Calibri" panose="020F0502020204030204" pitchFamily="34" charset="0"/>
                <a:cs typeface="Nirmala UI" panose="020B0502040204020203" pitchFamily="34" charset="0"/>
              </a:rPr>
              <a:t>Patients with Care Coordination Needs: </a:t>
            </a:r>
            <a:r>
              <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rPr>
              <a:t>Data can be used as the common language when communicating and collaborating across care settings.</a:t>
            </a:r>
          </a:p>
          <a:p>
            <a:pPr>
              <a:defRPr/>
            </a:pPr>
            <a:r>
              <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rPr>
              <a:t> </a:t>
            </a:r>
          </a:p>
          <a:p>
            <a:pPr marL="342900" indent="-342900">
              <a:buFont typeface="Arial" panose="020B0604020202020204" pitchFamily="34" charset="0"/>
              <a:buChar char="•"/>
              <a:defRPr/>
            </a:pPr>
            <a:r>
              <a:rPr lang="en-US" b="1" dirty="0">
                <a:solidFill>
                  <a:srgbClr val="000000"/>
                </a:solidFill>
                <a:latin typeface="Nirmala UI" panose="020B0502040204020203" pitchFamily="34" charset="0"/>
                <a:ea typeface="Calibri" panose="020F0502020204030204" pitchFamily="34" charset="0"/>
                <a:cs typeface="Nirmala UI" panose="020B0502040204020203" pitchFamily="34" charset="0"/>
              </a:rPr>
              <a:t>Medicare: </a:t>
            </a:r>
            <a:r>
              <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rPr>
              <a:t>With reimbursement moving to value-based care across healthcare setting.</a:t>
            </a:r>
          </a:p>
          <a:p>
            <a:pPr marL="342900" indent="-342900">
              <a:buFont typeface="Arial" panose="020B0604020202020204" pitchFamily="34" charset="0"/>
              <a:buChar char="•"/>
              <a:defRPr/>
            </a:pPr>
            <a:endPar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endParaRPr>
          </a:p>
          <a:p>
            <a:pPr marL="342900" indent="-342900">
              <a:buFont typeface="Arial" panose="020B0604020202020204" pitchFamily="34" charset="0"/>
              <a:buChar char="•"/>
              <a:defRPr/>
            </a:pPr>
            <a:r>
              <a:rPr lang="en-US" b="1" dirty="0">
                <a:solidFill>
                  <a:srgbClr val="000000"/>
                </a:solidFill>
                <a:latin typeface="Nirmala UI" panose="020B0502040204020203" pitchFamily="34" charset="0"/>
                <a:ea typeface="Calibri" panose="020F0502020204030204" pitchFamily="34" charset="0"/>
                <a:cs typeface="Nirmala UI" panose="020B0502040204020203" pitchFamily="34" charset="0"/>
              </a:rPr>
              <a:t>Consumers: </a:t>
            </a:r>
            <a:r>
              <a:rPr lang="en-US" dirty="0">
                <a:solidFill>
                  <a:srgbClr val="000000"/>
                </a:solidFill>
                <a:latin typeface="Nirmala UI" panose="020B0502040204020203" pitchFamily="34" charset="0"/>
                <a:ea typeface="Calibri" panose="020F0502020204030204" pitchFamily="34" charset="0"/>
                <a:cs typeface="Nirmala UI" panose="020B0502040204020203" pitchFamily="34" charset="0"/>
              </a:rPr>
              <a:t>Who have choice and choose quality care.</a:t>
            </a:r>
          </a:p>
          <a:p>
            <a:pPr>
              <a:defRPr/>
            </a:pPr>
            <a:endParaRPr lang="en-US" dirty="0">
              <a:solidFill>
                <a:srgbClr val="000000"/>
              </a:solidFill>
              <a:latin typeface="Trebuchet MS" panose="020B0603020202020204" pitchFamily="34" charset="0"/>
              <a:ea typeface="Calibri" panose="020F0502020204030204" pitchFamily="34" charset="0"/>
              <a:cs typeface="Calibri" panose="020F0502020204030204" pitchFamily="34" charset="0"/>
            </a:endParaRPr>
          </a:p>
        </p:txBody>
      </p:sp>
      <p:sp>
        <p:nvSpPr>
          <p:cNvPr id="68612" name="TextBox 5"/>
          <p:cNvSpPr txBox="1">
            <a:spLocks noChangeArrowheads="1"/>
          </p:cNvSpPr>
          <p:nvPr/>
        </p:nvSpPr>
        <p:spPr bwMode="auto">
          <a:xfrm>
            <a:off x="114300" y="1422400"/>
            <a:ext cx="656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solidFill>
                  <a:srgbClr val="006CB6"/>
                </a:solidFill>
                <a:latin typeface="Nirmala UI" panose="020B0502040204020203" pitchFamily="34" charset="0"/>
                <a:cs typeface="Nirmala UI" panose="020B0502040204020203" pitchFamily="34" charset="0"/>
              </a:rPr>
              <a:t>The Advantages of Good Data</a:t>
            </a:r>
            <a:r>
              <a:rPr lang="en-US" altLang="en-US">
                <a:latin typeface="Nirmala UI" panose="020B0502040204020203" pitchFamily="34" charset="0"/>
                <a:cs typeface="Nirmala UI" panose="020B0502040204020203" pitchFamily="34" charset="0"/>
              </a:rPr>
              <a:t>:</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a:ln/>
        </p:spPr>
        <p:txBody>
          <a:bodyPr/>
          <a:lstStyle/>
          <a:p>
            <a:r>
              <a:rPr lang="en-US" altLang="en-US" smtClean="0"/>
              <a:t>Contact HQI</a:t>
            </a:r>
          </a:p>
        </p:txBody>
      </p:sp>
      <p:sp>
        <p:nvSpPr>
          <p:cNvPr id="706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8BE854-5C21-4788-93E0-9571A6B3BA74}" type="slidenum">
              <a:rPr lang="en-US" altLang="en-US" sz="1200"/>
              <a:pPr/>
              <a:t>28</a:t>
            </a:fld>
            <a:endParaRPr lang="en-US" altLang="en-US" sz="1200"/>
          </a:p>
        </p:txBody>
      </p:sp>
      <p:sp>
        <p:nvSpPr>
          <p:cNvPr id="6" name="Content Placeholder 1"/>
          <p:cNvSpPr txBox="1">
            <a:spLocks noGrp="1"/>
          </p:cNvSpPr>
          <p:nvPr>
            <p:ph idx="1"/>
          </p:nvPr>
        </p:nvSpPr>
        <p:spPr>
          <a:xfrm>
            <a:off x="381000" y="1371600"/>
            <a:ext cx="8382000" cy="5334000"/>
          </a:xfrm>
        </p:spPr>
        <p:txBody>
          <a:bodyPr/>
          <a:lstStyle/>
          <a:p>
            <a:pPr algn="ctr" eaLnBrk="0" hangingPunct="0">
              <a:buFont typeface="Arial" charset="0"/>
              <a:buAutoNum type="alphaLcPeriod"/>
              <a:defRPr/>
            </a:pPr>
            <a:endParaRPr lang="en-US" sz="600" dirty="0"/>
          </a:p>
          <a:p>
            <a:pPr marL="0" indent="0" algn="ctr" eaLnBrk="0" hangingPunct="0">
              <a:spcBef>
                <a:spcPts val="1200"/>
              </a:spcBef>
              <a:buFont typeface="Arial" charset="0"/>
              <a:buNone/>
              <a:defRPr/>
            </a:pPr>
            <a:r>
              <a:rPr lang="en-US" sz="2400" b="1" dirty="0">
                <a:solidFill>
                  <a:srgbClr val="006CB6"/>
                </a:solidFill>
              </a:rPr>
              <a:t>Kelly Arthur, BS</a:t>
            </a:r>
          </a:p>
          <a:p>
            <a:pPr marL="0" indent="0" algn="ctr" eaLnBrk="0" hangingPunct="0">
              <a:spcBef>
                <a:spcPts val="0"/>
              </a:spcBef>
              <a:buFont typeface="Arial" charset="0"/>
              <a:buNone/>
              <a:defRPr/>
            </a:pPr>
            <a:r>
              <a:rPr lang="en-US" sz="2300" dirty="0"/>
              <a:t>Improvement Advisor- MD, Care Transitions</a:t>
            </a:r>
          </a:p>
          <a:p>
            <a:pPr marL="0" indent="0" algn="ctr" eaLnBrk="0" hangingPunct="0">
              <a:spcBef>
                <a:spcPts val="0"/>
              </a:spcBef>
              <a:buFont typeface="Arial" charset="0"/>
              <a:buNone/>
              <a:defRPr/>
            </a:pPr>
            <a:r>
              <a:rPr lang="en-US" sz="2300" dirty="0" err="1">
                <a:solidFill>
                  <a:srgbClr val="006CB6"/>
                </a:solidFill>
                <a:hlinkClick r:id="rId2"/>
              </a:rPr>
              <a:t>karthur@hqi.solutions</a:t>
            </a:r>
            <a:r>
              <a:rPr lang="en-US" sz="2300" dirty="0">
                <a:solidFill>
                  <a:srgbClr val="006CB6"/>
                </a:solidFill>
              </a:rPr>
              <a:t> </a:t>
            </a:r>
          </a:p>
          <a:p>
            <a:pPr marL="0" indent="0" algn="ctr" eaLnBrk="0" hangingPunct="0">
              <a:spcBef>
                <a:spcPts val="0"/>
              </a:spcBef>
              <a:buFont typeface="Arial" charset="0"/>
              <a:buNone/>
              <a:defRPr/>
            </a:pPr>
            <a:r>
              <a:rPr lang="en-US" sz="2300" dirty="0"/>
              <a:t>804-289-5344</a:t>
            </a:r>
          </a:p>
          <a:p>
            <a:pPr marL="0" indent="0" algn="ctr" eaLnBrk="0" hangingPunct="0">
              <a:spcBef>
                <a:spcPts val="0"/>
              </a:spcBef>
              <a:buFont typeface="Arial" charset="0"/>
              <a:buNone/>
              <a:defRPr/>
            </a:pPr>
            <a:endParaRPr lang="en-US" sz="2300" dirty="0"/>
          </a:p>
          <a:p>
            <a:pPr marL="0" indent="0" algn="ctr" eaLnBrk="0" hangingPunct="0">
              <a:spcBef>
                <a:spcPts val="1200"/>
              </a:spcBef>
              <a:buFont typeface="Arial" charset="0"/>
              <a:buNone/>
              <a:defRPr/>
            </a:pPr>
            <a:r>
              <a:rPr lang="en-US" sz="2400" b="1" dirty="0">
                <a:solidFill>
                  <a:srgbClr val="006CB6"/>
                </a:solidFill>
              </a:rPr>
              <a:t>Sheila McLean, MBA, LNHA, CPHQ</a:t>
            </a:r>
          </a:p>
          <a:p>
            <a:pPr marL="0" indent="0" algn="ctr">
              <a:buFont typeface="Arial" charset="0"/>
              <a:buNone/>
              <a:defRPr/>
            </a:pPr>
            <a:r>
              <a:rPr lang="en-US" sz="2300" dirty="0"/>
              <a:t>Vice President – Maryland</a:t>
            </a:r>
          </a:p>
          <a:p>
            <a:pPr marL="0" indent="0" algn="ctr">
              <a:buFont typeface="Arial" charset="0"/>
              <a:buNone/>
              <a:defRPr/>
            </a:pPr>
            <a:r>
              <a:rPr lang="en-US" sz="2300" dirty="0" err="1">
                <a:solidFill>
                  <a:srgbClr val="006CB6"/>
                </a:solidFill>
              </a:rPr>
              <a:t>smclean@hqi.solutions</a:t>
            </a:r>
            <a:endParaRPr lang="en-US" sz="2300" dirty="0">
              <a:solidFill>
                <a:srgbClr val="006CB6"/>
              </a:solidFill>
            </a:endParaRPr>
          </a:p>
          <a:p>
            <a:pPr marL="0" indent="0" algn="ctr" eaLnBrk="0" hangingPunct="0">
              <a:spcBef>
                <a:spcPts val="0"/>
              </a:spcBef>
              <a:buFont typeface="Arial" charset="0"/>
              <a:buNone/>
              <a:defRPr/>
            </a:pPr>
            <a:r>
              <a:rPr lang="en-US" sz="2300" dirty="0"/>
              <a:t>434-960-7854</a:t>
            </a:r>
          </a:p>
          <a:p>
            <a:pPr marL="0" indent="0" algn="ctr" eaLnBrk="0" hangingPunct="0">
              <a:spcBef>
                <a:spcPts val="0"/>
              </a:spcBef>
              <a:buFont typeface="Arial" charset="0"/>
              <a:buNone/>
              <a:defRPr/>
            </a:pPr>
            <a:endParaRPr lang="en-US" sz="2300" dirty="0"/>
          </a:p>
          <a:p>
            <a:pPr marL="0" indent="0" algn="ctr" eaLnBrk="0" hangingPunct="0">
              <a:spcBef>
                <a:spcPts val="0"/>
              </a:spcBef>
              <a:buFont typeface="Arial" charset="0"/>
              <a:buNone/>
              <a:defRPr/>
            </a:pPr>
            <a:r>
              <a:rPr lang="en-US" sz="2300" b="1" dirty="0"/>
              <a:t>Health Quality Innovators</a:t>
            </a:r>
          </a:p>
          <a:p>
            <a:pPr marL="0" indent="0" algn="ctr" eaLnBrk="0" hangingPunct="0">
              <a:spcBef>
                <a:spcPts val="0"/>
              </a:spcBef>
              <a:buFont typeface="Arial" charset="0"/>
              <a:buNone/>
              <a:defRPr/>
            </a:pPr>
            <a:r>
              <a:rPr lang="en-US" sz="2300" dirty="0">
                <a:hlinkClick r:id="rId3"/>
              </a:rPr>
              <a:t>www.hqi.solutions</a:t>
            </a:r>
            <a:endParaRPr lang="en-US" sz="2300" dirty="0"/>
          </a:p>
          <a:p>
            <a:pPr marL="0" indent="0" algn="ctr" eaLnBrk="0" hangingPunct="0">
              <a:spcBef>
                <a:spcPts val="0"/>
              </a:spcBef>
              <a:buFont typeface="Arial" charset="0"/>
              <a:buNone/>
              <a:defRPr/>
            </a:pPr>
            <a:r>
              <a:rPr lang="en-US" sz="2300" dirty="0"/>
              <a:t>301-744-8472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5"/>
          <p:cNvSpPr>
            <a:spLocks noGrp="1"/>
          </p:cNvSpPr>
          <p:nvPr>
            <p:ph type="title"/>
          </p:nvPr>
        </p:nvSpPr>
        <p:spPr>
          <a:ln/>
        </p:spPr>
        <p:txBody>
          <a:bodyPr/>
          <a:lstStyle/>
          <a:p>
            <a:endParaRPr lang="en-US" altLang="en-US" smtClean="0"/>
          </a:p>
        </p:txBody>
      </p:sp>
      <p:sp>
        <p:nvSpPr>
          <p:cNvPr id="7168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8BB8148-46FB-4FFD-81F2-18032B445041}" type="slidenum">
              <a:rPr lang="en-US" altLang="en-US" sz="1200">
                <a:latin typeface="Nirmala UI" panose="020B0502040204020203" pitchFamily="34" charset="0"/>
                <a:cs typeface="Nirmala UI" panose="020B0502040204020203" pitchFamily="34" charset="0"/>
              </a:rPr>
              <a:pPr/>
              <a:t>29</a:t>
            </a:fld>
            <a:endParaRPr lang="en-US" altLang="en-US" sz="1200">
              <a:latin typeface="Nirmala UI" panose="020B0502040204020203" pitchFamily="34" charset="0"/>
              <a:cs typeface="Nirmala UI" panose="020B0502040204020203" pitchFamily="34" charset="0"/>
            </a:endParaRPr>
          </a:p>
        </p:txBody>
      </p:sp>
      <p:sp>
        <p:nvSpPr>
          <p:cNvPr id="71683" name="Content Placeholder 6"/>
          <p:cNvSpPr>
            <a:spLocks noGrp="1"/>
          </p:cNvSpPr>
          <p:nvPr>
            <p:ph sz="quarter" idx="10"/>
          </p:nvPr>
        </p:nvSpPr>
        <p:spPr/>
        <p:txBody>
          <a:bodyPr/>
          <a:lstStyle/>
          <a:p>
            <a:r>
              <a:rPr altLang="en-US">
                <a:solidFill>
                  <a:srgbClr val="211D1E"/>
                </a:solidFill>
              </a:rPr>
              <a:t>This material was prepared by Health Quality Innovators (HQI), the Medicare Quality Innovation Network - Quality Improvement Organization for Maryland and Virginia, under contract with the Centers for Medicare &amp; Medicaid Services (CMS), an agency of the U.S. Department of Health and Human Services. The contents presented do not necessarily reflect CMS policy. </a:t>
            </a:r>
            <a:r>
              <a:rPr altLang="en-US"/>
              <a:t>HQI|11SOW|20170419-184634</a:t>
            </a:r>
          </a:p>
          <a:p>
            <a:endParaRPr altLang="en-US"/>
          </a:p>
        </p:txBody>
      </p:sp>
      <p:sp>
        <p:nvSpPr>
          <p:cNvPr id="71684" name="Rectangle 1"/>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r>
              <a:rPr lang="en-US" altLang="en-US" sz="1800">
                <a:latin typeface="Arial" panose="020B0604020202020204" pitchFamily="34" charset="0"/>
              </a:rPr>
              <a:t>HQI|11SOW|20170509-185327</a:t>
            </a:r>
          </a:p>
          <a:p>
            <a:pPr eaLnBrk="0" hangingPunct="0"/>
            <a:endParaRPr lang="en-US" altLang="en-US" sz="1800">
              <a:latin typeface="Arial" panose="020B0604020202020204" pitchFamily="34" charset="0"/>
            </a:endParaRPr>
          </a:p>
        </p:txBody>
      </p:sp>
      <p:sp>
        <p:nvSpPr>
          <p:cNvPr id="71685" name="Rectangle 2"/>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r>
              <a:rPr lang="en-US" altLang="en-US" sz="900" b="1">
                <a:solidFill>
                  <a:srgbClr val="000000"/>
                </a:solidFill>
                <a:latin typeface="Segoe UI" panose="020B0502040204020203" pitchFamily="34" charset="0"/>
                <a:cs typeface="Segoe UI" panose="020B0502040204020203" pitchFamily="34" charset="0"/>
              </a:rPr>
              <a:t/>
            </a:r>
            <a:br>
              <a:rPr lang="en-US" altLang="en-US" sz="900" b="1">
                <a:solidFill>
                  <a:srgbClr val="000000"/>
                </a:solidFill>
                <a:latin typeface="Segoe UI" panose="020B0502040204020203" pitchFamily="34" charset="0"/>
                <a:cs typeface="Segoe UI" panose="020B0502040204020203" pitchFamily="34" charset="0"/>
              </a:rPr>
            </a:br>
            <a:endParaRPr lang="en-US" altLang="en-US" sz="1800">
              <a:latin typeface="Arial" panose="020B0604020202020204"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ln/>
        </p:spPr>
        <p:txBody>
          <a:bodyPr/>
          <a:lstStyle/>
          <a:p>
            <a:r>
              <a:rPr lang="en-US" altLang="en-US" sz="3600" smtClean="0"/>
              <a:t>Where are the data?</a:t>
            </a:r>
          </a:p>
        </p:txBody>
      </p:sp>
      <p:sp>
        <p:nvSpPr>
          <p:cNvPr id="2662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E3398B3-73EA-4210-9829-C9C5226ED5A3}" type="slidenum">
              <a:rPr lang="en-US" altLang="en-US" sz="1200">
                <a:latin typeface="Nirmala UI" panose="020B0502040204020203" pitchFamily="34" charset="0"/>
                <a:cs typeface="Nirmala UI" panose="020B0502040204020203" pitchFamily="34" charset="0"/>
              </a:rPr>
              <a:pPr/>
              <a:t>3</a:t>
            </a:fld>
            <a:endParaRPr lang="en-US" altLang="en-US" sz="1200">
              <a:latin typeface="Nirmala UI" panose="020B0502040204020203" pitchFamily="34" charset="0"/>
              <a:cs typeface="Nirmala UI" panose="020B0502040204020203" pitchFamily="34" charset="0"/>
            </a:endParaRPr>
          </a:p>
        </p:txBody>
      </p:sp>
      <p:pic>
        <p:nvPicPr>
          <p:cNvPr id="26627" name="Picture 2" descr="http://www.homehealthquality.org/getattachment/Home/HHQI-logo.png.as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35150"/>
            <a:ext cx="43449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p:cNvSpPr>
            <a:spLocks noChangeArrowheads="1"/>
          </p:cNvSpPr>
          <p:nvPr/>
        </p:nvSpPr>
        <p:spPr bwMode="auto">
          <a:xfrm>
            <a:off x="1905000" y="5710238"/>
            <a:ext cx="533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a:hlinkClick r:id="rId4"/>
              </a:rPr>
              <a:t>http://www.homehealthquality.org</a:t>
            </a:r>
            <a:endParaRPr lang="en-US" altLang="en-US"/>
          </a:p>
          <a:p>
            <a:pPr algn="ctr"/>
            <a:r>
              <a:rPr lang="en-US" altLang="en-US" sz="2000">
                <a:latin typeface="Nirmala UI" panose="020B0502040204020203" pitchFamily="34" charset="0"/>
                <a:cs typeface="Nirmala UI" panose="020B0502040204020203" pitchFamily="34" charset="0"/>
              </a:rPr>
              <a:t>Create a free account for total access</a:t>
            </a:r>
          </a:p>
        </p:txBody>
      </p:sp>
      <p:sp>
        <p:nvSpPr>
          <p:cNvPr id="5" name="Rectangle 4"/>
          <p:cNvSpPr/>
          <p:nvPr/>
        </p:nvSpPr>
        <p:spPr>
          <a:xfrm>
            <a:off x="382588" y="3413125"/>
            <a:ext cx="8915400" cy="2278063"/>
          </a:xfrm>
          <a:prstGeom prst="rect">
            <a:avLst/>
          </a:prstGeom>
        </p:spPr>
        <p:txBody>
          <a:bodyPr>
            <a:spAutoFit/>
          </a:bodyPr>
          <a:lstStyle/>
          <a:p>
            <a:pPr>
              <a:defRPr/>
            </a:pPr>
            <a:r>
              <a:rPr lang="en-US" dirty="0">
                <a:latin typeface="Nirmala UI" panose="020B0502040204020203" pitchFamily="34" charset="0"/>
                <a:cs typeface="Nirmala UI" panose="020B0502040204020203" pitchFamily="34" charset="0"/>
              </a:rPr>
              <a:t>Reports created monthly using OASIS data: </a:t>
            </a:r>
          </a:p>
          <a:p>
            <a:pPr marL="742950" lvl="1" indent="-285750">
              <a:buFont typeface="Arial" panose="020B0604020202020204" pitchFamily="34" charset="0"/>
              <a:buChar char="•"/>
              <a:defRPr/>
            </a:pPr>
            <a:r>
              <a:rPr lang="en-US" sz="2000" u="sng" dirty="0">
                <a:latin typeface="Nirmala UI" panose="020B0502040204020203" pitchFamily="34" charset="0"/>
                <a:cs typeface="Nirmala UI" panose="020B0502040204020203" pitchFamily="34" charset="0"/>
              </a:rPr>
              <a:t>Acute Care Hospitalizations</a:t>
            </a:r>
            <a:r>
              <a:rPr lang="en-US" sz="2000" dirty="0">
                <a:latin typeface="Nirmala UI" panose="020B0502040204020203" pitchFamily="34" charset="0"/>
                <a:cs typeface="Nirmala UI" panose="020B0502040204020203" pitchFamily="34" charset="0"/>
              </a:rPr>
              <a:t> (ACH); </a:t>
            </a:r>
          </a:p>
          <a:p>
            <a:pPr marL="742950" lvl="1" indent="-285750">
              <a:buFont typeface="Arial" panose="020B0604020202020204" pitchFamily="34" charset="0"/>
              <a:buChar char="•"/>
              <a:defRPr/>
            </a:pPr>
            <a:r>
              <a:rPr lang="en-US" sz="2000" dirty="0">
                <a:latin typeface="Nirmala UI" panose="020B0502040204020203" pitchFamily="34" charset="0"/>
                <a:cs typeface="Nirmala UI" panose="020B0502040204020203" pitchFamily="34" charset="0"/>
              </a:rPr>
              <a:t>Oral Medications Management; </a:t>
            </a:r>
          </a:p>
          <a:p>
            <a:pPr marL="742950" lvl="1" indent="-285750">
              <a:buFont typeface="Arial" panose="020B0604020202020204" pitchFamily="34" charset="0"/>
              <a:buChar char="•"/>
              <a:defRPr/>
            </a:pPr>
            <a:r>
              <a:rPr lang="en-US" sz="2000" u="sng" dirty="0">
                <a:latin typeface="Nirmala UI" panose="020B0502040204020203" pitchFamily="34" charset="0"/>
                <a:cs typeface="Nirmala UI" panose="020B0502040204020203" pitchFamily="34" charset="0"/>
              </a:rPr>
              <a:t>Influenza Immunizations; </a:t>
            </a:r>
          </a:p>
          <a:p>
            <a:pPr marL="742950" lvl="1" indent="-285750">
              <a:buFont typeface="Arial" panose="020B0604020202020204" pitchFamily="34" charset="0"/>
              <a:buChar char="•"/>
              <a:defRPr/>
            </a:pPr>
            <a:r>
              <a:rPr lang="en-US" sz="2000" dirty="0">
                <a:latin typeface="Nirmala UI" panose="020B0502040204020203" pitchFamily="34" charset="0"/>
                <a:cs typeface="Nirmala UI" panose="020B0502040204020203" pitchFamily="34" charset="0"/>
              </a:rPr>
              <a:t>Pneumococcal Immunizations; </a:t>
            </a:r>
          </a:p>
          <a:p>
            <a:pPr marL="742950" lvl="1" indent="-285750">
              <a:buFont typeface="Arial" panose="020B0604020202020204" pitchFamily="34" charset="0"/>
              <a:buChar char="•"/>
              <a:defRPr/>
            </a:pPr>
            <a:r>
              <a:rPr lang="en-US" sz="2000" dirty="0">
                <a:latin typeface="Nirmala UI" panose="020B0502040204020203" pitchFamily="34" charset="0"/>
                <a:cs typeface="Nirmala UI" panose="020B0502040204020203" pitchFamily="34" charset="0"/>
              </a:rPr>
              <a:t>Cardiovascular Risk (All Population &amp; At-Risk Population)</a:t>
            </a:r>
          </a:p>
          <a:p>
            <a:pPr marL="285750" indent="-285750">
              <a:buFont typeface="Wingdings" panose="05000000000000000000" pitchFamily="2" charset="2"/>
              <a:buChar char="q"/>
              <a:defRPr/>
            </a:pPr>
            <a:endParaRPr lang="en-US" sz="1800" dirty="0">
              <a:solidFill>
                <a:srgbClr val="006CB6"/>
              </a:solidFill>
              <a:cs typeface="Times New Roman" panose="02020603050405020304" pitchFamily="18" charset="0"/>
            </a:endParaRPr>
          </a:p>
        </p:txBody>
      </p:sp>
      <p:sp>
        <p:nvSpPr>
          <p:cNvPr id="11" name="Title 1"/>
          <p:cNvSpPr txBox="1">
            <a:spLocks/>
          </p:cNvSpPr>
          <p:nvPr/>
        </p:nvSpPr>
        <p:spPr bwMode="auto">
          <a:xfrm>
            <a:off x="0" y="1128713"/>
            <a:ext cx="9144000" cy="762000"/>
          </a:xfrm>
          <a:prstGeom prst="rect">
            <a:avLst/>
          </a:prstGeom>
          <a:noFill/>
          <a:ln w="9525">
            <a:noFill/>
            <a:miter lim="800000"/>
            <a:headEnd/>
            <a:tailEnd/>
          </a:ln>
        </p:spPr>
        <p:txBody>
          <a:bodyPr anchor="ctr"/>
          <a:lstStyle>
            <a:lvl1pPr algn="ctr" rtl="0" eaLnBrk="1" fontAlgn="base" hangingPunct="1">
              <a:spcBef>
                <a:spcPct val="0"/>
              </a:spcBef>
              <a:spcAft>
                <a:spcPct val="0"/>
              </a:spcAft>
              <a:defRPr sz="4000">
                <a:solidFill>
                  <a:schemeClr val="bg1"/>
                </a:solidFill>
                <a:latin typeface="Nirmala UI" panose="020B0502040204020203" pitchFamily="34" charset="0"/>
                <a:ea typeface="+mj-ea"/>
                <a:cs typeface="Nirmala UI" panose="020B0502040204020203"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pPr>
              <a:defRPr/>
            </a:pPr>
            <a:r>
              <a:rPr lang="en-US" sz="3600" kern="0" dirty="0">
                <a:solidFill>
                  <a:schemeClr val="tx1"/>
                </a:solidFill>
              </a:rPr>
              <a:t>Home Health Quality Improvement Initiative</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ln/>
        </p:spPr>
        <p:txBody>
          <a:bodyPr/>
          <a:lstStyle/>
          <a:p>
            <a:r>
              <a:rPr lang="en-US" altLang="en-US" smtClean="0"/>
              <a:t>HHCAHPS</a:t>
            </a:r>
          </a:p>
        </p:txBody>
      </p:sp>
      <p:sp>
        <p:nvSpPr>
          <p:cNvPr id="2867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1E42834-F39F-4FA2-BA9E-F7494429DAF4}" type="slidenum">
              <a:rPr lang="en-US" altLang="en-US" sz="1200">
                <a:latin typeface="Nirmala UI" panose="020B0502040204020203" pitchFamily="34" charset="0"/>
                <a:cs typeface="Nirmala UI" panose="020B0502040204020203" pitchFamily="34" charset="0"/>
              </a:rPr>
              <a:pPr/>
              <a:t>4</a:t>
            </a:fld>
            <a:endParaRPr lang="en-US" altLang="en-US" sz="1200">
              <a:latin typeface="Nirmala UI" panose="020B0502040204020203" pitchFamily="34" charset="0"/>
              <a:cs typeface="Nirmala UI" panose="020B0502040204020203" pitchFamily="34" charset="0"/>
            </a:endParaRPr>
          </a:p>
        </p:txBody>
      </p:sp>
      <p:pic>
        <p:nvPicPr>
          <p:cNvPr id="28675" name="Picture 2" descr="Home Health Care CAHPS (Off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1245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nvSpPr>
        <p:spPr bwMode="auto">
          <a:xfrm>
            <a:off x="2401888" y="5518150"/>
            <a:ext cx="434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Nirmala UI" panose="020B0502040204020203" pitchFamily="34" charset="0"/>
                <a:cs typeface="Nirmala UI" panose="020B0502040204020203" pitchFamily="34" charset="0"/>
                <a:hlinkClick r:id="rId3"/>
              </a:rPr>
              <a:t>https://homehealthcahps.org</a:t>
            </a:r>
            <a:endParaRPr lang="en-US" altLang="en-US">
              <a:latin typeface="Nirmala UI" panose="020B0502040204020203" pitchFamily="34" charset="0"/>
              <a:cs typeface="Nirmala UI" panose="020B0502040204020203" pitchFamily="34" charset="0"/>
            </a:endParaRPr>
          </a:p>
        </p:txBody>
      </p:sp>
      <p:sp>
        <p:nvSpPr>
          <p:cNvPr id="28677" name="Rectangle 5"/>
          <p:cNvSpPr>
            <a:spLocks noChangeArrowheads="1"/>
          </p:cNvSpPr>
          <p:nvPr/>
        </p:nvSpPr>
        <p:spPr bwMode="auto">
          <a:xfrm>
            <a:off x="514350" y="2895600"/>
            <a:ext cx="8534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a:solidFill>
                  <a:srgbClr val="444444"/>
                </a:solidFill>
                <a:latin typeface="Nirmala UI" panose="020B0502040204020203" pitchFamily="34" charset="0"/>
                <a:cs typeface="Nirmala UI" panose="020B0502040204020203" pitchFamily="34" charset="0"/>
              </a:rPr>
              <a:t>Home Health Care Consumer Assessment of Healthcare Providers &amp; Systems Survey or "HHCAHPS," is designed  to measure the experiences of people receiving home health care from Medicare-certified home health agencies. </a:t>
            </a:r>
            <a:endParaRPr lang="en-US" altLang="en-US" sz="2800">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Image result for state of mary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504950"/>
            <a:ext cx="2076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a:ln/>
        </p:spPr>
        <p:txBody>
          <a:bodyPr/>
          <a:lstStyle/>
          <a:p>
            <a:r>
              <a:rPr lang="en-US" altLang="en-US" smtClean="0"/>
              <a:t>State Survey Agency</a:t>
            </a:r>
          </a:p>
        </p:txBody>
      </p:sp>
      <p:sp>
        <p:nvSpPr>
          <p:cNvPr id="296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8613E60-BB03-40EB-9FF5-2F6AE5EA9BC8}" type="slidenum">
              <a:rPr lang="en-US" altLang="en-US" sz="1200">
                <a:latin typeface="Nirmala UI" panose="020B0502040204020203" pitchFamily="34" charset="0"/>
                <a:cs typeface="Nirmala UI" panose="020B0502040204020203" pitchFamily="34" charset="0"/>
              </a:rPr>
              <a:pPr/>
              <a:t>5</a:t>
            </a:fld>
            <a:endParaRPr lang="en-US" altLang="en-US" sz="1200">
              <a:latin typeface="Nirmala UI" panose="020B0502040204020203" pitchFamily="34" charset="0"/>
              <a:cs typeface="Nirmala UI" panose="020B0502040204020203" pitchFamily="34" charset="0"/>
            </a:endParaRPr>
          </a:p>
        </p:txBody>
      </p:sp>
      <p:sp>
        <p:nvSpPr>
          <p:cNvPr id="29700" name="Rectangle 4"/>
          <p:cNvSpPr>
            <a:spLocks noChangeArrowheads="1"/>
          </p:cNvSpPr>
          <p:nvPr/>
        </p:nvSpPr>
        <p:spPr bwMode="auto">
          <a:xfrm>
            <a:off x="2362200" y="2270125"/>
            <a:ext cx="70675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b="1">
                <a:solidFill>
                  <a:srgbClr val="3C3C3C"/>
                </a:solidFill>
                <a:latin typeface="Nirmala UI" panose="020B0502040204020203" pitchFamily="34" charset="0"/>
                <a:cs typeface="Nirmala UI" panose="020B0502040204020203" pitchFamily="34" charset="0"/>
              </a:rPr>
              <a:t>Office of Licensing and Certification Programs </a:t>
            </a:r>
            <a:r>
              <a:rPr lang="en-US" altLang="en-US" sz="2000" b="1">
                <a:latin typeface="Nirmala UI" panose="020B0502040204020203" pitchFamily="34" charset="0"/>
                <a:cs typeface="Nirmala UI" panose="020B0502040204020203" pitchFamily="34" charset="0"/>
              </a:rPr>
              <a:t/>
            </a:r>
            <a:br>
              <a:rPr lang="en-US" altLang="en-US" sz="2000" b="1">
                <a:latin typeface="Nirmala UI" panose="020B0502040204020203" pitchFamily="34" charset="0"/>
                <a:cs typeface="Nirmala UI" panose="020B0502040204020203" pitchFamily="34" charset="0"/>
              </a:rPr>
            </a:br>
            <a:r>
              <a:rPr lang="en-US" altLang="en-US" sz="2000" b="1">
                <a:solidFill>
                  <a:srgbClr val="3C3C3C"/>
                </a:solidFill>
                <a:latin typeface="Nirmala UI" panose="020B0502040204020203" pitchFamily="34" charset="0"/>
                <a:cs typeface="Nirmala UI" panose="020B0502040204020203" pitchFamily="34" charset="0"/>
              </a:rPr>
              <a:t>Maryland Department of Health and Mental Hygiene</a:t>
            </a:r>
            <a:r>
              <a:rPr lang="en-US" altLang="en-US" sz="2300" b="1">
                <a:solidFill>
                  <a:srgbClr val="3C3C3C"/>
                </a:solidFill>
                <a:latin typeface="Nirmala UI" panose="020B0502040204020203" pitchFamily="34" charset="0"/>
                <a:cs typeface="Nirmala UI" panose="020B0502040204020203" pitchFamily="34" charset="0"/>
              </a:rPr>
              <a:t> </a:t>
            </a:r>
            <a:endParaRPr lang="en-US" altLang="en-US" b="1">
              <a:latin typeface="Nirmala UI" panose="020B0502040204020203" pitchFamily="34" charset="0"/>
              <a:cs typeface="Nirmala UI" panose="020B0502040204020203" pitchFamily="34" charset="0"/>
            </a:endParaRPr>
          </a:p>
        </p:txBody>
      </p:sp>
      <p:sp>
        <p:nvSpPr>
          <p:cNvPr id="29701" name="Rectangle 5"/>
          <p:cNvSpPr>
            <a:spLocks noChangeArrowheads="1"/>
          </p:cNvSpPr>
          <p:nvPr/>
        </p:nvSpPr>
        <p:spPr bwMode="auto">
          <a:xfrm>
            <a:off x="230188" y="3276600"/>
            <a:ext cx="8988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a:solidFill>
                  <a:srgbClr val="3C3C3C"/>
                </a:solidFill>
                <a:cs typeface="Times New Roman" panose="02020603050405020304" pitchFamily="18" charset="0"/>
              </a:rPr>
              <a:t>The</a:t>
            </a:r>
            <a:r>
              <a:rPr lang="en-US" altLang="en-US" sz="2000">
                <a:cs typeface="Times New Roman" panose="02020603050405020304" pitchFamily="18" charset="0"/>
              </a:rPr>
              <a:t> Office of Health Care Quality (OHCQ) is the agency within the Department of Health and Mental Hygiene charged with monitoring the quality of care in Maryland's health care facilities and community-based programs. It​​</a:t>
            </a:r>
            <a:r>
              <a:rPr lang="en-US" altLang="en-US" sz="2000">
                <a:solidFill>
                  <a:srgbClr val="3C3C3C"/>
                </a:solidFill>
                <a:cs typeface="Times New Roman" panose="02020603050405020304" pitchFamily="18" charset="0"/>
              </a:rPr>
              <a:t> is tasked with conducting inspections to certify Home Health Care Agencies for Medicare and Medicaid compliance and to investigate and validate complaints made by individuals.</a:t>
            </a:r>
            <a:endParaRPr lang="en-US" altLang="en-US" sz="2000">
              <a:cs typeface="Times New Roman" panose="02020603050405020304" pitchFamily="18" charset="0"/>
            </a:endParaRPr>
          </a:p>
        </p:txBody>
      </p:sp>
      <p:sp>
        <p:nvSpPr>
          <p:cNvPr id="29702" name="AutoShape 2" descr="Image result for state of maryland logo"/>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29703" name="Rectangle 9"/>
          <p:cNvSpPr>
            <a:spLocks noChangeArrowheads="1"/>
          </p:cNvSpPr>
          <p:nvPr/>
        </p:nvSpPr>
        <p:spPr bwMode="auto">
          <a:xfrm>
            <a:off x="838200" y="5170488"/>
            <a:ext cx="716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a:latin typeface="Nirmala UI" panose="020B0502040204020203" pitchFamily="34" charset="0"/>
                <a:cs typeface="Nirmala UI" panose="020B0502040204020203" pitchFamily="34" charset="0"/>
                <a:hlinkClick r:id="rId4"/>
              </a:rPr>
              <a:t>http://health.maryland.gov/ohcq/Pages/Home.aspx</a:t>
            </a:r>
            <a:endParaRPr lang="en-US" altLang="en-US">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ln/>
        </p:spPr>
        <p:txBody>
          <a:bodyPr/>
          <a:lstStyle/>
          <a:p>
            <a:r>
              <a:rPr lang="en-US" altLang="en-US" smtClean="0"/>
              <a:t>Medicare.gov</a:t>
            </a:r>
          </a:p>
        </p:txBody>
      </p:sp>
      <p:sp>
        <p:nvSpPr>
          <p:cNvPr id="3174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A804642-5BC1-418A-AD5C-93FB113CC46C}" type="slidenum">
              <a:rPr lang="en-US" altLang="en-US" sz="1200">
                <a:latin typeface="Nirmala UI" panose="020B0502040204020203" pitchFamily="34" charset="0"/>
                <a:cs typeface="Nirmala UI" panose="020B0502040204020203" pitchFamily="34" charset="0"/>
              </a:rPr>
              <a:pPr/>
              <a:t>6</a:t>
            </a:fld>
            <a:endParaRPr lang="en-US" altLang="en-US" sz="1200">
              <a:latin typeface="Nirmala UI" panose="020B0502040204020203" pitchFamily="34" charset="0"/>
              <a:cs typeface="Nirmala UI" panose="020B0502040204020203" pitchFamily="34" charset="0"/>
            </a:endParaRPr>
          </a:p>
        </p:txBody>
      </p:sp>
      <p:sp>
        <p:nvSpPr>
          <p:cNvPr id="5" name="Rectangle 4"/>
          <p:cNvSpPr/>
          <p:nvPr/>
        </p:nvSpPr>
        <p:spPr>
          <a:xfrm>
            <a:off x="0" y="1244600"/>
            <a:ext cx="9372600" cy="4370388"/>
          </a:xfrm>
          <a:prstGeom prst="rect">
            <a:avLst/>
          </a:prstGeom>
        </p:spPr>
        <p:txBody>
          <a:bodyPr>
            <a:spAutoFit/>
          </a:bodyPr>
          <a:lstStyle/>
          <a:p>
            <a:pPr marL="342900" indent="-342900">
              <a:buFont typeface="Arial" panose="020B0604020202020204" pitchFamily="34" charset="0"/>
              <a:buChar char="•"/>
              <a:defRPr/>
            </a:pPr>
            <a:r>
              <a:rPr lang="en-US" b="1" dirty="0">
                <a:solidFill>
                  <a:srgbClr val="000000"/>
                </a:solidFill>
                <a:latin typeface="Nirmala UI" panose="020B0502040204020203" pitchFamily="34" charset="0"/>
                <a:cs typeface="Nirmala UI" panose="020B0502040204020203" pitchFamily="34" charset="0"/>
              </a:rPr>
              <a:t>Home Health Compare</a:t>
            </a:r>
            <a:r>
              <a:rPr lang="en-US" sz="2000" b="1" dirty="0">
                <a:solidFill>
                  <a:srgbClr val="000000"/>
                </a:solidFill>
                <a:latin typeface="Nirmala UI" panose="020B0502040204020203" pitchFamily="34" charset="0"/>
                <a:cs typeface="Nirmala UI" panose="020B0502040204020203" pitchFamily="34" charset="0"/>
              </a:rPr>
              <a:t>: </a:t>
            </a:r>
            <a:r>
              <a:rPr lang="en-US" sz="1800" i="1" dirty="0">
                <a:solidFill>
                  <a:srgbClr val="006CB6"/>
                </a:solidFill>
                <a:latin typeface="Nirmala UI" panose="020B0502040204020203" pitchFamily="34" charset="0"/>
                <a:cs typeface="Nirmala UI" panose="020B0502040204020203" pitchFamily="34" charset="0"/>
              </a:rPr>
              <a:t>(data last updated April 12, 2017)</a:t>
            </a:r>
          </a:p>
          <a:p>
            <a:pPr marL="800100" lvl="1" indent="-342900">
              <a:buFont typeface="Courier New" panose="02070309020205020404" pitchFamily="49" charset="0"/>
              <a:buChar char="o"/>
              <a:defRPr/>
            </a:pPr>
            <a:r>
              <a:rPr lang="en-US" sz="1900" dirty="0">
                <a:solidFill>
                  <a:srgbClr val="000000"/>
                </a:solidFill>
                <a:latin typeface="Nirmala UI" panose="020B0502040204020203" pitchFamily="34" charset="0"/>
                <a:cs typeface="Nirmala UI" panose="020B0502040204020203" pitchFamily="34" charset="0"/>
              </a:rPr>
              <a:t>Scores how well home health agencies care for their patients</a:t>
            </a:r>
          </a:p>
          <a:p>
            <a:pPr marL="800100" lvl="1" indent="-342900">
              <a:buFont typeface="Courier New" panose="02070309020205020404" pitchFamily="49" charset="0"/>
              <a:buChar char="o"/>
              <a:defRPr/>
            </a:pPr>
            <a:r>
              <a:rPr lang="en-US" sz="1900" dirty="0">
                <a:solidFill>
                  <a:srgbClr val="000000"/>
                </a:solidFill>
                <a:latin typeface="Nirmala UI" panose="020B0502040204020203" pitchFamily="34" charset="0"/>
                <a:cs typeface="Nirmala UI" panose="020B0502040204020203" pitchFamily="34" charset="0"/>
              </a:rPr>
              <a:t>Shows use of best practices in caring for patients and patients’ improvements</a:t>
            </a:r>
          </a:p>
          <a:p>
            <a:pPr marL="800100" lvl="1" indent="-342900">
              <a:buFont typeface="Courier New" panose="02070309020205020404" pitchFamily="49" charset="0"/>
              <a:buChar char="o"/>
              <a:defRPr/>
            </a:pPr>
            <a:r>
              <a:rPr lang="en-US" sz="1900" dirty="0">
                <a:solidFill>
                  <a:srgbClr val="000000"/>
                </a:solidFill>
                <a:latin typeface="Nirmala UI" panose="020B0502040204020203" pitchFamily="34" charset="0"/>
                <a:cs typeface="Nirmala UI" panose="020B0502040204020203" pitchFamily="34" charset="0"/>
              </a:rPr>
              <a:t>Reports what patients said about their recent home health care experience</a:t>
            </a:r>
          </a:p>
          <a:p>
            <a:pPr marL="285750" indent="-285750">
              <a:buFont typeface="Arial" panose="020B0604020202020204" pitchFamily="34" charset="0"/>
              <a:buChar char="•"/>
              <a:defRPr/>
            </a:pPr>
            <a:endParaRPr lang="en-US" sz="1400" dirty="0">
              <a:solidFill>
                <a:srgbClr val="000000"/>
              </a:solidFill>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b="1" dirty="0">
                <a:latin typeface="Nirmala UI" panose="020B0502040204020203" pitchFamily="34" charset="0"/>
                <a:cs typeface="Nirmala UI" panose="020B0502040204020203" pitchFamily="34" charset="0"/>
              </a:rPr>
              <a:t>Star Ratings</a:t>
            </a:r>
            <a:r>
              <a:rPr lang="en-US" dirty="0">
                <a:latin typeface="Nirmala UI" panose="020B0502040204020203" pitchFamily="34" charset="0"/>
                <a:cs typeface="Nirmala UI" panose="020B0502040204020203" pitchFamily="34" charset="0"/>
              </a:rPr>
              <a:t>: </a:t>
            </a:r>
            <a:r>
              <a:rPr lang="en-US" sz="2000" dirty="0">
                <a:latin typeface="Nirmala UI" panose="020B0502040204020203" pitchFamily="34" charset="0"/>
                <a:cs typeface="Nirmala UI" panose="020B0502040204020203" pitchFamily="34" charset="0"/>
              </a:rPr>
              <a:t>agency performance based on 9 individual quality measures</a:t>
            </a:r>
          </a:p>
          <a:p>
            <a:pPr marL="800100" lvl="1" indent="-342900">
              <a:buFont typeface="Courier New" panose="02070309020205020404" pitchFamily="49" charset="0"/>
              <a:buChar char="o"/>
              <a:defRPr/>
            </a:pPr>
            <a:r>
              <a:rPr lang="en-US" sz="2000" dirty="0">
                <a:latin typeface="Nirmala UI" panose="020B0502040204020203" pitchFamily="34" charset="0"/>
                <a:cs typeface="Nirmala UI" panose="020B0502040204020203" pitchFamily="34" charset="0"/>
              </a:rPr>
              <a:t>3 Process Measures and 6 Outcomes Measures </a:t>
            </a:r>
          </a:p>
          <a:p>
            <a:pPr marL="342900" indent="-342900">
              <a:buFont typeface="Arial" panose="020B0604020202020204" pitchFamily="34" charset="0"/>
              <a:buChar char="•"/>
              <a:defRPr/>
            </a:pPr>
            <a:endParaRPr lang="en-US" sz="20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b="1" dirty="0">
                <a:latin typeface="Nirmala UI" panose="020B0502040204020203" pitchFamily="34" charset="0"/>
                <a:cs typeface="Nirmala UI" panose="020B0502040204020203" pitchFamily="34" charset="0"/>
              </a:rPr>
              <a:t>CASPER </a:t>
            </a:r>
            <a:r>
              <a:rPr lang="en-US" sz="1900" i="1" dirty="0">
                <a:solidFill>
                  <a:srgbClr val="006CB6"/>
                </a:solidFill>
                <a:latin typeface="Nirmala UI" panose="020B0502040204020203" pitchFamily="34" charset="0"/>
                <a:cs typeface="Nirmala UI" panose="020B0502040204020203" pitchFamily="34" charset="0"/>
              </a:rPr>
              <a:t>(Certification and Survey Provider Enhancement Reports): </a:t>
            </a:r>
          </a:p>
          <a:p>
            <a:pPr marL="800100" lvl="1" indent="-342900">
              <a:buFont typeface="Courier New" panose="02070309020205020404" pitchFamily="49" charset="0"/>
              <a:buChar char="o"/>
              <a:defRPr/>
            </a:pPr>
            <a:r>
              <a:rPr lang="en-US" sz="1900" dirty="0">
                <a:latin typeface="Nirmala UI" panose="020B0502040204020203" pitchFamily="34" charset="0"/>
                <a:cs typeface="Nirmala UI" panose="020B0502040204020203" pitchFamily="34" charset="0"/>
              </a:rPr>
              <a:t>OBQI reports </a:t>
            </a:r>
            <a:r>
              <a:rPr lang="en-US" sz="1600" i="1" dirty="0">
                <a:latin typeface="Nirmala UI" panose="020B0502040204020203" pitchFamily="34" charset="0"/>
                <a:cs typeface="Nirmala UI" panose="020B0502040204020203" pitchFamily="34" charset="0"/>
              </a:rPr>
              <a:t>(case mix and outcomes) </a:t>
            </a:r>
          </a:p>
          <a:p>
            <a:pPr marL="800100" lvl="1" indent="-342900">
              <a:buFont typeface="Courier New" panose="02070309020205020404" pitchFamily="49" charset="0"/>
              <a:buChar char="o"/>
              <a:defRPr/>
            </a:pPr>
            <a:r>
              <a:rPr lang="en-US" sz="1900" dirty="0">
                <a:latin typeface="Nirmala UI" panose="020B0502040204020203" pitchFamily="34" charset="0"/>
                <a:cs typeface="Nirmala UI" panose="020B0502040204020203" pitchFamily="34" charset="0"/>
              </a:rPr>
              <a:t>OBQM reports </a:t>
            </a:r>
            <a:r>
              <a:rPr lang="en-US" sz="1600" i="1" dirty="0">
                <a:latin typeface="Nirmala UI" panose="020B0502040204020203" pitchFamily="34" charset="0"/>
                <a:cs typeface="Nirmala UI" panose="020B0502040204020203" pitchFamily="34" charset="0"/>
              </a:rPr>
              <a:t>(adverse events) </a:t>
            </a:r>
          </a:p>
          <a:p>
            <a:pPr marL="800100" lvl="1" indent="-342900">
              <a:buFont typeface="Courier New" panose="02070309020205020404" pitchFamily="49" charset="0"/>
              <a:buChar char="o"/>
              <a:defRPr/>
            </a:pPr>
            <a:r>
              <a:rPr lang="en-US" sz="1900" dirty="0">
                <a:latin typeface="Nirmala UI" panose="020B0502040204020203" pitchFamily="34" charset="0"/>
                <a:cs typeface="Nirmala UI" panose="020B0502040204020203" pitchFamily="34" charset="0"/>
              </a:rPr>
              <a:t>Index Reports </a:t>
            </a:r>
            <a:r>
              <a:rPr lang="en-US" sz="1600" i="1" dirty="0">
                <a:latin typeface="Nirmala UI" panose="020B0502040204020203" pitchFamily="34" charset="0"/>
                <a:cs typeface="Nirmala UI" panose="020B0502040204020203" pitchFamily="34" charset="0"/>
              </a:rPr>
              <a:t>(tally)</a:t>
            </a:r>
          </a:p>
          <a:p>
            <a:pPr marL="800100" lvl="1" indent="-342900">
              <a:buFont typeface="Courier New" panose="02070309020205020404" pitchFamily="49" charset="0"/>
              <a:buChar char="o"/>
              <a:defRPr/>
            </a:pPr>
            <a:r>
              <a:rPr lang="en-US" sz="1900" dirty="0">
                <a:latin typeface="Nirmala UI" panose="020B0502040204020203" pitchFamily="34" charset="0"/>
                <a:cs typeface="Nirmala UI" panose="020B0502040204020203" pitchFamily="34" charset="0"/>
              </a:rPr>
              <a:t>HHA Provider reports </a:t>
            </a:r>
            <a:r>
              <a:rPr lang="en-US" sz="1600" i="1" dirty="0">
                <a:latin typeface="Nirmala UI" panose="020B0502040204020203" pitchFamily="34" charset="0"/>
                <a:cs typeface="Nirmala UI" panose="020B0502040204020203" pitchFamily="34" charset="0"/>
              </a:rPr>
              <a:t>(agency list, discharges, duplicate patient, error by field,                                                                 month and message)</a:t>
            </a:r>
            <a:endParaRPr lang="en-US" sz="1600" i="1" dirty="0">
              <a:solidFill>
                <a:srgbClr val="000000"/>
              </a:solidFill>
              <a:latin typeface="Nirmala UI" panose="020B0502040204020203" pitchFamily="34" charset="0"/>
              <a:cs typeface="Nirmala UI" panose="020B0502040204020203" pitchFamily="34" charset="0"/>
            </a:endParaRPr>
          </a:p>
        </p:txBody>
      </p:sp>
      <p:sp>
        <p:nvSpPr>
          <p:cNvPr id="31748" name="Rectangle 5"/>
          <p:cNvSpPr>
            <a:spLocks noChangeArrowheads="1"/>
          </p:cNvSpPr>
          <p:nvPr/>
        </p:nvSpPr>
        <p:spPr bwMode="auto">
          <a:xfrm>
            <a:off x="0" y="56149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latin typeface="Nirmala UI" panose="020B0502040204020203" pitchFamily="34" charset="0"/>
                <a:cs typeface="Nirmala UI" panose="020B0502040204020203" pitchFamily="34" charset="0"/>
                <a:hlinkClick r:id="rId3"/>
              </a:rPr>
              <a:t>www.cms.gov/Medicare/Quality-Initiatives-Patient-Assessment-Instruments/HomeHealthQualityInits/Downloads/HHQICASPER.pdf</a:t>
            </a:r>
            <a:endParaRPr lang="en-US" altLang="en-US" sz="1200">
              <a:latin typeface="Nirmala UI" panose="020B0502040204020203" pitchFamily="34" charset="0"/>
              <a:cs typeface="Nirmala UI" panose="020B0502040204020203" pitchFamily="3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58888"/>
            <a:ext cx="8763000" cy="5110162"/>
          </a:xfrm>
          <a:prstGeom prst="rect">
            <a:avLst/>
          </a:prstGeom>
          <a:solidFill>
            <a:schemeClr val="bg1"/>
          </a:solidFill>
        </p:spPr>
        <p:txBody>
          <a:bodyPr>
            <a:spAutoFit/>
          </a:bodyPr>
          <a:lstStyle/>
          <a:p>
            <a:pPr>
              <a:defRPr/>
            </a:pPr>
            <a:endParaRPr lang="en-US" sz="10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b="1" dirty="0">
                <a:latin typeface="Nirmala UI" panose="020B0502040204020203" pitchFamily="34" charset="0"/>
                <a:cs typeface="Nirmala UI" panose="020B0502040204020203" pitchFamily="34" charset="0"/>
              </a:rPr>
              <a:t>Outcome and Assessment Information Set (OASIS): </a:t>
            </a:r>
            <a:r>
              <a:rPr lang="en-US" sz="2000" dirty="0">
                <a:latin typeface="Nirmala UI" panose="020B0502040204020203" pitchFamily="34" charset="0"/>
                <a:cs typeface="Nirmala UI" panose="020B0502040204020203" pitchFamily="34" charset="0"/>
              </a:rPr>
              <a:t>forms the basis for measuring patient outcomes for purposes of Outcome-Based Quality Improvement (OBQI) and agency adherence to best practices for Process-Based Quality Improvement (PBQI)</a:t>
            </a:r>
          </a:p>
          <a:p>
            <a:pPr>
              <a:defRPr/>
            </a:pPr>
            <a:endParaRPr lang="en-US" sz="10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b="1" dirty="0">
                <a:latin typeface="Nirmala UI" panose="020B0502040204020203" pitchFamily="34" charset="0"/>
                <a:cs typeface="Nirmala UI" panose="020B0502040204020203" pitchFamily="34" charset="0"/>
              </a:rPr>
              <a:t>Quality Improvement Evaluation System (QIES):</a:t>
            </a:r>
            <a:r>
              <a:rPr lang="en-US" dirty="0">
                <a:latin typeface="Nirmala UI" panose="020B0502040204020203" pitchFamily="34" charset="0"/>
                <a:cs typeface="Nirmala UI" panose="020B0502040204020203" pitchFamily="34" charset="0"/>
              </a:rPr>
              <a:t> </a:t>
            </a:r>
            <a:r>
              <a:rPr lang="en-US" sz="2000" dirty="0">
                <a:latin typeface="Nirmala UI" panose="020B0502040204020203" pitchFamily="34" charset="0"/>
                <a:cs typeface="Nirmala UI" panose="020B0502040204020203" pitchFamily="34" charset="0"/>
              </a:rPr>
              <a:t>encompasses all the aspects of data collection and reporting on home health agencies</a:t>
            </a:r>
          </a:p>
          <a:p>
            <a:pPr>
              <a:defRPr/>
            </a:pPr>
            <a:endParaRPr lang="en-US" sz="1000" dirty="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defRPr/>
            </a:pPr>
            <a:r>
              <a:rPr lang="en-US" b="1" dirty="0">
                <a:latin typeface="Nirmala UI" panose="020B0502040204020203" pitchFamily="34" charset="0"/>
                <a:cs typeface="Nirmala UI" panose="020B0502040204020203" pitchFamily="34" charset="0"/>
              </a:rPr>
              <a:t>Medicare Claims: </a:t>
            </a:r>
            <a:r>
              <a:rPr lang="en-US" sz="2000" dirty="0">
                <a:latin typeface="Nirmala UI" panose="020B0502040204020203" pitchFamily="34" charset="0"/>
                <a:cs typeface="Nirmala UI" panose="020B0502040204020203" pitchFamily="34" charset="0"/>
              </a:rPr>
              <a:t>data are used to calculate certain utilization-based home health quality measures and are reliable because providers are required to submit claims to get payment</a:t>
            </a:r>
          </a:p>
          <a:p>
            <a:pPr>
              <a:defRPr/>
            </a:pPr>
            <a:endParaRPr lang="en-US" sz="1200" dirty="0">
              <a:latin typeface="Nirmala UI" panose="020B0502040204020203" pitchFamily="34" charset="0"/>
              <a:cs typeface="Nirmala UI" panose="020B0502040204020203" pitchFamily="34" charset="0"/>
            </a:endParaRPr>
          </a:p>
          <a:p>
            <a:pPr>
              <a:defRPr/>
            </a:pPr>
            <a:r>
              <a:rPr lang="en-US" sz="1600" dirty="0">
                <a:latin typeface="Nirmala UI" panose="020B0502040204020203" pitchFamily="34" charset="0"/>
                <a:cs typeface="Nirmala UI" panose="020B0502040204020203" pitchFamily="34" charset="0"/>
              </a:rPr>
              <a:t>Medicare works to be sure that the OASIS, QIES, and claims information are correct and current. However, recommends using it with other information gathered from the State Survey Agency, state QIO and other sources.</a:t>
            </a:r>
          </a:p>
          <a:p>
            <a:pPr>
              <a:defRPr/>
            </a:pPr>
            <a:endParaRPr lang="en-US" sz="1800" dirty="0">
              <a:latin typeface="Nirmala UI" panose="020B0502040204020203" pitchFamily="34" charset="0"/>
              <a:cs typeface="Nirmala UI" panose="020B0502040204020203" pitchFamily="34" charset="0"/>
            </a:endParaRPr>
          </a:p>
        </p:txBody>
      </p:sp>
      <p:sp>
        <p:nvSpPr>
          <p:cNvPr id="33794" name="Title 7"/>
          <p:cNvSpPr>
            <a:spLocks noGrp="1"/>
          </p:cNvSpPr>
          <p:nvPr>
            <p:ph type="title"/>
          </p:nvPr>
        </p:nvSpPr>
        <p:spPr>
          <a:ln/>
        </p:spPr>
        <p:txBody>
          <a:bodyPr/>
          <a:lstStyle/>
          <a:p>
            <a:r>
              <a:rPr lang="en-US" altLang="en-US" smtClean="0"/>
              <a:t>Medicare Data Sources</a:t>
            </a:r>
          </a:p>
        </p:txBody>
      </p:sp>
      <p:sp>
        <p:nvSpPr>
          <p:cNvPr id="337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A7F6002-F903-4C70-917F-BAD5D50AFAC2}" type="slidenum">
              <a:rPr lang="en-US" altLang="en-US" sz="1200">
                <a:latin typeface="Nirmala UI" panose="020B0502040204020203" pitchFamily="34" charset="0"/>
                <a:cs typeface="Nirmala UI" panose="020B0502040204020203" pitchFamily="34" charset="0"/>
              </a:rPr>
              <a:pPr/>
              <a:t>7</a:t>
            </a:fld>
            <a:endParaRPr lang="en-US" altLang="en-US" sz="1200">
              <a:latin typeface="Nirmala UI" panose="020B0502040204020203" pitchFamily="34" charset="0"/>
              <a:cs typeface="Nirmala UI" panose="020B0502040204020203" pitchFamily="34" charset="0"/>
            </a:endParaRPr>
          </a:p>
        </p:txBody>
      </p:sp>
      <p:sp>
        <p:nvSpPr>
          <p:cNvPr id="33796" name="TextBox 8"/>
          <p:cNvSpPr txBox="1">
            <a:spLocks noChangeArrowheads="1"/>
          </p:cNvSpPr>
          <p:nvPr/>
        </p:nvSpPr>
        <p:spPr bwMode="auto">
          <a:xfrm>
            <a:off x="852488" y="6276975"/>
            <a:ext cx="7315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900">
                <a:latin typeface="Nirmala UI" panose="020B0502040204020203" pitchFamily="34" charset="0"/>
                <a:cs typeface="Nirmala UI" panose="020B0502040204020203" pitchFamily="34" charset="0"/>
                <a:hlinkClick r:id="rId3"/>
              </a:rPr>
              <a:t>www.medicare.gov/HomeHealthCompare/Data/Data-Sources.html</a:t>
            </a:r>
            <a:endParaRPr lang="en-US" altLang="en-US" sz="1900">
              <a:latin typeface="Nirmala UI" panose="020B0502040204020203" pitchFamily="34" charset="0"/>
              <a:cs typeface="Nirmala UI" panose="020B0502040204020203" pitchFamily="34" charset="0"/>
            </a:endParaRPr>
          </a:p>
        </p:txBody>
      </p:sp>
      <p:sp>
        <p:nvSpPr>
          <p:cNvPr id="33797" name="TextBox 10"/>
          <p:cNvSpPr txBox="1">
            <a:spLocks noChangeArrowheads="1"/>
          </p:cNvSpPr>
          <p:nvPr/>
        </p:nvSpPr>
        <p:spPr bwMode="auto">
          <a:xfrm>
            <a:off x="5791200" y="46482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latin typeface="Nirmala UI" panose="020B0502040204020203" pitchFamily="34" charset="0"/>
                <a:cs typeface="Nirmala UI" panose="020B0502040204020203" pitchFamily="34" charset="0"/>
              </a:rPr>
              <a:t> </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ln/>
        </p:spPr>
        <p:txBody>
          <a:bodyPr/>
          <a:lstStyle/>
          <a:p>
            <a:r>
              <a:rPr lang="en-US" altLang="en-US" sz="3600" smtClean="0"/>
              <a:t>Medicare FFS - Q3 2016 Claims Data</a:t>
            </a:r>
          </a:p>
        </p:txBody>
      </p:sp>
      <p:sp>
        <p:nvSpPr>
          <p:cNvPr id="3584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751A7E6-6DFE-4C5A-BD10-68710053052E}" type="slidenum">
              <a:rPr lang="en-US" altLang="en-US" sz="1200">
                <a:latin typeface="Nirmala UI" panose="020B0502040204020203" pitchFamily="34" charset="0"/>
                <a:cs typeface="Nirmala UI" panose="020B0502040204020203" pitchFamily="34" charset="0"/>
              </a:rPr>
              <a:pPr/>
              <a:t>8</a:t>
            </a:fld>
            <a:endParaRPr lang="en-US" altLang="en-US" sz="1200">
              <a:latin typeface="Nirmala UI" panose="020B0502040204020203" pitchFamily="34" charset="0"/>
              <a:cs typeface="Nirmala UI" panose="020B0502040204020203" pitchFamily="34" charset="0"/>
            </a:endParaRPr>
          </a:p>
        </p:txBody>
      </p:sp>
      <p:pic>
        <p:nvPicPr>
          <p:cNvPr id="358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295400"/>
            <a:ext cx="88296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157163" y="3800475"/>
            <a:ext cx="88296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800100" indent="-34290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latin typeface="Nirmala UI" panose="020B0502040204020203" pitchFamily="34" charset="0"/>
                <a:cs typeface="Nirmala UI" panose="020B0502040204020203" pitchFamily="34" charset="0"/>
              </a:rPr>
              <a:t>Data on discharges from MD hospitals to statewide home health agencies, based on either: </a:t>
            </a:r>
          </a:p>
          <a:p>
            <a:pPr lvl="1">
              <a:buFontTx/>
              <a:buAutoNum type="arabicParenBoth"/>
            </a:pPr>
            <a:r>
              <a:rPr lang="en-US" altLang="en-US" sz="1800">
                <a:latin typeface="Nirmala UI" panose="020B0502040204020203" pitchFamily="34" charset="0"/>
                <a:cs typeface="Nirmala UI" panose="020B0502040204020203" pitchFamily="34" charset="0"/>
              </a:rPr>
              <a:t>discharge destination code indicating HHA, or </a:t>
            </a:r>
          </a:p>
          <a:p>
            <a:pPr lvl="1">
              <a:buFontTx/>
              <a:buAutoNum type="arabicParenBoth"/>
            </a:pPr>
            <a:r>
              <a:rPr lang="en-US" altLang="en-US" sz="1800">
                <a:latin typeface="Nirmala UI" panose="020B0502040204020203" pitchFamily="34" charset="0"/>
                <a:cs typeface="Nirmala UI" panose="020B0502040204020203" pitchFamily="34" charset="0"/>
              </a:rPr>
              <a:t>HHA claims found subsequent to hospital discharge.  </a:t>
            </a:r>
          </a:p>
          <a:p>
            <a:r>
              <a:rPr lang="en-US" altLang="en-US" sz="1800">
                <a:latin typeface="Nirmala UI" panose="020B0502040204020203" pitchFamily="34" charset="0"/>
                <a:cs typeface="Nirmala UI" panose="020B0502040204020203" pitchFamily="34" charset="0"/>
              </a:rPr>
              <a:t>General analyses for readmission rates from HHA follow Medicare guidelines by searching for HHA services within 48 hours.  A maximum threshold of 5 days was set for the time period in between discharge from hospital to start of the HHA claim in order to relate the two claims; if longer than 5 days, we considered HHA services as not received following discharge. </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a:ln/>
        </p:spPr>
        <p:txBody>
          <a:bodyPr/>
          <a:lstStyle/>
          <a:p>
            <a:r>
              <a:rPr lang="en-US" altLang="en-US" sz="3600" smtClean="0"/>
              <a:t>Maryland Medicare FFS HHAs Readmissions</a:t>
            </a:r>
          </a:p>
        </p:txBody>
      </p:sp>
      <p:sp>
        <p:nvSpPr>
          <p:cNvPr id="378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4DACE43-1CB4-4DD3-A42E-BE6C3C382432}" type="slidenum">
              <a:rPr lang="en-US" altLang="en-US" sz="1200">
                <a:latin typeface="Nirmala UI" panose="020B0502040204020203" pitchFamily="34" charset="0"/>
                <a:cs typeface="Nirmala UI" panose="020B0502040204020203" pitchFamily="34" charset="0"/>
              </a:rPr>
              <a:pPr/>
              <a:t>9</a:t>
            </a:fld>
            <a:endParaRPr lang="en-US" altLang="en-US" sz="1200">
              <a:latin typeface="Nirmala UI" panose="020B0502040204020203" pitchFamily="34" charset="0"/>
              <a:cs typeface="Nirmala UI" panose="020B0502040204020203" pitchFamily="34" charset="0"/>
            </a:endParaRPr>
          </a:p>
        </p:txBody>
      </p:sp>
      <p:pic>
        <p:nvPicPr>
          <p:cNvPr id="378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6913"/>
            <a:ext cx="9144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04913"/>
            <a:ext cx="68865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theme/theme1.xml><?xml version="1.0" encoding="utf-8"?>
<a:theme xmlns:a="http://schemas.openxmlformats.org/drawingml/2006/main" name="HQI templat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CB6"/>
      </a:hlink>
      <a:folHlink>
        <a:srgbClr val="006CB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Nirmala UI" panose="020B0502040204020203" pitchFamily="34" charset="0"/>
            <a:cs typeface="Nirmala UI" panose="020B0502040204020203"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QI_PPT_Presentation_Template.pptx" id="{7A9F8DBA-15E4-41C0-BC8D-23A671241BCB}" vid="{8764B633-62E4-4874-BC54-262D1CD1C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8A52716ABB7A4C82CB88BCA9E7D377" ma:contentTypeVersion="4" ma:contentTypeDescription="Create a new document." ma:contentTypeScope="" ma:versionID="1bc1287b9a01f9c71b9acbc82e0901aa">
  <xsd:schema xmlns:xsd="http://www.w3.org/2001/XMLSchema" xmlns:xs="http://www.w3.org/2001/XMLSchema" xmlns:p="http://schemas.microsoft.com/office/2006/metadata/properties" xmlns:ns2="6e8bdea8-6a44-43ae-8932-23cc23fa7841" targetNamespace="http://schemas.microsoft.com/office/2006/metadata/properties" ma:root="true" ma:fieldsID="ccabb1e648860d1e4755211eeb39ce94" ns2:_="">
    <xsd:import namespace="6e8bdea8-6a44-43ae-8932-23cc23fa784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bdea8-6a44-43ae-8932-23cc23fa78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67FB6A-C34E-426C-85F9-33AAE5506C25}">
  <ds:schemaRefs>
    <ds:schemaRef ds:uri="http://schemas.microsoft.com/office/2006/metadata/properties"/>
    <ds:schemaRef ds:uri="http://schemas.microsoft.com/office/2006/documentManagement/types"/>
    <ds:schemaRef ds:uri="6e8bdea8-6a44-43ae-8932-23cc23fa7841"/>
    <ds:schemaRef ds:uri="http://purl.org/dc/dcmitype/"/>
    <ds:schemaRef ds:uri="http://www.w3.org/XML/1998/namespace"/>
    <ds:schemaRef ds:uri="http://schemas.microsoft.com/office/infopath/2007/PartnerControls"/>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0707B30-CAE8-47CE-9BEE-3B42DD67D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8bdea8-6a44-43ae-8932-23cc23fa7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CA0C8D-00EE-4477-8E43-90A0BB17C1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2102</TotalTime>
  <Words>1238</Words>
  <Application>Microsoft Office PowerPoint</Application>
  <PresentationFormat>On-screen Show (4:3)</PresentationFormat>
  <Paragraphs>248</Paragraphs>
  <Slides>29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Times New Roman</vt:lpstr>
      <vt:lpstr>Arial</vt:lpstr>
      <vt:lpstr>Nirmala UI</vt:lpstr>
      <vt:lpstr>Calibri</vt:lpstr>
      <vt:lpstr>Tahoma</vt:lpstr>
      <vt:lpstr>Wingdings</vt:lpstr>
      <vt:lpstr>Courier New</vt:lpstr>
      <vt:lpstr>Trebuchet MS</vt:lpstr>
      <vt:lpstr>Segoe UI</vt:lpstr>
      <vt:lpstr>HQI template</vt:lpstr>
      <vt:lpstr>PowerPoint Presentation</vt:lpstr>
      <vt:lpstr> Objectives </vt:lpstr>
      <vt:lpstr>Where are the data?</vt:lpstr>
      <vt:lpstr>HHCAHPS</vt:lpstr>
      <vt:lpstr>State Survey Agency</vt:lpstr>
      <vt:lpstr>Medicare.gov</vt:lpstr>
      <vt:lpstr>Medicare Data Sources</vt:lpstr>
      <vt:lpstr>Medicare FFS - Q3 2016 Claims Data</vt:lpstr>
      <vt:lpstr>Maryland Medicare FFS HHAs Readmissions</vt:lpstr>
      <vt:lpstr>PowerPoint Presentation</vt:lpstr>
      <vt:lpstr>Discharges and Readmits by Days</vt:lpstr>
      <vt:lpstr>PowerPoint Presentation</vt:lpstr>
      <vt:lpstr>Medicare FFS - Q3 2016 Claims Data</vt:lpstr>
      <vt:lpstr>Medicare FFS - Q3 2016 Claims Data</vt:lpstr>
      <vt:lpstr>What Do the Data Mean?</vt:lpstr>
      <vt:lpstr>How Do the Data Affect US?</vt:lpstr>
      <vt:lpstr>Now What?</vt:lpstr>
      <vt:lpstr>Using The Model For Improvement</vt:lpstr>
      <vt:lpstr>The PDSA Cycle</vt:lpstr>
      <vt:lpstr>Quality Improvement</vt:lpstr>
      <vt:lpstr>Set SMART Goals</vt:lpstr>
      <vt:lpstr>Resources</vt:lpstr>
      <vt:lpstr>What Else Can We Do With The Data?</vt:lpstr>
      <vt:lpstr>MORE INNOVATIONS</vt:lpstr>
      <vt:lpstr>Health Quality Innovators’ Resources</vt:lpstr>
      <vt:lpstr>Home Health Quality Improvement</vt:lpstr>
      <vt:lpstr>Who Wants All That Data?</vt:lpstr>
      <vt:lpstr>Contact HQI</vt:lpstr>
      <vt:lpstr>PowerPoint Presentation</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O. Knight</dc:creator>
  <cp:lastModifiedBy>Lisa Fichman</cp:lastModifiedBy>
  <cp:revision>163</cp:revision>
  <cp:lastPrinted>2016-10-17T18:53:09Z</cp:lastPrinted>
  <dcterms:created xsi:type="dcterms:W3CDTF">2016-10-17T18:13:29Z</dcterms:created>
  <dcterms:modified xsi:type="dcterms:W3CDTF">2017-05-09T21:38:50Z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0x010100EB8A52716ABB7A4C82CB88BCA9E7D377</vt:lpwstr>
  </property>
</Properties>
</file>