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794" r:id="rId2"/>
  </p:sldMasterIdLst>
  <p:notesMasterIdLst>
    <p:notesMasterId r:id="rId39"/>
  </p:notesMasterIdLst>
  <p:sldIdLst>
    <p:sldId id="256" r:id="rId3"/>
    <p:sldId id="258" r:id="rId4"/>
    <p:sldId id="260" r:id="rId5"/>
    <p:sldId id="264" r:id="rId6"/>
    <p:sldId id="265" r:id="rId7"/>
    <p:sldId id="261" r:id="rId8"/>
    <p:sldId id="267" r:id="rId9"/>
    <p:sldId id="268" r:id="rId10"/>
    <p:sldId id="269" r:id="rId11"/>
    <p:sldId id="270" r:id="rId12"/>
    <p:sldId id="271" r:id="rId13"/>
    <p:sldId id="277" r:id="rId14"/>
    <p:sldId id="272" r:id="rId15"/>
    <p:sldId id="279" r:id="rId16"/>
    <p:sldId id="280" r:id="rId17"/>
    <p:sldId id="297" r:id="rId18"/>
    <p:sldId id="281" r:id="rId19"/>
    <p:sldId id="290" r:id="rId20"/>
    <p:sldId id="283" r:id="rId21"/>
    <p:sldId id="285" r:id="rId22"/>
    <p:sldId id="284" r:id="rId23"/>
    <p:sldId id="286" r:id="rId24"/>
    <p:sldId id="287" r:id="rId25"/>
    <p:sldId id="288" r:id="rId26"/>
    <p:sldId id="293" r:id="rId27"/>
    <p:sldId id="291" r:id="rId28"/>
    <p:sldId id="292" r:id="rId29"/>
    <p:sldId id="298" r:id="rId30"/>
    <p:sldId id="296" r:id="rId31"/>
    <p:sldId id="294" r:id="rId32"/>
    <p:sldId id="295" r:id="rId33"/>
    <p:sldId id="278" r:id="rId34"/>
    <p:sldId id="273" r:id="rId35"/>
    <p:sldId id="274" r:id="rId36"/>
    <p:sldId id="275" r:id="rId37"/>
    <p:sldId id="276"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0707" autoAdjust="0"/>
  </p:normalViewPr>
  <p:slideViewPr>
    <p:cSldViewPr snapToGrid="0">
      <p:cViewPr varScale="1">
        <p:scale>
          <a:sx n="66" d="100"/>
          <a:sy n="66" d="100"/>
        </p:scale>
        <p:origin x="4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ocial%20work\Desktop\Graphs%20for%20Presentation%202-201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ocial%20work\Desktop\Graphs%20for%20Presentation%202-201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ocial%20work\Desktop\Graphs%20for%20Presentation%202-2017.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ocial%20work\Desktop\Graphs%20for%20Presentation%202-2017.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SNF%20Collaborative\SNF%20Presentation%202-2017\Dashboard%20Material\03_LifeBridge%20Corp%20Rehosp%20Trend_2017_0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SNF%20Collaborative\SNF%20Presentation%202-2017\Dashboard%20Material\03_LifeBridge%20Corp%20Rehosp%20Trend_2017_01.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scatterChart>
        <c:scatterStyle val="lineMarker"/>
        <c:varyColors val="0"/>
        <c:ser>
          <c:idx val="0"/>
          <c:order val="0"/>
          <c:tx>
            <c:strRef>
              <c:f>'[2]Performance Summary'!$E$3</c:f>
              <c:strCache>
                <c:ptCount val="1"/>
                <c:pt idx="0">
                  <c:v>Risk-Adjusted PointRight Pro30 Rate (All Payers)</c:v>
                </c:pt>
              </c:strCache>
            </c:strRef>
          </c:tx>
          <c:spPr>
            <a:ln w="28575">
              <a:noFill/>
            </a:ln>
          </c:spPr>
          <c:yVal>
            <c:numRef>
              <c:f>'[2]Performance Summary'!$E$4:$E$39</c:f>
              <c:numCache>
                <c:formatCode>General</c:formatCode>
                <c:ptCount val="36"/>
                <c:pt idx="0">
                  <c:v>8.563416000000007E-2</c:v>
                </c:pt>
                <c:pt idx="1">
                  <c:v>9.9585912000000068E-2</c:v>
                </c:pt>
                <c:pt idx="2">
                  <c:v>0.10177499499999999</c:v>
                </c:pt>
                <c:pt idx="3">
                  <c:v>0.10283957000000002</c:v>
                </c:pt>
                <c:pt idx="4">
                  <c:v>0.10642905699999999</c:v>
                </c:pt>
                <c:pt idx="5">
                  <c:v>0.11461643700000002</c:v>
                </c:pt>
                <c:pt idx="6">
                  <c:v>0.12581620199999999</c:v>
                </c:pt>
                <c:pt idx="7">
                  <c:v>0.13590876800000001</c:v>
                </c:pt>
                <c:pt idx="8">
                  <c:v>0.13601281900000001</c:v>
                </c:pt>
                <c:pt idx="9">
                  <c:v>0.13674710600000006</c:v>
                </c:pt>
                <c:pt idx="10">
                  <c:v>0.13878503900000005</c:v>
                </c:pt>
                <c:pt idx="11">
                  <c:v>0.14169474200000001</c:v>
                </c:pt>
                <c:pt idx="12">
                  <c:v>0.14673294700000006</c:v>
                </c:pt>
                <c:pt idx="13">
                  <c:v>0.15010849900000006</c:v>
                </c:pt>
                <c:pt idx="14">
                  <c:v>0.15606776300000005</c:v>
                </c:pt>
                <c:pt idx="15">
                  <c:v>0.15683034800000006</c:v>
                </c:pt>
                <c:pt idx="16">
                  <c:v>0.15945071099999999</c:v>
                </c:pt>
                <c:pt idx="17">
                  <c:v>0.16711998600000008</c:v>
                </c:pt>
                <c:pt idx="18">
                  <c:v>0.1699691510000001</c:v>
                </c:pt>
                <c:pt idx="19">
                  <c:v>0.17119066199999997</c:v>
                </c:pt>
                <c:pt idx="20">
                  <c:v>0.17265993900000001</c:v>
                </c:pt>
                <c:pt idx="21">
                  <c:v>0.17321879700000006</c:v>
                </c:pt>
                <c:pt idx="22">
                  <c:v>0.17757739700000005</c:v>
                </c:pt>
                <c:pt idx="23">
                  <c:v>0.17897735400000006</c:v>
                </c:pt>
                <c:pt idx="24">
                  <c:v>0.18015674800000001</c:v>
                </c:pt>
                <c:pt idx="25">
                  <c:v>0.18738658899999999</c:v>
                </c:pt>
                <c:pt idx="26">
                  <c:v>0.18902742900000005</c:v>
                </c:pt>
                <c:pt idx="27">
                  <c:v>0.19653501400000004</c:v>
                </c:pt>
                <c:pt idx="28">
                  <c:v>0.201856274</c:v>
                </c:pt>
                <c:pt idx="29">
                  <c:v>0.20683531999999999</c:v>
                </c:pt>
                <c:pt idx="30">
                  <c:v>0.21084817700000005</c:v>
                </c:pt>
                <c:pt idx="31">
                  <c:v>0.21414532100000006</c:v>
                </c:pt>
                <c:pt idx="32">
                  <c:v>0.22713892899999996</c:v>
                </c:pt>
                <c:pt idx="33">
                  <c:v>0.25083459200000002</c:v>
                </c:pt>
                <c:pt idx="34">
                  <c:v>0.27992341900000012</c:v>
                </c:pt>
                <c:pt idx="35">
                  <c:v>0.31055010500000013</c:v>
                </c:pt>
              </c:numCache>
            </c:numRef>
          </c:yVal>
          <c:smooth val="0"/>
          <c:extLst xmlns:c16r2="http://schemas.microsoft.com/office/drawing/2015/06/chart">
            <c:ext xmlns:c16="http://schemas.microsoft.com/office/drawing/2014/chart" uri="{C3380CC4-5D6E-409C-BE32-E72D297353CC}">
              <c16:uniqueId val="{00000000-5ED7-43E8-A166-225CF532AB28}"/>
            </c:ext>
          </c:extLst>
        </c:ser>
        <c:dLbls>
          <c:showLegendKey val="0"/>
          <c:showVal val="0"/>
          <c:showCatName val="0"/>
          <c:showSerName val="0"/>
          <c:showPercent val="0"/>
          <c:showBubbleSize val="0"/>
        </c:dLbls>
        <c:axId val="226707688"/>
        <c:axId val="226708080"/>
      </c:scatterChart>
      <c:valAx>
        <c:axId val="226707688"/>
        <c:scaling>
          <c:orientation val="minMax"/>
        </c:scaling>
        <c:delete val="0"/>
        <c:axPos val="b"/>
        <c:majorTickMark val="out"/>
        <c:minorTickMark val="none"/>
        <c:tickLblPos val="nextTo"/>
        <c:crossAx val="226708080"/>
        <c:crosses val="autoZero"/>
        <c:crossBetween val="midCat"/>
      </c:valAx>
      <c:valAx>
        <c:axId val="226708080"/>
        <c:scaling>
          <c:orientation val="minMax"/>
        </c:scaling>
        <c:delete val="0"/>
        <c:axPos val="l"/>
        <c:majorGridlines/>
        <c:numFmt formatCode="General" sourceLinked="1"/>
        <c:majorTickMark val="out"/>
        <c:minorTickMark val="none"/>
        <c:tickLblPos val="nextTo"/>
        <c:crossAx val="226707688"/>
        <c:crosses val="autoZero"/>
        <c:crossBetween val="midCat"/>
      </c:valAx>
    </c:plotArea>
    <c:legend>
      <c:legendPos val="b"/>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'Benchmark Comparisons'!$B$2</c:f>
              <c:strCache>
                <c:ptCount val="1"/>
                <c:pt idx="0">
                  <c:v>Benchmark</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'Benchmark Comparisons'!$A$3:$A$4</c:f>
              <c:strCache>
                <c:ptCount val="2"/>
                <c:pt idx="0">
                  <c:v>PointRight Pro30 Adjusted MD Average</c:v>
                </c:pt>
                <c:pt idx="1">
                  <c:v>PointRight Pro30 Adjusted National Average</c:v>
                </c:pt>
              </c:strCache>
            </c:strRef>
          </c:cat>
          <c:val>
            <c:numRef>
              <c:f>'Benchmark Comparisons'!$B$3:$B$4</c:f>
              <c:numCache>
                <c:formatCode>0.0</c:formatCode>
                <c:ptCount val="2"/>
                <c:pt idx="0" formatCode="General">
                  <c:v>16.5</c:v>
                </c:pt>
                <c:pt idx="1">
                  <c:v>17.100000000000001</c:v>
                </c:pt>
              </c:numCache>
            </c:numRef>
          </c:val>
          <c:extLst xmlns:c16r2="http://schemas.microsoft.com/office/drawing/2015/06/chart">
            <c:ext xmlns:c16="http://schemas.microsoft.com/office/drawing/2014/chart" uri="{C3380CC4-5D6E-409C-BE32-E72D297353CC}">
              <c16:uniqueId val="{00000000-CD47-4F53-9C99-BCA68BB2E4E3}"/>
            </c:ext>
          </c:extLst>
        </c:ser>
        <c:ser>
          <c:idx val="1"/>
          <c:order val="1"/>
          <c:tx>
            <c:strRef>
              <c:f>'Benchmark Comparisons'!$C$2</c:f>
              <c:strCache>
                <c:ptCount val="1"/>
                <c:pt idx="0">
                  <c:v>LBH - All Payer</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'Benchmark Comparisons'!$A$3:$A$4</c:f>
              <c:strCache>
                <c:ptCount val="2"/>
                <c:pt idx="0">
                  <c:v>PointRight Pro30 Adjusted MD Average</c:v>
                </c:pt>
                <c:pt idx="1">
                  <c:v>PointRight Pro30 Adjusted National Average</c:v>
                </c:pt>
              </c:strCache>
            </c:strRef>
          </c:cat>
          <c:val>
            <c:numRef>
              <c:f>'Benchmark Comparisons'!$C$3:$C$4</c:f>
              <c:numCache>
                <c:formatCode>General</c:formatCode>
                <c:ptCount val="2"/>
                <c:pt idx="0">
                  <c:v>16.8</c:v>
                </c:pt>
                <c:pt idx="1">
                  <c:v>16.8</c:v>
                </c:pt>
              </c:numCache>
            </c:numRef>
          </c:val>
          <c:extLst xmlns:c16r2="http://schemas.microsoft.com/office/drawing/2015/06/chart">
            <c:ext xmlns:c16="http://schemas.microsoft.com/office/drawing/2014/chart" uri="{C3380CC4-5D6E-409C-BE32-E72D297353CC}">
              <c16:uniqueId val="{00000001-CD47-4F53-9C99-BCA68BB2E4E3}"/>
            </c:ext>
          </c:extLst>
        </c:ser>
        <c:ser>
          <c:idx val="2"/>
          <c:order val="2"/>
          <c:tx>
            <c:strRef>
              <c:f>'Benchmark Comparisons'!$D$2</c:f>
              <c:strCache>
                <c:ptCount val="1"/>
                <c:pt idx="0">
                  <c:v>LBH - Pro30 Medicare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'Benchmark Comparisons'!$A$3:$A$4</c:f>
              <c:strCache>
                <c:ptCount val="2"/>
                <c:pt idx="0">
                  <c:v>PointRight Pro30 Adjusted MD Average</c:v>
                </c:pt>
                <c:pt idx="1">
                  <c:v>PointRight Pro30 Adjusted National Average</c:v>
                </c:pt>
              </c:strCache>
            </c:strRef>
          </c:cat>
          <c:val>
            <c:numRef>
              <c:f>'Benchmark Comparisons'!$D$3:$D$4</c:f>
              <c:numCache>
                <c:formatCode>General</c:formatCode>
                <c:ptCount val="2"/>
                <c:pt idx="0">
                  <c:v>16.7</c:v>
                </c:pt>
                <c:pt idx="1">
                  <c:v>16.7</c:v>
                </c:pt>
              </c:numCache>
            </c:numRef>
          </c:val>
          <c:extLst xmlns:c16r2="http://schemas.microsoft.com/office/drawing/2015/06/chart">
            <c:ext xmlns:c16="http://schemas.microsoft.com/office/drawing/2014/chart" uri="{C3380CC4-5D6E-409C-BE32-E72D297353CC}">
              <c16:uniqueId val="{00000002-CD47-4F53-9C99-BCA68BB2E4E3}"/>
            </c:ext>
          </c:extLst>
        </c:ser>
        <c:dLbls>
          <c:showLegendKey val="0"/>
          <c:showVal val="1"/>
          <c:showCatName val="0"/>
          <c:showSerName val="0"/>
          <c:showPercent val="0"/>
          <c:showBubbleSize val="0"/>
        </c:dLbls>
        <c:gapWidth val="75"/>
        <c:axId val="232767992"/>
        <c:axId val="232768384"/>
      </c:barChart>
      <c:catAx>
        <c:axId val="232767992"/>
        <c:scaling>
          <c:orientation val="minMax"/>
        </c:scaling>
        <c:delete val="0"/>
        <c:axPos val="b"/>
        <c:numFmt formatCode="General" sourceLinked="0"/>
        <c:majorTickMark val="none"/>
        <c:minorTickMark val="none"/>
        <c:tickLblPos val="nextTo"/>
        <c:crossAx val="232768384"/>
        <c:crosses val="autoZero"/>
        <c:auto val="1"/>
        <c:lblAlgn val="ctr"/>
        <c:lblOffset val="100"/>
        <c:noMultiLvlLbl val="0"/>
      </c:catAx>
      <c:valAx>
        <c:axId val="232768384"/>
        <c:scaling>
          <c:orientation val="minMax"/>
        </c:scaling>
        <c:delete val="0"/>
        <c:axPos val="l"/>
        <c:numFmt formatCode="General" sourceLinked="1"/>
        <c:majorTickMark val="none"/>
        <c:minorTickMark val="none"/>
        <c:tickLblPos val="nextTo"/>
        <c:crossAx val="232767992"/>
        <c:crosses val="autoZero"/>
        <c:crossBetween val="between"/>
      </c:valAx>
    </c:plotArea>
    <c:legend>
      <c:legendPos val="b"/>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'Benchmark Comparisons'!$B$8</c:f>
              <c:strCache>
                <c:ptCount val="1"/>
                <c:pt idx="0">
                  <c:v>Benchmark</c:v>
                </c:pt>
              </c:strCache>
            </c:strRef>
          </c:tx>
          <c:invertIfNegative val="0"/>
          <c:cat>
            <c:strRef>
              <c:f>'Benchmark Comparisons'!$A$9:$A$10</c:f>
              <c:strCache>
                <c:ptCount val="2"/>
                <c:pt idx="0">
                  <c:v>QM MD Average</c:v>
                </c:pt>
                <c:pt idx="1">
                  <c:v>QM National Average</c:v>
                </c:pt>
              </c:strCache>
            </c:strRef>
          </c:cat>
          <c:val>
            <c:numRef>
              <c:f>'Benchmark Comparisons'!$B$9:$B$10</c:f>
              <c:numCache>
                <c:formatCode>General</c:formatCode>
                <c:ptCount val="2"/>
                <c:pt idx="0">
                  <c:v>355</c:v>
                </c:pt>
                <c:pt idx="1">
                  <c:v>352</c:v>
                </c:pt>
              </c:numCache>
            </c:numRef>
          </c:val>
          <c:extLst xmlns:c16r2="http://schemas.microsoft.com/office/drawing/2015/06/chart">
            <c:ext xmlns:c16="http://schemas.microsoft.com/office/drawing/2014/chart" uri="{C3380CC4-5D6E-409C-BE32-E72D297353CC}">
              <c16:uniqueId val="{00000000-10D0-4542-853A-7C23D630DE39}"/>
            </c:ext>
          </c:extLst>
        </c:ser>
        <c:ser>
          <c:idx val="1"/>
          <c:order val="1"/>
          <c:tx>
            <c:strRef>
              <c:f>'Benchmark Comparisons'!$C$8</c:f>
              <c:strCache>
                <c:ptCount val="1"/>
                <c:pt idx="0">
                  <c:v>LBH - All Payer</c:v>
                </c:pt>
              </c:strCache>
            </c:strRef>
          </c:tx>
          <c:invertIfNegative val="0"/>
          <c:cat>
            <c:strRef>
              <c:f>'Benchmark Comparisons'!$A$9:$A$10</c:f>
              <c:strCache>
                <c:ptCount val="2"/>
                <c:pt idx="0">
                  <c:v>QM MD Average</c:v>
                </c:pt>
                <c:pt idx="1">
                  <c:v>QM National Average</c:v>
                </c:pt>
              </c:strCache>
            </c:strRef>
          </c:cat>
          <c:val>
            <c:numRef>
              <c:f>'Benchmark Comparisons'!$C$9:$C$10</c:f>
              <c:numCache>
                <c:formatCode>General</c:formatCode>
                <c:ptCount val="2"/>
                <c:pt idx="0">
                  <c:v>390</c:v>
                </c:pt>
                <c:pt idx="1">
                  <c:v>390</c:v>
                </c:pt>
              </c:numCache>
            </c:numRef>
          </c:val>
          <c:extLst xmlns:c16r2="http://schemas.microsoft.com/office/drawing/2015/06/chart">
            <c:ext xmlns:c16="http://schemas.microsoft.com/office/drawing/2014/chart" uri="{C3380CC4-5D6E-409C-BE32-E72D297353CC}">
              <c16:uniqueId val="{00000001-10D0-4542-853A-7C23D630DE39}"/>
            </c:ext>
          </c:extLst>
        </c:ser>
        <c:dLbls>
          <c:showLegendKey val="0"/>
          <c:showVal val="0"/>
          <c:showCatName val="0"/>
          <c:showSerName val="0"/>
          <c:showPercent val="0"/>
          <c:showBubbleSize val="0"/>
        </c:dLbls>
        <c:gapWidth val="150"/>
        <c:axId val="232769168"/>
        <c:axId val="232769560"/>
      </c:barChart>
      <c:catAx>
        <c:axId val="232769168"/>
        <c:scaling>
          <c:orientation val="minMax"/>
        </c:scaling>
        <c:delete val="0"/>
        <c:axPos val="b"/>
        <c:numFmt formatCode="General" sourceLinked="0"/>
        <c:majorTickMark val="out"/>
        <c:minorTickMark val="none"/>
        <c:tickLblPos val="nextTo"/>
        <c:crossAx val="232769560"/>
        <c:crosses val="autoZero"/>
        <c:auto val="1"/>
        <c:lblAlgn val="ctr"/>
        <c:lblOffset val="100"/>
        <c:noMultiLvlLbl val="0"/>
      </c:catAx>
      <c:valAx>
        <c:axId val="232769560"/>
        <c:scaling>
          <c:orientation val="minMax"/>
        </c:scaling>
        <c:delete val="0"/>
        <c:axPos val="l"/>
        <c:majorGridlines/>
        <c:numFmt formatCode="General" sourceLinked="1"/>
        <c:majorTickMark val="out"/>
        <c:minorTickMark val="none"/>
        <c:tickLblPos val="nextTo"/>
        <c:crossAx val="232769168"/>
        <c:crosses val="autoZero"/>
        <c:crossBetween val="between"/>
      </c:valAx>
    </c:plotArea>
    <c:legend>
      <c:legendPos val="b"/>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DRGS!$B$8</c:f>
              <c:strCache>
                <c:ptCount val="1"/>
                <c:pt idx="0">
                  <c:v>LBH Average RH Rate</c:v>
                </c:pt>
              </c:strCache>
            </c:strRef>
          </c:tx>
          <c:invertIfNegative val="0"/>
          <c:cat>
            <c:strRef>
              <c:f>DRGS!$A$9:$A$14</c:f>
              <c:strCache>
                <c:ptCount val="6"/>
                <c:pt idx="0">
                  <c:v>CHF</c:v>
                </c:pt>
                <c:pt idx="1">
                  <c:v>COPD</c:v>
                </c:pt>
                <c:pt idx="2">
                  <c:v>CVA</c:v>
                </c:pt>
                <c:pt idx="3">
                  <c:v>DM</c:v>
                </c:pt>
                <c:pt idx="4">
                  <c:v>PNA</c:v>
                </c:pt>
                <c:pt idx="5">
                  <c:v>Recent Surgery</c:v>
                </c:pt>
              </c:strCache>
            </c:strRef>
          </c:cat>
          <c:val>
            <c:numRef>
              <c:f>DRGS!$B$9:$B$14</c:f>
              <c:numCache>
                <c:formatCode>General</c:formatCode>
                <c:ptCount val="6"/>
                <c:pt idx="0">
                  <c:v>17.2</c:v>
                </c:pt>
                <c:pt idx="1">
                  <c:v>17</c:v>
                </c:pt>
                <c:pt idx="2">
                  <c:v>15.4</c:v>
                </c:pt>
                <c:pt idx="3">
                  <c:v>17.2</c:v>
                </c:pt>
                <c:pt idx="4">
                  <c:v>16.8</c:v>
                </c:pt>
                <c:pt idx="5">
                  <c:v>16.7</c:v>
                </c:pt>
              </c:numCache>
            </c:numRef>
          </c:val>
          <c:extLst xmlns:c16r2="http://schemas.microsoft.com/office/drawing/2015/06/chart">
            <c:ext xmlns:c16="http://schemas.microsoft.com/office/drawing/2014/chart" uri="{C3380CC4-5D6E-409C-BE32-E72D297353CC}">
              <c16:uniqueId val="{00000000-1ABE-42A0-B1E8-0BA3E7A2CF38}"/>
            </c:ext>
          </c:extLst>
        </c:ser>
        <c:ser>
          <c:idx val="1"/>
          <c:order val="1"/>
          <c:tx>
            <c:strRef>
              <c:f>DRGS!$C$8</c:f>
              <c:strCache>
                <c:ptCount val="1"/>
                <c:pt idx="0">
                  <c:v>MD RH Rate</c:v>
                </c:pt>
              </c:strCache>
            </c:strRef>
          </c:tx>
          <c:invertIfNegative val="0"/>
          <c:cat>
            <c:strRef>
              <c:f>DRGS!$A$9:$A$14</c:f>
              <c:strCache>
                <c:ptCount val="6"/>
                <c:pt idx="0">
                  <c:v>CHF</c:v>
                </c:pt>
                <c:pt idx="1">
                  <c:v>COPD</c:v>
                </c:pt>
                <c:pt idx="2">
                  <c:v>CVA</c:v>
                </c:pt>
                <c:pt idx="3">
                  <c:v>DM</c:v>
                </c:pt>
                <c:pt idx="4">
                  <c:v>PNA</c:v>
                </c:pt>
                <c:pt idx="5">
                  <c:v>Recent Surgery</c:v>
                </c:pt>
              </c:strCache>
            </c:strRef>
          </c:cat>
          <c:val>
            <c:numRef>
              <c:f>DRGS!$C$9:$C$14</c:f>
              <c:numCache>
                <c:formatCode>General</c:formatCode>
                <c:ptCount val="6"/>
                <c:pt idx="0">
                  <c:v>16.5</c:v>
                </c:pt>
                <c:pt idx="1">
                  <c:v>16.5</c:v>
                </c:pt>
                <c:pt idx="2">
                  <c:v>16.5</c:v>
                </c:pt>
                <c:pt idx="3">
                  <c:v>16.5</c:v>
                </c:pt>
                <c:pt idx="4">
                  <c:v>16.5</c:v>
                </c:pt>
                <c:pt idx="5">
                  <c:v>16.5</c:v>
                </c:pt>
              </c:numCache>
            </c:numRef>
          </c:val>
          <c:extLst xmlns:c16r2="http://schemas.microsoft.com/office/drawing/2015/06/chart">
            <c:ext xmlns:c16="http://schemas.microsoft.com/office/drawing/2014/chart" uri="{C3380CC4-5D6E-409C-BE32-E72D297353CC}">
              <c16:uniqueId val="{00000001-1ABE-42A0-B1E8-0BA3E7A2CF38}"/>
            </c:ext>
          </c:extLst>
        </c:ser>
        <c:ser>
          <c:idx val="2"/>
          <c:order val="2"/>
          <c:tx>
            <c:strRef>
              <c:f>DRGS!$D$8</c:f>
              <c:strCache>
                <c:ptCount val="1"/>
                <c:pt idx="0">
                  <c:v>National RH Rate</c:v>
                </c:pt>
              </c:strCache>
            </c:strRef>
          </c:tx>
          <c:invertIfNegative val="0"/>
          <c:cat>
            <c:strRef>
              <c:f>DRGS!$A$9:$A$14</c:f>
              <c:strCache>
                <c:ptCount val="6"/>
                <c:pt idx="0">
                  <c:v>CHF</c:v>
                </c:pt>
                <c:pt idx="1">
                  <c:v>COPD</c:v>
                </c:pt>
                <c:pt idx="2">
                  <c:v>CVA</c:v>
                </c:pt>
                <c:pt idx="3">
                  <c:v>DM</c:v>
                </c:pt>
                <c:pt idx="4">
                  <c:v>PNA</c:v>
                </c:pt>
                <c:pt idx="5">
                  <c:v>Recent Surgery</c:v>
                </c:pt>
              </c:strCache>
            </c:strRef>
          </c:cat>
          <c:val>
            <c:numRef>
              <c:f>DRGS!$D$9:$D$14</c:f>
              <c:numCache>
                <c:formatCode>General</c:formatCode>
                <c:ptCount val="6"/>
                <c:pt idx="0">
                  <c:v>17.100000000000001</c:v>
                </c:pt>
                <c:pt idx="1">
                  <c:v>17.100000000000001</c:v>
                </c:pt>
                <c:pt idx="2">
                  <c:v>17.100000000000001</c:v>
                </c:pt>
                <c:pt idx="3">
                  <c:v>17.100000000000001</c:v>
                </c:pt>
                <c:pt idx="4">
                  <c:v>17.100000000000001</c:v>
                </c:pt>
                <c:pt idx="5">
                  <c:v>17.100000000000001</c:v>
                </c:pt>
              </c:numCache>
            </c:numRef>
          </c:val>
          <c:extLst xmlns:c16r2="http://schemas.microsoft.com/office/drawing/2015/06/chart">
            <c:ext xmlns:c16="http://schemas.microsoft.com/office/drawing/2014/chart" uri="{C3380CC4-5D6E-409C-BE32-E72D297353CC}">
              <c16:uniqueId val="{00000002-1ABE-42A0-B1E8-0BA3E7A2CF38}"/>
            </c:ext>
          </c:extLst>
        </c:ser>
        <c:dLbls>
          <c:showLegendKey val="0"/>
          <c:showVal val="0"/>
          <c:showCatName val="0"/>
          <c:showSerName val="0"/>
          <c:showPercent val="0"/>
          <c:showBubbleSize val="0"/>
        </c:dLbls>
        <c:gapWidth val="150"/>
        <c:axId val="232770344"/>
        <c:axId val="232100664"/>
      </c:barChart>
      <c:catAx>
        <c:axId val="232770344"/>
        <c:scaling>
          <c:orientation val="minMax"/>
        </c:scaling>
        <c:delete val="0"/>
        <c:axPos val="b"/>
        <c:numFmt formatCode="General" sourceLinked="0"/>
        <c:majorTickMark val="out"/>
        <c:minorTickMark val="none"/>
        <c:tickLblPos val="nextTo"/>
        <c:crossAx val="232100664"/>
        <c:crosses val="autoZero"/>
        <c:auto val="1"/>
        <c:lblAlgn val="ctr"/>
        <c:lblOffset val="100"/>
        <c:noMultiLvlLbl val="0"/>
      </c:catAx>
      <c:valAx>
        <c:axId val="232100664"/>
        <c:scaling>
          <c:orientation val="minMax"/>
        </c:scaling>
        <c:delete val="0"/>
        <c:axPos val="l"/>
        <c:majorGridlines/>
        <c:numFmt formatCode="General" sourceLinked="1"/>
        <c:majorTickMark val="out"/>
        <c:minorTickMark val="none"/>
        <c:tickLblPos val="nextTo"/>
        <c:crossAx val="232770344"/>
        <c:crosses val="autoZero"/>
        <c:crossBetween val="between"/>
      </c:valAx>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Pro30</a:t>
            </a:r>
            <a:r>
              <a:rPr lang="en-US" baseline="0"/>
              <a:t> Rehospitalization</a:t>
            </a:r>
          </a:p>
        </c:rich>
      </c:tx>
      <c:overlay val="0"/>
    </c:title>
    <c:autoTitleDeleted val="0"/>
    <c:plotArea>
      <c:layout/>
      <c:lineChart>
        <c:grouping val="standard"/>
        <c:varyColors val="0"/>
        <c:ser>
          <c:idx val="0"/>
          <c:order val="0"/>
          <c:tx>
            <c:v>Observed</c:v>
          </c:tx>
          <c:dLbls>
            <c:numFmt formatCode="0.0%" sourceLinked="0"/>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'Rehosp Trend'!$C$4:$C$15</c:f>
              <c:numCache>
                <c:formatCode>mmm\-yy</c:formatCode>
                <c:ptCount val="12"/>
                <c:pt idx="0">
                  <c:v>42309</c:v>
                </c:pt>
                <c:pt idx="1">
                  <c:v>42339</c:v>
                </c:pt>
                <c:pt idx="2">
                  <c:v>42370</c:v>
                </c:pt>
                <c:pt idx="3">
                  <c:v>42401</c:v>
                </c:pt>
                <c:pt idx="4">
                  <c:v>42430</c:v>
                </c:pt>
                <c:pt idx="5">
                  <c:v>42461</c:v>
                </c:pt>
                <c:pt idx="6">
                  <c:v>42491</c:v>
                </c:pt>
                <c:pt idx="7">
                  <c:v>42522</c:v>
                </c:pt>
                <c:pt idx="8">
                  <c:v>42552</c:v>
                </c:pt>
                <c:pt idx="9">
                  <c:v>42583</c:v>
                </c:pt>
                <c:pt idx="10">
                  <c:v>42629</c:v>
                </c:pt>
                <c:pt idx="11">
                  <c:v>42659</c:v>
                </c:pt>
              </c:numCache>
            </c:numRef>
          </c:cat>
          <c:val>
            <c:numRef>
              <c:f>'Rehosp Trend'!$D$4:$D$15</c:f>
              <c:numCache>
                <c:formatCode>0.0%</c:formatCode>
                <c:ptCount val="12"/>
                <c:pt idx="0">
                  <c:v>0.19081399238233346</c:v>
                </c:pt>
                <c:pt idx="1">
                  <c:v>0.18619824317003045</c:v>
                </c:pt>
                <c:pt idx="2">
                  <c:v>0.18661760020805712</c:v>
                </c:pt>
                <c:pt idx="3">
                  <c:v>0.18347993361848489</c:v>
                </c:pt>
                <c:pt idx="4">
                  <c:v>0.18228856548090638</c:v>
                </c:pt>
                <c:pt idx="5">
                  <c:v>0.18234985625509378</c:v>
                </c:pt>
                <c:pt idx="6">
                  <c:v>0.17475387664612121</c:v>
                </c:pt>
                <c:pt idx="7">
                  <c:v>0.17147925591385293</c:v>
                </c:pt>
                <c:pt idx="8">
                  <c:v>0.17262235958500002</c:v>
                </c:pt>
                <c:pt idx="9">
                  <c:v>0.17053840174725007</c:v>
                </c:pt>
                <c:pt idx="10">
                  <c:v>0.17145546006197226</c:v>
                </c:pt>
                <c:pt idx="11">
                  <c:v>0.17085657430761117</c:v>
                </c:pt>
              </c:numCache>
            </c:numRef>
          </c:val>
          <c:smooth val="0"/>
          <c:extLst xmlns:c16r2="http://schemas.microsoft.com/office/drawing/2015/06/chart">
            <c:ext xmlns:c16="http://schemas.microsoft.com/office/drawing/2014/chart" uri="{C3380CC4-5D6E-409C-BE32-E72D297353CC}">
              <c16:uniqueId val="{00000000-8BE0-4BBE-B16D-563049564FC3}"/>
            </c:ext>
          </c:extLst>
        </c:ser>
        <c:ser>
          <c:idx val="1"/>
          <c:order val="1"/>
          <c:tx>
            <c:v>Adjusted</c:v>
          </c:tx>
          <c:marker>
            <c:symbol val="square"/>
            <c:size val="5"/>
          </c:marker>
          <c:dLbls>
            <c:numFmt formatCode="0.0%" sourceLinked="0"/>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'Rehosp Trend'!$C$4:$C$15</c:f>
              <c:numCache>
                <c:formatCode>mmm\-yy</c:formatCode>
                <c:ptCount val="12"/>
                <c:pt idx="0">
                  <c:v>42309</c:v>
                </c:pt>
                <c:pt idx="1">
                  <c:v>42339</c:v>
                </c:pt>
                <c:pt idx="2">
                  <c:v>42370</c:v>
                </c:pt>
                <c:pt idx="3">
                  <c:v>42401</c:v>
                </c:pt>
                <c:pt idx="4">
                  <c:v>42430</c:v>
                </c:pt>
                <c:pt idx="5">
                  <c:v>42461</c:v>
                </c:pt>
                <c:pt idx="6">
                  <c:v>42491</c:v>
                </c:pt>
                <c:pt idx="7">
                  <c:v>42522</c:v>
                </c:pt>
                <c:pt idx="8">
                  <c:v>42552</c:v>
                </c:pt>
                <c:pt idx="9">
                  <c:v>42583</c:v>
                </c:pt>
                <c:pt idx="10">
                  <c:v>42629</c:v>
                </c:pt>
                <c:pt idx="11">
                  <c:v>42659</c:v>
                </c:pt>
              </c:numCache>
            </c:numRef>
          </c:cat>
          <c:val>
            <c:numRef>
              <c:f>'Rehosp Trend'!$H$4:$H$15</c:f>
              <c:numCache>
                <c:formatCode>0.0%</c:formatCode>
                <c:ptCount val="12"/>
                <c:pt idx="0">
                  <c:v>0.18540695275930319</c:v>
                </c:pt>
                <c:pt idx="1">
                  <c:v>0.18104415091675763</c:v>
                </c:pt>
                <c:pt idx="2">
                  <c:v>0.18206609882465719</c:v>
                </c:pt>
                <c:pt idx="3">
                  <c:v>0.17811993796660608</c:v>
                </c:pt>
                <c:pt idx="4">
                  <c:v>0.17836070888153133</c:v>
                </c:pt>
                <c:pt idx="5">
                  <c:v>0.17837764797709382</c:v>
                </c:pt>
                <c:pt idx="6">
                  <c:v>0.16974875709793946</c:v>
                </c:pt>
                <c:pt idx="7">
                  <c:v>0.16822677576444123</c:v>
                </c:pt>
                <c:pt idx="8">
                  <c:v>0.16950943170648583</c:v>
                </c:pt>
                <c:pt idx="9">
                  <c:v>0.16776747666219452</c:v>
                </c:pt>
                <c:pt idx="10">
                  <c:v>0.16913947550680564</c:v>
                </c:pt>
                <c:pt idx="11">
                  <c:v>0.16836072991536113</c:v>
                </c:pt>
              </c:numCache>
            </c:numRef>
          </c:val>
          <c:smooth val="0"/>
          <c:extLst xmlns:c16r2="http://schemas.microsoft.com/office/drawing/2015/06/chart">
            <c:ext xmlns:c16="http://schemas.microsoft.com/office/drawing/2014/chart" uri="{C3380CC4-5D6E-409C-BE32-E72D297353CC}">
              <c16:uniqueId val="{00000001-8BE0-4BBE-B16D-563049564FC3}"/>
            </c:ext>
          </c:extLst>
        </c:ser>
        <c:dLbls>
          <c:showLegendKey val="0"/>
          <c:showVal val="0"/>
          <c:showCatName val="0"/>
          <c:showSerName val="0"/>
          <c:showPercent val="0"/>
          <c:showBubbleSize val="0"/>
        </c:dLbls>
        <c:marker val="1"/>
        <c:smooth val="0"/>
        <c:axId val="221641608"/>
        <c:axId val="221642000"/>
      </c:lineChart>
      <c:dateAx>
        <c:axId val="221641608"/>
        <c:scaling>
          <c:orientation val="minMax"/>
        </c:scaling>
        <c:delete val="0"/>
        <c:axPos val="b"/>
        <c:majorGridlines/>
        <c:minorGridlines/>
        <c:numFmt formatCode="mmm\-yy" sourceLinked="1"/>
        <c:majorTickMark val="out"/>
        <c:minorTickMark val="none"/>
        <c:tickLblPos val="nextTo"/>
        <c:crossAx val="221642000"/>
        <c:crosses val="autoZero"/>
        <c:auto val="1"/>
        <c:lblOffset val="100"/>
        <c:baseTimeUnit val="months"/>
      </c:dateAx>
      <c:valAx>
        <c:axId val="221642000"/>
        <c:scaling>
          <c:orientation val="minMax"/>
          <c:max val="0.2"/>
          <c:min val="0.15000000000000008"/>
        </c:scaling>
        <c:delete val="0"/>
        <c:axPos val="l"/>
        <c:majorGridlines/>
        <c:numFmt formatCode="0%" sourceLinked="0"/>
        <c:majorTickMark val="none"/>
        <c:minorTickMark val="none"/>
        <c:tickLblPos val="nextTo"/>
        <c:crossAx val="221641608"/>
        <c:crosses val="autoZero"/>
        <c:crossBetween val="between"/>
        <c:majorUnit val="1.0000000000000005E-2"/>
      </c:valAx>
    </c:plotArea>
    <c:legend>
      <c:legendPos val="b"/>
      <c:overlay val="0"/>
      <c:txPr>
        <a:bodyPr/>
        <a:lstStyle/>
        <a:p>
          <a:pPr>
            <a:defRPr sz="14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Pro30</a:t>
            </a:r>
            <a:r>
              <a:rPr lang="en-US" baseline="0"/>
              <a:t> Rehospitalization</a:t>
            </a:r>
          </a:p>
        </c:rich>
      </c:tx>
      <c:overlay val="0"/>
    </c:title>
    <c:autoTitleDeleted val="0"/>
    <c:plotArea>
      <c:layout/>
      <c:lineChart>
        <c:grouping val="standard"/>
        <c:varyColors val="0"/>
        <c:ser>
          <c:idx val="0"/>
          <c:order val="0"/>
          <c:tx>
            <c:v>Observed</c:v>
          </c:tx>
          <c:dLbls>
            <c:numFmt formatCode="0.0%" sourceLinked="0"/>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'Rehosp Trend'!$C$4:$C$15</c:f>
              <c:numCache>
                <c:formatCode>mmm\-yy</c:formatCode>
                <c:ptCount val="12"/>
                <c:pt idx="0">
                  <c:v>42309</c:v>
                </c:pt>
                <c:pt idx="1">
                  <c:v>42339</c:v>
                </c:pt>
                <c:pt idx="2">
                  <c:v>42370</c:v>
                </c:pt>
                <c:pt idx="3">
                  <c:v>42401</c:v>
                </c:pt>
                <c:pt idx="4">
                  <c:v>42430</c:v>
                </c:pt>
                <c:pt idx="5">
                  <c:v>42461</c:v>
                </c:pt>
                <c:pt idx="6">
                  <c:v>42491</c:v>
                </c:pt>
                <c:pt idx="7">
                  <c:v>42522</c:v>
                </c:pt>
                <c:pt idx="8">
                  <c:v>42552</c:v>
                </c:pt>
                <c:pt idx="9">
                  <c:v>42583</c:v>
                </c:pt>
                <c:pt idx="10">
                  <c:v>42629</c:v>
                </c:pt>
                <c:pt idx="11">
                  <c:v>42659</c:v>
                </c:pt>
              </c:numCache>
            </c:numRef>
          </c:cat>
          <c:val>
            <c:numRef>
              <c:f>'Rehosp Trend'!$D$4:$D$15</c:f>
              <c:numCache>
                <c:formatCode>0.0%</c:formatCode>
                <c:ptCount val="12"/>
                <c:pt idx="0">
                  <c:v>0.19081399238233346</c:v>
                </c:pt>
                <c:pt idx="1">
                  <c:v>0.18619824317003045</c:v>
                </c:pt>
                <c:pt idx="2">
                  <c:v>0.18661760020805712</c:v>
                </c:pt>
                <c:pt idx="3">
                  <c:v>0.18347993361848489</c:v>
                </c:pt>
                <c:pt idx="4">
                  <c:v>0.18228856548090638</c:v>
                </c:pt>
                <c:pt idx="5">
                  <c:v>0.18234985625509378</c:v>
                </c:pt>
                <c:pt idx="6">
                  <c:v>0.17475387664612121</c:v>
                </c:pt>
                <c:pt idx="7">
                  <c:v>0.17147925591385293</c:v>
                </c:pt>
                <c:pt idx="8">
                  <c:v>0.17262235958500002</c:v>
                </c:pt>
                <c:pt idx="9">
                  <c:v>0.17053840174725007</c:v>
                </c:pt>
                <c:pt idx="10">
                  <c:v>0.17145546006197226</c:v>
                </c:pt>
                <c:pt idx="11">
                  <c:v>0.17085657430761117</c:v>
                </c:pt>
              </c:numCache>
            </c:numRef>
          </c:val>
          <c:smooth val="0"/>
          <c:extLst xmlns:c16r2="http://schemas.microsoft.com/office/drawing/2015/06/chart">
            <c:ext xmlns:c16="http://schemas.microsoft.com/office/drawing/2014/chart" uri="{C3380CC4-5D6E-409C-BE32-E72D297353CC}">
              <c16:uniqueId val="{00000000-8BE0-4BBE-B16D-563049564FC3}"/>
            </c:ext>
          </c:extLst>
        </c:ser>
        <c:ser>
          <c:idx val="1"/>
          <c:order val="1"/>
          <c:tx>
            <c:v>Adjusted</c:v>
          </c:tx>
          <c:marker>
            <c:symbol val="square"/>
            <c:size val="5"/>
          </c:marker>
          <c:dLbls>
            <c:numFmt formatCode="0.0%" sourceLinked="0"/>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'Rehosp Trend'!$C$4:$C$15</c:f>
              <c:numCache>
                <c:formatCode>mmm\-yy</c:formatCode>
                <c:ptCount val="12"/>
                <c:pt idx="0">
                  <c:v>42309</c:v>
                </c:pt>
                <c:pt idx="1">
                  <c:v>42339</c:v>
                </c:pt>
                <c:pt idx="2">
                  <c:v>42370</c:v>
                </c:pt>
                <c:pt idx="3">
                  <c:v>42401</c:v>
                </c:pt>
                <c:pt idx="4">
                  <c:v>42430</c:v>
                </c:pt>
                <c:pt idx="5">
                  <c:v>42461</c:v>
                </c:pt>
                <c:pt idx="6">
                  <c:v>42491</c:v>
                </c:pt>
                <c:pt idx="7">
                  <c:v>42522</c:v>
                </c:pt>
                <c:pt idx="8">
                  <c:v>42552</c:v>
                </c:pt>
                <c:pt idx="9">
                  <c:v>42583</c:v>
                </c:pt>
                <c:pt idx="10">
                  <c:v>42629</c:v>
                </c:pt>
                <c:pt idx="11">
                  <c:v>42659</c:v>
                </c:pt>
              </c:numCache>
            </c:numRef>
          </c:cat>
          <c:val>
            <c:numRef>
              <c:f>'Rehosp Trend'!$H$4:$H$15</c:f>
              <c:numCache>
                <c:formatCode>0.0%</c:formatCode>
                <c:ptCount val="12"/>
                <c:pt idx="0">
                  <c:v>0.18540695275930319</c:v>
                </c:pt>
                <c:pt idx="1">
                  <c:v>0.18104415091675763</c:v>
                </c:pt>
                <c:pt idx="2">
                  <c:v>0.18206609882465719</c:v>
                </c:pt>
                <c:pt idx="3">
                  <c:v>0.17811993796660608</c:v>
                </c:pt>
                <c:pt idx="4">
                  <c:v>0.17836070888153133</c:v>
                </c:pt>
                <c:pt idx="5">
                  <c:v>0.17837764797709382</c:v>
                </c:pt>
                <c:pt idx="6">
                  <c:v>0.16974875709793946</c:v>
                </c:pt>
                <c:pt idx="7">
                  <c:v>0.16822677576444123</c:v>
                </c:pt>
                <c:pt idx="8">
                  <c:v>0.16950943170648583</c:v>
                </c:pt>
                <c:pt idx="9">
                  <c:v>0.16776747666219452</c:v>
                </c:pt>
                <c:pt idx="10">
                  <c:v>0.16913947550680564</c:v>
                </c:pt>
                <c:pt idx="11">
                  <c:v>0.16836072991536113</c:v>
                </c:pt>
              </c:numCache>
            </c:numRef>
          </c:val>
          <c:smooth val="0"/>
          <c:extLst xmlns:c16r2="http://schemas.microsoft.com/office/drawing/2015/06/chart">
            <c:ext xmlns:c16="http://schemas.microsoft.com/office/drawing/2014/chart" uri="{C3380CC4-5D6E-409C-BE32-E72D297353CC}">
              <c16:uniqueId val="{00000001-8BE0-4BBE-B16D-563049564FC3}"/>
            </c:ext>
          </c:extLst>
        </c:ser>
        <c:dLbls>
          <c:showLegendKey val="0"/>
          <c:showVal val="0"/>
          <c:showCatName val="0"/>
          <c:showSerName val="0"/>
          <c:showPercent val="0"/>
          <c:showBubbleSize val="0"/>
        </c:dLbls>
        <c:marker val="1"/>
        <c:smooth val="0"/>
        <c:axId val="221643176"/>
        <c:axId val="221643568"/>
      </c:lineChart>
      <c:dateAx>
        <c:axId val="221643176"/>
        <c:scaling>
          <c:orientation val="minMax"/>
        </c:scaling>
        <c:delete val="0"/>
        <c:axPos val="b"/>
        <c:majorGridlines/>
        <c:minorGridlines/>
        <c:numFmt formatCode="mmm\-yy" sourceLinked="1"/>
        <c:majorTickMark val="out"/>
        <c:minorTickMark val="none"/>
        <c:tickLblPos val="nextTo"/>
        <c:crossAx val="221643568"/>
        <c:crosses val="autoZero"/>
        <c:auto val="1"/>
        <c:lblOffset val="100"/>
        <c:baseTimeUnit val="months"/>
      </c:dateAx>
      <c:valAx>
        <c:axId val="221643568"/>
        <c:scaling>
          <c:orientation val="minMax"/>
          <c:max val="0.2"/>
          <c:min val="0.15000000000000008"/>
        </c:scaling>
        <c:delete val="0"/>
        <c:axPos val="l"/>
        <c:majorGridlines/>
        <c:numFmt formatCode="0%" sourceLinked="0"/>
        <c:majorTickMark val="none"/>
        <c:minorTickMark val="none"/>
        <c:tickLblPos val="nextTo"/>
        <c:crossAx val="221643176"/>
        <c:crosses val="autoZero"/>
        <c:crossBetween val="between"/>
        <c:majorUnit val="1.0000000000000005E-2"/>
      </c:valAx>
    </c:plotArea>
    <c:legend>
      <c:legendPos val="b"/>
      <c:overlay val="0"/>
      <c:txPr>
        <a:bodyPr/>
        <a:lstStyle/>
        <a:p>
          <a:pPr>
            <a:defRPr sz="14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909AE-ED68-4E43-BA3E-0CBB4CB8216C}" type="doc">
      <dgm:prSet loTypeId="urn:microsoft.com/office/officeart/2005/8/layout/cycle6" loCatId="relationship" qsTypeId="urn:microsoft.com/office/officeart/2005/8/quickstyle/simple1#1" qsCatId="simple" csTypeId="urn:microsoft.com/office/officeart/2005/8/colors/accent1_2#1" csCatId="accent1" phldr="1"/>
      <dgm:spPr/>
      <dgm:t>
        <a:bodyPr/>
        <a:lstStyle/>
        <a:p>
          <a:endParaRPr lang="en-US"/>
        </a:p>
      </dgm:t>
    </dgm:pt>
    <dgm:pt modelId="{1BFE0DFE-D79A-4029-BFA0-A5C77388A625}">
      <dgm:prSet phldrT="[Text]"/>
      <dgm:spPr/>
      <dgm:t>
        <a:bodyPr/>
        <a:lstStyle/>
        <a:p>
          <a:r>
            <a:rPr lang="en-US" dirty="0" smtClean="0"/>
            <a:t>Health</a:t>
          </a:r>
          <a:endParaRPr lang="en-US" dirty="0"/>
        </a:p>
      </dgm:t>
    </dgm:pt>
    <dgm:pt modelId="{D3C089A1-1992-4619-9837-6F81A1CEB8BB}" type="parTrans" cxnId="{10DAD6F1-4B41-4065-9D85-14545903CF41}">
      <dgm:prSet/>
      <dgm:spPr/>
      <dgm:t>
        <a:bodyPr/>
        <a:lstStyle/>
        <a:p>
          <a:endParaRPr lang="en-US"/>
        </a:p>
      </dgm:t>
    </dgm:pt>
    <dgm:pt modelId="{96199B26-4B87-47A1-BF30-716449DF147B}" type="sibTrans" cxnId="{10DAD6F1-4B41-4065-9D85-14545903CF41}">
      <dgm:prSet/>
      <dgm:spPr>
        <a:ln>
          <a:solidFill>
            <a:schemeClr val="tx1"/>
          </a:solidFill>
        </a:ln>
      </dgm:spPr>
      <dgm:t>
        <a:bodyPr/>
        <a:lstStyle/>
        <a:p>
          <a:endParaRPr lang="en-US"/>
        </a:p>
      </dgm:t>
    </dgm:pt>
    <dgm:pt modelId="{5B8DEEE6-368C-4698-B097-44405CF88853}">
      <dgm:prSet phldrT="[Text]"/>
      <dgm:spPr/>
      <dgm:t>
        <a:bodyPr/>
        <a:lstStyle/>
        <a:p>
          <a:r>
            <a:rPr lang="en-US" dirty="0" smtClean="0"/>
            <a:t>Equity </a:t>
          </a:r>
          <a:endParaRPr lang="en-US" dirty="0"/>
        </a:p>
      </dgm:t>
    </dgm:pt>
    <dgm:pt modelId="{41BE3055-6041-4597-98E2-6B7925075CC1}" type="parTrans" cxnId="{7D50CE5A-A743-45DC-B12B-E34AC5D4BBAA}">
      <dgm:prSet/>
      <dgm:spPr/>
      <dgm:t>
        <a:bodyPr/>
        <a:lstStyle/>
        <a:p>
          <a:endParaRPr lang="en-US"/>
        </a:p>
      </dgm:t>
    </dgm:pt>
    <dgm:pt modelId="{EF5E5EAD-EE2D-4F78-BB30-4F1AC198C5AF}" type="sibTrans" cxnId="{7D50CE5A-A743-45DC-B12B-E34AC5D4BBAA}">
      <dgm:prSet/>
      <dgm:spPr>
        <a:ln>
          <a:solidFill>
            <a:schemeClr val="tx1"/>
          </a:solidFill>
        </a:ln>
      </dgm:spPr>
      <dgm:t>
        <a:bodyPr/>
        <a:lstStyle/>
        <a:p>
          <a:endParaRPr lang="en-US"/>
        </a:p>
      </dgm:t>
    </dgm:pt>
    <dgm:pt modelId="{D4990E00-56F1-4461-A44F-3461B9BE9E80}">
      <dgm:prSet phldrT="[Text]"/>
      <dgm:spPr/>
      <dgm:t>
        <a:bodyPr/>
        <a:lstStyle/>
        <a:p>
          <a:r>
            <a:rPr lang="en-US" dirty="0" smtClean="0"/>
            <a:t>Wealth</a:t>
          </a:r>
          <a:endParaRPr lang="en-US" dirty="0"/>
        </a:p>
      </dgm:t>
    </dgm:pt>
    <dgm:pt modelId="{A89D4A7B-DECE-4E58-9AAF-82FF60E3133E}" type="parTrans" cxnId="{78A142F7-1AA4-4A25-92AC-CBC0B11B1747}">
      <dgm:prSet/>
      <dgm:spPr/>
      <dgm:t>
        <a:bodyPr/>
        <a:lstStyle/>
        <a:p>
          <a:endParaRPr lang="en-US"/>
        </a:p>
      </dgm:t>
    </dgm:pt>
    <dgm:pt modelId="{A70BACB8-3E14-4E0A-A291-EF23A76CA43D}" type="sibTrans" cxnId="{78A142F7-1AA4-4A25-92AC-CBC0B11B1747}">
      <dgm:prSet/>
      <dgm:spPr>
        <a:ln>
          <a:solidFill>
            <a:schemeClr val="tx1"/>
          </a:solidFill>
        </a:ln>
      </dgm:spPr>
      <dgm:t>
        <a:bodyPr/>
        <a:lstStyle/>
        <a:p>
          <a:endParaRPr lang="en-US"/>
        </a:p>
      </dgm:t>
    </dgm:pt>
    <dgm:pt modelId="{4A1D054C-30BD-4D16-ACA8-998475652E12}" type="pres">
      <dgm:prSet presAssocID="{8E0909AE-ED68-4E43-BA3E-0CBB4CB8216C}" presName="cycle" presStyleCnt="0">
        <dgm:presLayoutVars>
          <dgm:dir/>
          <dgm:resizeHandles val="exact"/>
        </dgm:presLayoutVars>
      </dgm:prSet>
      <dgm:spPr/>
      <dgm:t>
        <a:bodyPr/>
        <a:lstStyle/>
        <a:p>
          <a:endParaRPr lang="en-US"/>
        </a:p>
      </dgm:t>
    </dgm:pt>
    <dgm:pt modelId="{E7445949-F35E-4EF1-A7FA-F55B2BC047F8}" type="pres">
      <dgm:prSet presAssocID="{1BFE0DFE-D79A-4029-BFA0-A5C77388A625}" presName="node" presStyleLbl="node1" presStyleIdx="0" presStyleCnt="3" custScaleX="63294" custScaleY="36292">
        <dgm:presLayoutVars>
          <dgm:bulletEnabled val="1"/>
        </dgm:presLayoutVars>
      </dgm:prSet>
      <dgm:spPr/>
      <dgm:t>
        <a:bodyPr/>
        <a:lstStyle/>
        <a:p>
          <a:endParaRPr lang="en-US"/>
        </a:p>
      </dgm:t>
    </dgm:pt>
    <dgm:pt modelId="{C7BAC97D-5C0E-478E-BF08-EF7ACE29FA34}" type="pres">
      <dgm:prSet presAssocID="{1BFE0DFE-D79A-4029-BFA0-A5C77388A625}" presName="spNode" presStyleCnt="0"/>
      <dgm:spPr/>
    </dgm:pt>
    <dgm:pt modelId="{354A1841-F3B7-4BB4-8DB4-8CAF32362CBA}" type="pres">
      <dgm:prSet presAssocID="{96199B26-4B87-47A1-BF30-716449DF147B}" presName="sibTrans" presStyleLbl="sibTrans1D1" presStyleIdx="0" presStyleCnt="3"/>
      <dgm:spPr/>
      <dgm:t>
        <a:bodyPr/>
        <a:lstStyle/>
        <a:p>
          <a:endParaRPr lang="en-US"/>
        </a:p>
      </dgm:t>
    </dgm:pt>
    <dgm:pt modelId="{055C0157-B830-4DF8-BB2E-82506A9F16C3}" type="pres">
      <dgm:prSet presAssocID="{5B8DEEE6-368C-4698-B097-44405CF88853}" presName="node" presStyleLbl="node1" presStyleIdx="1" presStyleCnt="3" custScaleX="74494" custScaleY="32811">
        <dgm:presLayoutVars>
          <dgm:bulletEnabled val="1"/>
        </dgm:presLayoutVars>
      </dgm:prSet>
      <dgm:spPr/>
      <dgm:t>
        <a:bodyPr/>
        <a:lstStyle/>
        <a:p>
          <a:endParaRPr lang="en-US"/>
        </a:p>
      </dgm:t>
    </dgm:pt>
    <dgm:pt modelId="{CD21484F-C42A-44D3-B5E3-5DF4D772768B}" type="pres">
      <dgm:prSet presAssocID="{5B8DEEE6-368C-4698-B097-44405CF88853}" presName="spNode" presStyleCnt="0"/>
      <dgm:spPr/>
    </dgm:pt>
    <dgm:pt modelId="{C88F486E-956A-45F2-A8A1-0D790B6FACA7}" type="pres">
      <dgm:prSet presAssocID="{EF5E5EAD-EE2D-4F78-BB30-4F1AC198C5AF}" presName="sibTrans" presStyleLbl="sibTrans1D1" presStyleIdx="1" presStyleCnt="3"/>
      <dgm:spPr/>
      <dgm:t>
        <a:bodyPr/>
        <a:lstStyle/>
        <a:p>
          <a:endParaRPr lang="en-US"/>
        </a:p>
      </dgm:t>
    </dgm:pt>
    <dgm:pt modelId="{ACEC5035-BEC6-482E-9F65-9213662EE2B5}" type="pres">
      <dgm:prSet presAssocID="{D4990E00-56F1-4461-A44F-3461B9BE9E80}" presName="node" presStyleLbl="node1" presStyleIdx="2" presStyleCnt="3" custScaleX="72752" custScaleY="32811">
        <dgm:presLayoutVars>
          <dgm:bulletEnabled val="1"/>
        </dgm:presLayoutVars>
      </dgm:prSet>
      <dgm:spPr/>
      <dgm:t>
        <a:bodyPr/>
        <a:lstStyle/>
        <a:p>
          <a:endParaRPr lang="en-US"/>
        </a:p>
      </dgm:t>
    </dgm:pt>
    <dgm:pt modelId="{2674E7F5-CD33-422F-8987-666239BD3A50}" type="pres">
      <dgm:prSet presAssocID="{D4990E00-56F1-4461-A44F-3461B9BE9E80}" presName="spNode" presStyleCnt="0"/>
      <dgm:spPr/>
    </dgm:pt>
    <dgm:pt modelId="{5C52C3A0-0523-4532-81CF-A9BEBA69CAB0}" type="pres">
      <dgm:prSet presAssocID="{A70BACB8-3E14-4E0A-A291-EF23A76CA43D}" presName="sibTrans" presStyleLbl="sibTrans1D1" presStyleIdx="2" presStyleCnt="3"/>
      <dgm:spPr/>
      <dgm:t>
        <a:bodyPr/>
        <a:lstStyle/>
        <a:p>
          <a:endParaRPr lang="en-US"/>
        </a:p>
      </dgm:t>
    </dgm:pt>
  </dgm:ptLst>
  <dgm:cxnLst>
    <dgm:cxn modelId="{AAE24E8C-D4D4-4329-B2FE-505DBACECD60}" type="presOf" srcId="{EF5E5EAD-EE2D-4F78-BB30-4F1AC198C5AF}" destId="{C88F486E-956A-45F2-A8A1-0D790B6FACA7}" srcOrd="0" destOrd="0" presId="urn:microsoft.com/office/officeart/2005/8/layout/cycle6"/>
    <dgm:cxn modelId="{E12DB9E4-FD86-42E3-B4FE-71327FB77993}" type="presOf" srcId="{A70BACB8-3E14-4E0A-A291-EF23A76CA43D}" destId="{5C52C3A0-0523-4532-81CF-A9BEBA69CAB0}" srcOrd="0" destOrd="0" presId="urn:microsoft.com/office/officeart/2005/8/layout/cycle6"/>
    <dgm:cxn modelId="{8E04180A-FE70-4B9C-9DF4-9BADDBD5B69B}" type="presOf" srcId="{8E0909AE-ED68-4E43-BA3E-0CBB4CB8216C}" destId="{4A1D054C-30BD-4D16-ACA8-998475652E12}" srcOrd="0" destOrd="0" presId="urn:microsoft.com/office/officeart/2005/8/layout/cycle6"/>
    <dgm:cxn modelId="{9A721E6F-E715-4103-9D6A-E39C50F9D3F1}" type="presOf" srcId="{96199B26-4B87-47A1-BF30-716449DF147B}" destId="{354A1841-F3B7-4BB4-8DB4-8CAF32362CBA}" srcOrd="0" destOrd="0" presId="urn:microsoft.com/office/officeart/2005/8/layout/cycle6"/>
    <dgm:cxn modelId="{78A142F7-1AA4-4A25-92AC-CBC0B11B1747}" srcId="{8E0909AE-ED68-4E43-BA3E-0CBB4CB8216C}" destId="{D4990E00-56F1-4461-A44F-3461B9BE9E80}" srcOrd="2" destOrd="0" parTransId="{A89D4A7B-DECE-4E58-9AAF-82FF60E3133E}" sibTransId="{A70BACB8-3E14-4E0A-A291-EF23A76CA43D}"/>
    <dgm:cxn modelId="{8F29B39A-E7B7-497D-A397-92FE4DF043A0}" type="presOf" srcId="{1BFE0DFE-D79A-4029-BFA0-A5C77388A625}" destId="{E7445949-F35E-4EF1-A7FA-F55B2BC047F8}" srcOrd="0" destOrd="0" presId="urn:microsoft.com/office/officeart/2005/8/layout/cycle6"/>
    <dgm:cxn modelId="{7D50CE5A-A743-45DC-B12B-E34AC5D4BBAA}" srcId="{8E0909AE-ED68-4E43-BA3E-0CBB4CB8216C}" destId="{5B8DEEE6-368C-4698-B097-44405CF88853}" srcOrd="1" destOrd="0" parTransId="{41BE3055-6041-4597-98E2-6B7925075CC1}" sibTransId="{EF5E5EAD-EE2D-4F78-BB30-4F1AC198C5AF}"/>
    <dgm:cxn modelId="{DCA29C58-E754-4034-B76F-67AA2BACA3DD}" type="presOf" srcId="{5B8DEEE6-368C-4698-B097-44405CF88853}" destId="{055C0157-B830-4DF8-BB2E-82506A9F16C3}" srcOrd="0" destOrd="0" presId="urn:microsoft.com/office/officeart/2005/8/layout/cycle6"/>
    <dgm:cxn modelId="{10DAD6F1-4B41-4065-9D85-14545903CF41}" srcId="{8E0909AE-ED68-4E43-BA3E-0CBB4CB8216C}" destId="{1BFE0DFE-D79A-4029-BFA0-A5C77388A625}" srcOrd="0" destOrd="0" parTransId="{D3C089A1-1992-4619-9837-6F81A1CEB8BB}" sibTransId="{96199B26-4B87-47A1-BF30-716449DF147B}"/>
    <dgm:cxn modelId="{0A5A5F50-2C4E-4D9E-9504-A61E2B59E6F2}" type="presOf" srcId="{D4990E00-56F1-4461-A44F-3461B9BE9E80}" destId="{ACEC5035-BEC6-482E-9F65-9213662EE2B5}" srcOrd="0" destOrd="0" presId="urn:microsoft.com/office/officeart/2005/8/layout/cycle6"/>
    <dgm:cxn modelId="{153DE937-3444-4C91-8502-1E5573CF7985}" type="presParOf" srcId="{4A1D054C-30BD-4D16-ACA8-998475652E12}" destId="{E7445949-F35E-4EF1-A7FA-F55B2BC047F8}" srcOrd="0" destOrd="0" presId="urn:microsoft.com/office/officeart/2005/8/layout/cycle6"/>
    <dgm:cxn modelId="{62C9F918-0BFE-4ADE-88C6-5CDAEDB1DEAF}" type="presParOf" srcId="{4A1D054C-30BD-4D16-ACA8-998475652E12}" destId="{C7BAC97D-5C0E-478E-BF08-EF7ACE29FA34}" srcOrd="1" destOrd="0" presId="urn:microsoft.com/office/officeart/2005/8/layout/cycle6"/>
    <dgm:cxn modelId="{00371D10-6A21-4CB7-8D09-6DC028ECE82A}" type="presParOf" srcId="{4A1D054C-30BD-4D16-ACA8-998475652E12}" destId="{354A1841-F3B7-4BB4-8DB4-8CAF32362CBA}" srcOrd="2" destOrd="0" presId="urn:microsoft.com/office/officeart/2005/8/layout/cycle6"/>
    <dgm:cxn modelId="{9CA9B5B2-6749-4E2D-B047-0EEE0B3C1D52}" type="presParOf" srcId="{4A1D054C-30BD-4D16-ACA8-998475652E12}" destId="{055C0157-B830-4DF8-BB2E-82506A9F16C3}" srcOrd="3" destOrd="0" presId="urn:microsoft.com/office/officeart/2005/8/layout/cycle6"/>
    <dgm:cxn modelId="{28DF4FC0-2CF9-4FB6-A9A2-170A0220ABF2}" type="presParOf" srcId="{4A1D054C-30BD-4D16-ACA8-998475652E12}" destId="{CD21484F-C42A-44D3-B5E3-5DF4D772768B}" srcOrd="4" destOrd="0" presId="urn:microsoft.com/office/officeart/2005/8/layout/cycle6"/>
    <dgm:cxn modelId="{61D76424-40AA-47A2-8469-6D2ADF44A3DF}" type="presParOf" srcId="{4A1D054C-30BD-4D16-ACA8-998475652E12}" destId="{C88F486E-956A-45F2-A8A1-0D790B6FACA7}" srcOrd="5" destOrd="0" presId="urn:microsoft.com/office/officeart/2005/8/layout/cycle6"/>
    <dgm:cxn modelId="{B39CFE42-E6FD-48D9-B800-39F6130253D5}" type="presParOf" srcId="{4A1D054C-30BD-4D16-ACA8-998475652E12}" destId="{ACEC5035-BEC6-482E-9F65-9213662EE2B5}" srcOrd="6" destOrd="0" presId="urn:microsoft.com/office/officeart/2005/8/layout/cycle6"/>
    <dgm:cxn modelId="{2B4AA87F-48CD-4564-973A-6F6262462477}" type="presParOf" srcId="{4A1D054C-30BD-4D16-ACA8-998475652E12}" destId="{2674E7F5-CD33-422F-8987-666239BD3A50}" srcOrd="7" destOrd="0" presId="urn:microsoft.com/office/officeart/2005/8/layout/cycle6"/>
    <dgm:cxn modelId="{0A730D3B-1AA2-4BFF-8A85-1BC4D573357B}" type="presParOf" srcId="{4A1D054C-30BD-4D16-ACA8-998475652E12}" destId="{5C52C3A0-0523-4532-81CF-A9BEBA69CAB0}"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C1DAF-15DB-4BC5-8863-E807C22F2D4D}" type="doc">
      <dgm:prSet loTypeId="urn:microsoft.com/office/officeart/2005/8/layout/default#1" loCatId="list" qsTypeId="urn:microsoft.com/office/officeart/2005/8/quickstyle/3d1" qsCatId="3D" csTypeId="urn:microsoft.com/office/officeart/2005/8/colors/colorful1" csCatId="colorful" phldr="1"/>
      <dgm:spPr/>
      <dgm:t>
        <a:bodyPr/>
        <a:lstStyle/>
        <a:p>
          <a:endParaRPr lang="en-US"/>
        </a:p>
      </dgm:t>
    </dgm:pt>
    <dgm:pt modelId="{29EA4849-3000-4365-8483-50C8D09C8522}">
      <dgm:prSet phldrT="[Text]"/>
      <dgm:spPr/>
      <dgm:t>
        <a:bodyPr/>
        <a:lstStyle/>
        <a:p>
          <a:r>
            <a:rPr lang="en-US" dirty="0" smtClean="0"/>
            <a:t>Behavioral Health – </a:t>
          </a:r>
        </a:p>
        <a:p>
          <a:r>
            <a:rPr lang="en-US" dirty="0" smtClean="0"/>
            <a:t>Tele-Psych</a:t>
          </a:r>
          <a:endParaRPr lang="en-US" dirty="0"/>
        </a:p>
      </dgm:t>
    </dgm:pt>
    <dgm:pt modelId="{1D4FBF58-4C30-427D-A622-BED32520A1D0}" type="parTrans" cxnId="{EB28EB73-4EFF-4653-A381-B3DFB2C3832C}">
      <dgm:prSet/>
      <dgm:spPr/>
      <dgm:t>
        <a:bodyPr/>
        <a:lstStyle/>
        <a:p>
          <a:endParaRPr lang="en-US"/>
        </a:p>
      </dgm:t>
    </dgm:pt>
    <dgm:pt modelId="{B3F99593-F8E7-4598-AA51-01629B7B751D}" type="sibTrans" cxnId="{EB28EB73-4EFF-4653-A381-B3DFB2C3832C}">
      <dgm:prSet/>
      <dgm:spPr/>
      <dgm:t>
        <a:bodyPr/>
        <a:lstStyle/>
        <a:p>
          <a:endParaRPr lang="en-US"/>
        </a:p>
      </dgm:t>
    </dgm:pt>
    <dgm:pt modelId="{391E2343-30EE-475A-8C03-D7BB86212889}">
      <dgm:prSet phldrT="[Text]"/>
      <dgm:spPr/>
      <dgm:t>
        <a:bodyPr/>
        <a:lstStyle/>
        <a:p>
          <a:r>
            <a:rPr lang="en-US" dirty="0" smtClean="0"/>
            <a:t>Community Initiatives </a:t>
          </a:r>
          <a:endParaRPr lang="en-US" dirty="0"/>
        </a:p>
      </dgm:t>
    </dgm:pt>
    <dgm:pt modelId="{6DD88072-1EAB-47B9-908B-9D24E30A4E38}" type="parTrans" cxnId="{319A7879-3C4A-4405-8E4B-09B5371AA2E1}">
      <dgm:prSet/>
      <dgm:spPr/>
      <dgm:t>
        <a:bodyPr/>
        <a:lstStyle/>
        <a:p>
          <a:endParaRPr lang="en-US"/>
        </a:p>
      </dgm:t>
    </dgm:pt>
    <dgm:pt modelId="{2EE0FCF7-6F1B-4E31-9E87-0F754517D98B}" type="sibTrans" cxnId="{319A7879-3C4A-4405-8E4B-09B5371AA2E1}">
      <dgm:prSet/>
      <dgm:spPr/>
      <dgm:t>
        <a:bodyPr/>
        <a:lstStyle/>
        <a:p>
          <a:endParaRPr lang="en-US"/>
        </a:p>
      </dgm:t>
    </dgm:pt>
    <dgm:pt modelId="{40DB45BB-63EC-4182-8FFE-BF25CE48F89C}">
      <dgm:prSet phldrT="[Text]"/>
      <dgm:spPr/>
      <dgm:t>
        <a:bodyPr/>
        <a:lstStyle/>
        <a:p>
          <a:r>
            <a:rPr lang="en-US" dirty="0" smtClean="0"/>
            <a:t>Palliative Care</a:t>
          </a:r>
          <a:endParaRPr lang="en-US" dirty="0"/>
        </a:p>
      </dgm:t>
    </dgm:pt>
    <dgm:pt modelId="{E56F273D-964C-4A1A-B3BD-DF4EF7499BA9}" type="parTrans" cxnId="{113B792D-FEAF-4A0C-B336-F13FBC411494}">
      <dgm:prSet/>
      <dgm:spPr/>
      <dgm:t>
        <a:bodyPr/>
        <a:lstStyle/>
        <a:p>
          <a:endParaRPr lang="en-US"/>
        </a:p>
      </dgm:t>
    </dgm:pt>
    <dgm:pt modelId="{B480F5CB-72F2-4738-ACF3-4FAE19F5C3B5}" type="sibTrans" cxnId="{113B792D-FEAF-4A0C-B336-F13FBC411494}">
      <dgm:prSet/>
      <dgm:spPr/>
      <dgm:t>
        <a:bodyPr/>
        <a:lstStyle/>
        <a:p>
          <a:endParaRPr lang="en-US"/>
        </a:p>
      </dgm:t>
    </dgm:pt>
    <dgm:pt modelId="{E3A8F8C9-6B85-47A2-94A1-6A465A18C02F}">
      <dgm:prSet phldrT="[Text]"/>
      <dgm:spPr/>
      <dgm:t>
        <a:bodyPr/>
        <a:lstStyle/>
        <a:p>
          <a:r>
            <a:rPr lang="en-US" dirty="0" smtClean="0"/>
            <a:t>Disease Management Programs</a:t>
          </a:r>
          <a:endParaRPr lang="en-US" dirty="0"/>
        </a:p>
      </dgm:t>
    </dgm:pt>
    <dgm:pt modelId="{F3A99E61-71DC-4861-A11C-5821C19BFF3C}" type="parTrans" cxnId="{A591AB50-B77F-4CF7-A178-84256C422E2B}">
      <dgm:prSet/>
      <dgm:spPr/>
      <dgm:t>
        <a:bodyPr/>
        <a:lstStyle/>
        <a:p>
          <a:endParaRPr lang="en-US"/>
        </a:p>
      </dgm:t>
    </dgm:pt>
    <dgm:pt modelId="{85DBBC4D-29B2-4D64-A3BC-190E4348DF89}" type="sibTrans" cxnId="{A591AB50-B77F-4CF7-A178-84256C422E2B}">
      <dgm:prSet/>
      <dgm:spPr/>
      <dgm:t>
        <a:bodyPr/>
        <a:lstStyle/>
        <a:p>
          <a:endParaRPr lang="en-US"/>
        </a:p>
      </dgm:t>
    </dgm:pt>
    <dgm:pt modelId="{761C8E14-D6C4-4F9A-A57E-9A3072340AAE}">
      <dgm:prSet phldrT="[Text]"/>
      <dgm:spPr/>
      <dgm:t>
        <a:bodyPr/>
        <a:lstStyle/>
        <a:p>
          <a:r>
            <a:rPr lang="en-US" dirty="0" smtClean="0"/>
            <a:t>Community Care Coordination</a:t>
          </a:r>
          <a:endParaRPr lang="en-US" dirty="0"/>
        </a:p>
      </dgm:t>
    </dgm:pt>
    <dgm:pt modelId="{BCD6BA84-A4D9-4EE3-8FB2-98827C6E1A21}" type="parTrans" cxnId="{A404682F-E103-4043-B85F-D3B33B913FEF}">
      <dgm:prSet/>
      <dgm:spPr/>
      <dgm:t>
        <a:bodyPr/>
        <a:lstStyle/>
        <a:p>
          <a:endParaRPr lang="en-US"/>
        </a:p>
      </dgm:t>
    </dgm:pt>
    <dgm:pt modelId="{86611010-8531-42AB-A731-7E0D399B8A88}" type="sibTrans" cxnId="{A404682F-E103-4043-B85F-D3B33B913FEF}">
      <dgm:prSet/>
      <dgm:spPr/>
      <dgm:t>
        <a:bodyPr/>
        <a:lstStyle/>
        <a:p>
          <a:endParaRPr lang="en-US"/>
        </a:p>
      </dgm:t>
    </dgm:pt>
    <dgm:pt modelId="{133FB590-805C-49E1-BE61-DEFF97F7948C}">
      <dgm:prSet/>
      <dgm:spPr/>
      <dgm:t>
        <a:bodyPr/>
        <a:lstStyle/>
        <a:p>
          <a:r>
            <a:rPr lang="en-US" dirty="0" smtClean="0"/>
            <a:t>Re-admissions Initiative (NW, and Sinai)</a:t>
          </a:r>
          <a:endParaRPr lang="en-US" dirty="0"/>
        </a:p>
      </dgm:t>
    </dgm:pt>
    <dgm:pt modelId="{7A635184-7FDE-430F-AD93-4AD06CDCE31F}" type="parTrans" cxnId="{EEEA7406-5686-4CF2-93C8-50DABE9F5CC1}">
      <dgm:prSet/>
      <dgm:spPr/>
      <dgm:t>
        <a:bodyPr/>
        <a:lstStyle/>
        <a:p>
          <a:endParaRPr lang="en-US"/>
        </a:p>
      </dgm:t>
    </dgm:pt>
    <dgm:pt modelId="{4492F19E-D2F9-4992-AE35-71873C10A65A}" type="sibTrans" cxnId="{EEEA7406-5686-4CF2-93C8-50DABE9F5CC1}">
      <dgm:prSet/>
      <dgm:spPr/>
      <dgm:t>
        <a:bodyPr/>
        <a:lstStyle/>
        <a:p>
          <a:endParaRPr lang="en-US"/>
        </a:p>
      </dgm:t>
    </dgm:pt>
    <dgm:pt modelId="{817BBF05-3538-4C17-A8B0-2CED83B49082}">
      <dgm:prSet/>
      <dgm:spPr/>
      <dgm:t>
        <a:bodyPr/>
        <a:lstStyle/>
        <a:p>
          <a:r>
            <a:rPr lang="en-US" dirty="0" smtClean="0"/>
            <a:t>The SNF Collaborative</a:t>
          </a:r>
          <a:endParaRPr lang="en-US" dirty="0"/>
        </a:p>
      </dgm:t>
    </dgm:pt>
    <dgm:pt modelId="{EF1BF7B9-9A63-437D-AFD5-361466977636}" type="parTrans" cxnId="{8E408CC2-4C7E-4AF3-B3FB-575F428295A0}">
      <dgm:prSet/>
      <dgm:spPr/>
      <dgm:t>
        <a:bodyPr/>
        <a:lstStyle/>
        <a:p>
          <a:endParaRPr lang="en-US"/>
        </a:p>
      </dgm:t>
    </dgm:pt>
    <dgm:pt modelId="{0D2326BD-7DB4-4425-9767-37F492EE4945}" type="sibTrans" cxnId="{8E408CC2-4C7E-4AF3-B3FB-575F428295A0}">
      <dgm:prSet/>
      <dgm:spPr/>
      <dgm:t>
        <a:bodyPr/>
        <a:lstStyle/>
        <a:p>
          <a:endParaRPr lang="en-US"/>
        </a:p>
      </dgm:t>
    </dgm:pt>
    <dgm:pt modelId="{ADC8A3E7-AEB3-47CC-BA26-0ED2FBFBB573}">
      <dgm:prSet/>
      <dgm:spPr/>
      <dgm:t>
        <a:bodyPr/>
        <a:lstStyle/>
        <a:p>
          <a:r>
            <a:rPr lang="en-US" dirty="0" smtClean="0"/>
            <a:t>Population Health Management</a:t>
          </a:r>
          <a:endParaRPr lang="en-US" dirty="0"/>
        </a:p>
      </dgm:t>
    </dgm:pt>
    <dgm:pt modelId="{848C4BBA-2E7B-457D-AF36-7A0C46F57576}" type="parTrans" cxnId="{2578A88C-75B5-4CFB-966E-D115FCABF8F1}">
      <dgm:prSet/>
      <dgm:spPr/>
      <dgm:t>
        <a:bodyPr/>
        <a:lstStyle/>
        <a:p>
          <a:endParaRPr lang="en-US"/>
        </a:p>
      </dgm:t>
    </dgm:pt>
    <dgm:pt modelId="{D46D3740-550C-4591-8324-CEE4AD7C555A}" type="sibTrans" cxnId="{2578A88C-75B5-4CFB-966E-D115FCABF8F1}">
      <dgm:prSet/>
      <dgm:spPr/>
      <dgm:t>
        <a:bodyPr/>
        <a:lstStyle/>
        <a:p>
          <a:endParaRPr lang="en-US"/>
        </a:p>
      </dgm:t>
    </dgm:pt>
    <dgm:pt modelId="{966B62E5-DAF2-4997-B3E6-52DC953F2577}">
      <dgm:prSet/>
      <dgm:spPr/>
      <dgm:t>
        <a:bodyPr/>
        <a:lstStyle/>
        <a:p>
          <a:r>
            <a:rPr lang="en-US" smtClean="0"/>
            <a:t>Reducing PAU’s</a:t>
          </a:r>
          <a:endParaRPr lang="en-US" dirty="0"/>
        </a:p>
      </dgm:t>
    </dgm:pt>
    <dgm:pt modelId="{9115B97F-91F1-4940-A2B2-6EE055484019}" type="parTrans" cxnId="{516DF01B-AEBB-41E5-95FA-A63B33C2304A}">
      <dgm:prSet/>
      <dgm:spPr/>
      <dgm:t>
        <a:bodyPr/>
        <a:lstStyle/>
        <a:p>
          <a:endParaRPr lang="en-US"/>
        </a:p>
      </dgm:t>
    </dgm:pt>
    <dgm:pt modelId="{EE966CFC-6FB5-40C5-B483-8692FA29B95F}" type="sibTrans" cxnId="{516DF01B-AEBB-41E5-95FA-A63B33C2304A}">
      <dgm:prSet/>
      <dgm:spPr/>
      <dgm:t>
        <a:bodyPr/>
        <a:lstStyle/>
        <a:p>
          <a:endParaRPr lang="en-US"/>
        </a:p>
      </dgm:t>
    </dgm:pt>
    <dgm:pt modelId="{328F2615-98B8-465D-85C3-80960F4770AC}" type="pres">
      <dgm:prSet presAssocID="{506C1DAF-15DB-4BC5-8863-E807C22F2D4D}" presName="diagram" presStyleCnt="0">
        <dgm:presLayoutVars>
          <dgm:dir/>
          <dgm:resizeHandles val="exact"/>
        </dgm:presLayoutVars>
      </dgm:prSet>
      <dgm:spPr/>
      <dgm:t>
        <a:bodyPr/>
        <a:lstStyle/>
        <a:p>
          <a:endParaRPr lang="en-US"/>
        </a:p>
      </dgm:t>
    </dgm:pt>
    <dgm:pt modelId="{EE177A3D-0E6A-444C-AC85-7D5123E69EDE}" type="pres">
      <dgm:prSet presAssocID="{29EA4849-3000-4365-8483-50C8D09C8522}" presName="node" presStyleLbl="node1" presStyleIdx="0" presStyleCnt="9">
        <dgm:presLayoutVars>
          <dgm:bulletEnabled val="1"/>
        </dgm:presLayoutVars>
      </dgm:prSet>
      <dgm:spPr/>
      <dgm:t>
        <a:bodyPr/>
        <a:lstStyle/>
        <a:p>
          <a:endParaRPr lang="en-US"/>
        </a:p>
      </dgm:t>
    </dgm:pt>
    <dgm:pt modelId="{D1E6D361-D2D1-4320-A276-254368D854BF}" type="pres">
      <dgm:prSet presAssocID="{B3F99593-F8E7-4598-AA51-01629B7B751D}" presName="sibTrans" presStyleCnt="0"/>
      <dgm:spPr/>
    </dgm:pt>
    <dgm:pt modelId="{061649BA-9A91-4C8B-B3DB-BA0A9ABA88E5}" type="pres">
      <dgm:prSet presAssocID="{391E2343-30EE-475A-8C03-D7BB86212889}" presName="node" presStyleLbl="node1" presStyleIdx="1" presStyleCnt="9">
        <dgm:presLayoutVars>
          <dgm:bulletEnabled val="1"/>
        </dgm:presLayoutVars>
      </dgm:prSet>
      <dgm:spPr/>
      <dgm:t>
        <a:bodyPr/>
        <a:lstStyle/>
        <a:p>
          <a:endParaRPr lang="en-US"/>
        </a:p>
      </dgm:t>
    </dgm:pt>
    <dgm:pt modelId="{A1D1D54C-A048-4247-981C-98DD546AC96B}" type="pres">
      <dgm:prSet presAssocID="{2EE0FCF7-6F1B-4E31-9E87-0F754517D98B}" presName="sibTrans" presStyleCnt="0"/>
      <dgm:spPr/>
    </dgm:pt>
    <dgm:pt modelId="{45F587FC-880C-4873-916B-3D3FFB5D8A88}" type="pres">
      <dgm:prSet presAssocID="{40DB45BB-63EC-4182-8FFE-BF25CE48F89C}" presName="node" presStyleLbl="node1" presStyleIdx="2" presStyleCnt="9">
        <dgm:presLayoutVars>
          <dgm:bulletEnabled val="1"/>
        </dgm:presLayoutVars>
      </dgm:prSet>
      <dgm:spPr/>
      <dgm:t>
        <a:bodyPr/>
        <a:lstStyle/>
        <a:p>
          <a:endParaRPr lang="en-US"/>
        </a:p>
      </dgm:t>
    </dgm:pt>
    <dgm:pt modelId="{E8C8F059-648F-4B97-AB02-E9E650598C12}" type="pres">
      <dgm:prSet presAssocID="{B480F5CB-72F2-4738-ACF3-4FAE19F5C3B5}" presName="sibTrans" presStyleCnt="0"/>
      <dgm:spPr/>
    </dgm:pt>
    <dgm:pt modelId="{06698C34-E5E4-4639-B908-C438130BFBCD}" type="pres">
      <dgm:prSet presAssocID="{E3A8F8C9-6B85-47A2-94A1-6A465A18C02F}" presName="node" presStyleLbl="node1" presStyleIdx="3" presStyleCnt="9">
        <dgm:presLayoutVars>
          <dgm:bulletEnabled val="1"/>
        </dgm:presLayoutVars>
      </dgm:prSet>
      <dgm:spPr/>
      <dgm:t>
        <a:bodyPr/>
        <a:lstStyle/>
        <a:p>
          <a:endParaRPr lang="en-US"/>
        </a:p>
      </dgm:t>
    </dgm:pt>
    <dgm:pt modelId="{CF56C626-F650-4915-BACB-87CAA48A9026}" type="pres">
      <dgm:prSet presAssocID="{85DBBC4D-29B2-4D64-A3BC-190E4348DF89}" presName="sibTrans" presStyleCnt="0"/>
      <dgm:spPr/>
    </dgm:pt>
    <dgm:pt modelId="{4D05D2F7-2ACB-46F3-9DE3-EDDBD098C22A}" type="pres">
      <dgm:prSet presAssocID="{761C8E14-D6C4-4F9A-A57E-9A3072340AAE}" presName="node" presStyleLbl="node1" presStyleIdx="4" presStyleCnt="9">
        <dgm:presLayoutVars>
          <dgm:bulletEnabled val="1"/>
        </dgm:presLayoutVars>
      </dgm:prSet>
      <dgm:spPr/>
      <dgm:t>
        <a:bodyPr/>
        <a:lstStyle/>
        <a:p>
          <a:endParaRPr lang="en-US"/>
        </a:p>
      </dgm:t>
    </dgm:pt>
    <dgm:pt modelId="{98BD2FE4-7AA8-4E51-A411-2F8DEFB64532}" type="pres">
      <dgm:prSet presAssocID="{86611010-8531-42AB-A731-7E0D399B8A88}" presName="sibTrans" presStyleCnt="0"/>
      <dgm:spPr/>
    </dgm:pt>
    <dgm:pt modelId="{D126FFFC-CF5B-4637-AC91-E193603589B1}" type="pres">
      <dgm:prSet presAssocID="{133FB590-805C-49E1-BE61-DEFF97F7948C}" presName="node" presStyleLbl="node1" presStyleIdx="5" presStyleCnt="9">
        <dgm:presLayoutVars>
          <dgm:bulletEnabled val="1"/>
        </dgm:presLayoutVars>
      </dgm:prSet>
      <dgm:spPr/>
      <dgm:t>
        <a:bodyPr/>
        <a:lstStyle/>
        <a:p>
          <a:endParaRPr lang="en-US"/>
        </a:p>
      </dgm:t>
    </dgm:pt>
    <dgm:pt modelId="{5778DF4B-E962-49DA-AEFC-518EC2A2AD3F}" type="pres">
      <dgm:prSet presAssocID="{4492F19E-D2F9-4992-AE35-71873C10A65A}" presName="sibTrans" presStyleCnt="0"/>
      <dgm:spPr/>
    </dgm:pt>
    <dgm:pt modelId="{41F53221-E7E2-4380-80ED-251C1F379528}" type="pres">
      <dgm:prSet presAssocID="{ADC8A3E7-AEB3-47CC-BA26-0ED2FBFBB573}" presName="node" presStyleLbl="node1" presStyleIdx="6" presStyleCnt="9">
        <dgm:presLayoutVars>
          <dgm:bulletEnabled val="1"/>
        </dgm:presLayoutVars>
      </dgm:prSet>
      <dgm:spPr/>
      <dgm:t>
        <a:bodyPr/>
        <a:lstStyle/>
        <a:p>
          <a:endParaRPr lang="en-US"/>
        </a:p>
      </dgm:t>
    </dgm:pt>
    <dgm:pt modelId="{7A2F04C9-BA33-48A7-8F58-09663425E856}" type="pres">
      <dgm:prSet presAssocID="{D46D3740-550C-4591-8324-CEE4AD7C555A}" presName="sibTrans" presStyleCnt="0"/>
      <dgm:spPr/>
    </dgm:pt>
    <dgm:pt modelId="{7376239C-C782-4876-9E0B-275935F3D41E}" type="pres">
      <dgm:prSet presAssocID="{817BBF05-3538-4C17-A8B0-2CED83B49082}" presName="node" presStyleLbl="node1" presStyleIdx="7" presStyleCnt="9">
        <dgm:presLayoutVars>
          <dgm:bulletEnabled val="1"/>
        </dgm:presLayoutVars>
      </dgm:prSet>
      <dgm:spPr/>
      <dgm:t>
        <a:bodyPr/>
        <a:lstStyle/>
        <a:p>
          <a:endParaRPr lang="en-US"/>
        </a:p>
      </dgm:t>
    </dgm:pt>
    <dgm:pt modelId="{387FACEE-46F8-4BB0-999C-C2825DC866F2}" type="pres">
      <dgm:prSet presAssocID="{0D2326BD-7DB4-4425-9767-37F492EE4945}" presName="sibTrans" presStyleCnt="0"/>
      <dgm:spPr/>
    </dgm:pt>
    <dgm:pt modelId="{4D71DF50-C140-4E5F-8F07-E4C5C2A7A435}" type="pres">
      <dgm:prSet presAssocID="{966B62E5-DAF2-4997-B3E6-52DC953F2577}" presName="node" presStyleLbl="node1" presStyleIdx="8" presStyleCnt="9">
        <dgm:presLayoutVars>
          <dgm:bulletEnabled val="1"/>
        </dgm:presLayoutVars>
      </dgm:prSet>
      <dgm:spPr/>
      <dgm:t>
        <a:bodyPr/>
        <a:lstStyle/>
        <a:p>
          <a:endParaRPr lang="en-US"/>
        </a:p>
      </dgm:t>
    </dgm:pt>
  </dgm:ptLst>
  <dgm:cxnLst>
    <dgm:cxn modelId="{8BDDF098-9473-4712-BA3E-CA3135125AE5}" type="presOf" srcId="{ADC8A3E7-AEB3-47CC-BA26-0ED2FBFBB573}" destId="{41F53221-E7E2-4380-80ED-251C1F379528}" srcOrd="0" destOrd="0" presId="urn:microsoft.com/office/officeart/2005/8/layout/default#1"/>
    <dgm:cxn modelId="{A404682F-E103-4043-B85F-D3B33B913FEF}" srcId="{506C1DAF-15DB-4BC5-8863-E807C22F2D4D}" destId="{761C8E14-D6C4-4F9A-A57E-9A3072340AAE}" srcOrd="4" destOrd="0" parTransId="{BCD6BA84-A4D9-4EE3-8FB2-98827C6E1A21}" sibTransId="{86611010-8531-42AB-A731-7E0D399B8A88}"/>
    <dgm:cxn modelId="{74FBD96B-DFBC-48D9-84A2-0735C6177736}" type="presOf" srcId="{817BBF05-3538-4C17-A8B0-2CED83B49082}" destId="{7376239C-C782-4876-9E0B-275935F3D41E}" srcOrd="0" destOrd="0" presId="urn:microsoft.com/office/officeart/2005/8/layout/default#1"/>
    <dgm:cxn modelId="{EEEA7406-5686-4CF2-93C8-50DABE9F5CC1}" srcId="{506C1DAF-15DB-4BC5-8863-E807C22F2D4D}" destId="{133FB590-805C-49E1-BE61-DEFF97F7948C}" srcOrd="5" destOrd="0" parTransId="{7A635184-7FDE-430F-AD93-4AD06CDCE31F}" sibTransId="{4492F19E-D2F9-4992-AE35-71873C10A65A}"/>
    <dgm:cxn modelId="{38221B79-EE47-459B-8304-4B9ACA13AA2D}" type="presOf" srcId="{391E2343-30EE-475A-8C03-D7BB86212889}" destId="{061649BA-9A91-4C8B-B3DB-BA0A9ABA88E5}" srcOrd="0" destOrd="0" presId="urn:microsoft.com/office/officeart/2005/8/layout/default#1"/>
    <dgm:cxn modelId="{EEF9C315-A63E-4E2F-B1B4-1092D7DFC6A0}" type="presOf" srcId="{29EA4849-3000-4365-8483-50C8D09C8522}" destId="{EE177A3D-0E6A-444C-AC85-7D5123E69EDE}" srcOrd="0" destOrd="0" presId="urn:microsoft.com/office/officeart/2005/8/layout/default#1"/>
    <dgm:cxn modelId="{BCE420F0-BF17-4BBD-AD60-E730EB548ACA}" type="presOf" srcId="{40DB45BB-63EC-4182-8FFE-BF25CE48F89C}" destId="{45F587FC-880C-4873-916B-3D3FFB5D8A88}" srcOrd="0" destOrd="0" presId="urn:microsoft.com/office/officeart/2005/8/layout/default#1"/>
    <dgm:cxn modelId="{319A7879-3C4A-4405-8E4B-09B5371AA2E1}" srcId="{506C1DAF-15DB-4BC5-8863-E807C22F2D4D}" destId="{391E2343-30EE-475A-8C03-D7BB86212889}" srcOrd="1" destOrd="0" parTransId="{6DD88072-1EAB-47B9-908B-9D24E30A4E38}" sibTransId="{2EE0FCF7-6F1B-4E31-9E87-0F754517D98B}"/>
    <dgm:cxn modelId="{AB428338-2E7F-4E40-A7BE-B83CAE1E0A08}" type="presOf" srcId="{133FB590-805C-49E1-BE61-DEFF97F7948C}" destId="{D126FFFC-CF5B-4637-AC91-E193603589B1}" srcOrd="0" destOrd="0" presId="urn:microsoft.com/office/officeart/2005/8/layout/default#1"/>
    <dgm:cxn modelId="{8E408CC2-4C7E-4AF3-B3FB-575F428295A0}" srcId="{506C1DAF-15DB-4BC5-8863-E807C22F2D4D}" destId="{817BBF05-3538-4C17-A8B0-2CED83B49082}" srcOrd="7" destOrd="0" parTransId="{EF1BF7B9-9A63-437D-AFD5-361466977636}" sibTransId="{0D2326BD-7DB4-4425-9767-37F492EE4945}"/>
    <dgm:cxn modelId="{516DF01B-AEBB-41E5-95FA-A63B33C2304A}" srcId="{506C1DAF-15DB-4BC5-8863-E807C22F2D4D}" destId="{966B62E5-DAF2-4997-B3E6-52DC953F2577}" srcOrd="8" destOrd="0" parTransId="{9115B97F-91F1-4940-A2B2-6EE055484019}" sibTransId="{EE966CFC-6FB5-40C5-B483-8692FA29B95F}"/>
    <dgm:cxn modelId="{4E1E818E-ECDC-4083-87A9-DFCD464FF410}" type="presOf" srcId="{506C1DAF-15DB-4BC5-8863-E807C22F2D4D}" destId="{328F2615-98B8-465D-85C3-80960F4770AC}" srcOrd="0" destOrd="0" presId="urn:microsoft.com/office/officeart/2005/8/layout/default#1"/>
    <dgm:cxn modelId="{70322F81-3394-4716-9A22-D89223BCAFF6}" type="presOf" srcId="{966B62E5-DAF2-4997-B3E6-52DC953F2577}" destId="{4D71DF50-C140-4E5F-8F07-E4C5C2A7A435}" srcOrd="0" destOrd="0" presId="urn:microsoft.com/office/officeart/2005/8/layout/default#1"/>
    <dgm:cxn modelId="{82FA7AB7-A2A0-4B21-93F3-8E7B42E94B06}" type="presOf" srcId="{761C8E14-D6C4-4F9A-A57E-9A3072340AAE}" destId="{4D05D2F7-2ACB-46F3-9DE3-EDDBD098C22A}" srcOrd="0" destOrd="0" presId="urn:microsoft.com/office/officeart/2005/8/layout/default#1"/>
    <dgm:cxn modelId="{A591AB50-B77F-4CF7-A178-84256C422E2B}" srcId="{506C1DAF-15DB-4BC5-8863-E807C22F2D4D}" destId="{E3A8F8C9-6B85-47A2-94A1-6A465A18C02F}" srcOrd="3" destOrd="0" parTransId="{F3A99E61-71DC-4861-A11C-5821C19BFF3C}" sibTransId="{85DBBC4D-29B2-4D64-A3BC-190E4348DF89}"/>
    <dgm:cxn modelId="{2578A88C-75B5-4CFB-966E-D115FCABF8F1}" srcId="{506C1DAF-15DB-4BC5-8863-E807C22F2D4D}" destId="{ADC8A3E7-AEB3-47CC-BA26-0ED2FBFBB573}" srcOrd="6" destOrd="0" parTransId="{848C4BBA-2E7B-457D-AF36-7A0C46F57576}" sibTransId="{D46D3740-550C-4591-8324-CEE4AD7C555A}"/>
    <dgm:cxn modelId="{AD1CBE06-A413-4F00-9458-D727EAB486C2}" type="presOf" srcId="{E3A8F8C9-6B85-47A2-94A1-6A465A18C02F}" destId="{06698C34-E5E4-4639-B908-C438130BFBCD}" srcOrd="0" destOrd="0" presId="urn:microsoft.com/office/officeart/2005/8/layout/default#1"/>
    <dgm:cxn modelId="{EB28EB73-4EFF-4653-A381-B3DFB2C3832C}" srcId="{506C1DAF-15DB-4BC5-8863-E807C22F2D4D}" destId="{29EA4849-3000-4365-8483-50C8D09C8522}" srcOrd="0" destOrd="0" parTransId="{1D4FBF58-4C30-427D-A622-BED32520A1D0}" sibTransId="{B3F99593-F8E7-4598-AA51-01629B7B751D}"/>
    <dgm:cxn modelId="{113B792D-FEAF-4A0C-B336-F13FBC411494}" srcId="{506C1DAF-15DB-4BC5-8863-E807C22F2D4D}" destId="{40DB45BB-63EC-4182-8FFE-BF25CE48F89C}" srcOrd="2" destOrd="0" parTransId="{E56F273D-964C-4A1A-B3BD-DF4EF7499BA9}" sibTransId="{B480F5CB-72F2-4738-ACF3-4FAE19F5C3B5}"/>
    <dgm:cxn modelId="{266813D4-0225-4CCD-A1EF-A4208241F4A5}" type="presParOf" srcId="{328F2615-98B8-465D-85C3-80960F4770AC}" destId="{EE177A3D-0E6A-444C-AC85-7D5123E69EDE}" srcOrd="0" destOrd="0" presId="urn:microsoft.com/office/officeart/2005/8/layout/default#1"/>
    <dgm:cxn modelId="{52BACB99-1369-4C2C-B12C-210441D3FCC8}" type="presParOf" srcId="{328F2615-98B8-465D-85C3-80960F4770AC}" destId="{D1E6D361-D2D1-4320-A276-254368D854BF}" srcOrd="1" destOrd="0" presId="urn:microsoft.com/office/officeart/2005/8/layout/default#1"/>
    <dgm:cxn modelId="{C74CAF44-8354-4018-A89E-7EB3F289CD22}" type="presParOf" srcId="{328F2615-98B8-465D-85C3-80960F4770AC}" destId="{061649BA-9A91-4C8B-B3DB-BA0A9ABA88E5}" srcOrd="2" destOrd="0" presId="urn:microsoft.com/office/officeart/2005/8/layout/default#1"/>
    <dgm:cxn modelId="{9D7B47D0-C184-43CF-B3BC-EC8E3354C59F}" type="presParOf" srcId="{328F2615-98B8-465D-85C3-80960F4770AC}" destId="{A1D1D54C-A048-4247-981C-98DD546AC96B}" srcOrd="3" destOrd="0" presId="urn:microsoft.com/office/officeart/2005/8/layout/default#1"/>
    <dgm:cxn modelId="{A084DDA0-CA69-4730-91AE-657FA1BC0ECB}" type="presParOf" srcId="{328F2615-98B8-465D-85C3-80960F4770AC}" destId="{45F587FC-880C-4873-916B-3D3FFB5D8A88}" srcOrd="4" destOrd="0" presId="urn:microsoft.com/office/officeart/2005/8/layout/default#1"/>
    <dgm:cxn modelId="{DAF32DE2-FE5C-4779-B0EC-727105A63B94}" type="presParOf" srcId="{328F2615-98B8-465D-85C3-80960F4770AC}" destId="{E8C8F059-648F-4B97-AB02-E9E650598C12}" srcOrd="5" destOrd="0" presId="urn:microsoft.com/office/officeart/2005/8/layout/default#1"/>
    <dgm:cxn modelId="{533F33A4-0881-420F-9EC0-9BD2E30EB154}" type="presParOf" srcId="{328F2615-98B8-465D-85C3-80960F4770AC}" destId="{06698C34-E5E4-4639-B908-C438130BFBCD}" srcOrd="6" destOrd="0" presId="urn:microsoft.com/office/officeart/2005/8/layout/default#1"/>
    <dgm:cxn modelId="{E0FDCCD3-75A5-4A39-8826-11DE613F0613}" type="presParOf" srcId="{328F2615-98B8-465D-85C3-80960F4770AC}" destId="{CF56C626-F650-4915-BACB-87CAA48A9026}" srcOrd="7" destOrd="0" presId="urn:microsoft.com/office/officeart/2005/8/layout/default#1"/>
    <dgm:cxn modelId="{2B81FFE2-3FC6-4DAB-9473-DB5980613159}" type="presParOf" srcId="{328F2615-98B8-465D-85C3-80960F4770AC}" destId="{4D05D2F7-2ACB-46F3-9DE3-EDDBD098C22A}" srcOrd="8" destOrd="0" presId="urn:microsoft.com/office/officeart/2005/8/layout/default#1"/>
    <dgm:cxn modelId="{94F55D8D-59D5-48C0-896A-EBF0E953D217}" type="presParOf" srcId="{328F2615-98B8-465D-85C3-80960F4770AC}" destId="{98BD2FE4-7AA8-4E51-A411-2F8DEFB64532}" srcOrd="9" destOrd="0" presId="urn:microsoft.com/office/officeart/2005/8/layout/default#1"/>
    <dgm:cxn modelId="{647AC969-E90B-4E9C-8A71-580BF697ACAA}" type="presParOf" srcId="{328F2615-98B8-465D-85C3-80960F4770AC}" destId="{D126FFFC-CF5B-4637-AC91-E193603589B1}" srcOrd="10" destOrd="0" presId="urn:microsoft.com/office/officeart/2005/8/layout/default#1"/>
    <dgm:cxn modelId="{A27FEE2E-0E4A-4454-BF8F-2A2CD69AA316}" type="presParOf" srcId="{328F2615-98B8-465D-85C3-80960F4770AC}" destId="{5778DF4B-E962-49DA-AEFC-518EC2A2AD3F}" srcOrd="11" destOrd="0" presId="urn:microsoft.com/office/officeart/2005/8/layout/default#1"/>
    <dgm:cxn modelId="{0ED3A056-8DFD-42E2-AF19-1674773E3D73}" type="presParOf" srcId="{328F2615-98B8-465D-85C3-80960F4770AC}" destId="{41F53221-E7E2-4380-80ED-251C1F379528}" srcOrd="12" destOrd="0" presId="urn:microsoft.com/office/officeart/2005/8/layout/default#1"/>
    <dgm:cxn modelId="{A17F5ACB-04C0-4550-9C49-A50A1C6C98E9}" type="presParOf" srcId="{328F2615-98B8-465D-85C3-80960F4770AC}" destId="{7A2F04C9-BA33-48A7-8F58-09663425E856}" srcOrd="13" destOrd="0" presId="urn:microsoft.com/office/officeart/2005/8/layout/default#1"/>
    <dgm:cxn modelId="{D7AEA060-1967-49C0-9654-C33C66AF48F6}" type="presParOf" srcId="{328F2615-98B8-465D-85C3-80960F4770AC}" destId="{7376239C-C782-4876-9E0B-275935F3D41E}" srcOrd="14" destOrd="0" presId="urn:microsoft.com/office/officeart/2005/8/layout/default#1"/>
    <dgm:cxn modelId="{561C6F77-73D8-435D-9D4A-ACB0EE9280C0}" type="presParOf" srcId="{328F2615-98B8-465D-85C3-80960F4770AC}" destId="{387FACEE-46F8-4BB0-999C-C2825DC866F2}" srcOrd="15" destOrd="0" presId="urn:microsoft.com/office/officeart/2005/8/layout/default#1"/>
    <dgm:cxn modelId="{751D4542-E4A0-49BA-9DAB-C18858B5B5AE}" type="presParOf" srcId="{328F2615-98B8-465D-85C3-80960F4770AC}" destId="{4D71DF50-C140-4E5F-8F07-E4C5C2A7A435}"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59BD5-0F27-4E0C-AD39-EF2EE8C099ED}" type="doc">
      <dgm:prSet loTypeId="urn:microsoft.com/office/officeart/2005/8/layout/process1" loCatId="process" qsTypeId="urn:microsoft.com/office/officeart/2005/8/quickstyle/3d2" qsCatId="3D" csTypeId="urn:microsoft.com/office/officeart/2005/8/colors/colorful4" csCatId="colorful" phldr="1"/>
      <dgm:spPr/>
    </dgm:pt>
    <dgm:pt modelId="{5B8674BD-6370-4E79-9B64-1F6FBD0CD964}">
      <dgm:prSet phldrT="[Text]"/>
      <dgm:spPr/>
      <dgm:t>
        <a:bodyPr/>
        <a:lstStyle/>
        <a:p>
          <a:r>
            <a:rPr lang="en-US" dirty="0" smtClean="0"/>
            <a:t>Prior Care Setting </a:t>
          </a:r>
          <a:endParaRPr lang="en-US" dirty="0"/>
        </a:p>
      </dgm:t>
    </dgm:pt>
    <dgm:pt modelId="{4546577D-4109-4B89-8CEB-F4F5CCCF865C}" type="parTrans" cxnId="{2E9B916D-272C-4162-A450-CE0965BAEEE2}">
      <dgm:prSet/>
      <dgm:spPr/>
      <dgm:t>
        <a:bodyPr/>
        <a:lstStyle/>
        <a:p>
          <a:endParaRPr lang="en-US"/>
        </a:p>
      </dgm:t>
    </dgm:pt>
    <dgm:pt modelId="{8D3282EE-5A9C-4A3E-80B0-98652603616C}" type="sibTrans" cxnId="{2E9B916D-272C-4162-A450-CE0965BAEEE2}">
      <dgm:prSet/>
      <dgm:spPr/>
      <dgm:t>
        <a:bodyPr/>
        <a:lstStyle/>
        <a:p>
          <a:endParaRPr lang="en-US"/>
        </a:p>
      </dgm:t>
    </dgm:pt>
    <dgm:pt modelId="{28C2BB1C-A6DF-4428-8F8E-DA7FEF712793}">
      <dgm:prSet phldrT="[Text]"/>
      <dgm:spPr/>
      <dgm:t>
        <a:bodyPr/>
        <a:lstStyle/>
        <a:p>
          <a:r>
            <a:rPr lang="en-US" dirty="0" smtClean="0"/>
            <a:t>Hospital</a:t>
          </a:r>
          <a:endParaRPr lang="en-US" dirty="0"/>
        </a:p>
      </dgm:t>
    </dgm:pt>
    <dgm:pt modelId="{9AF72E64-B1C4-4856-99E2-C85992F23B54}" type="parTrans" cxnId="{742D2B80-70BE-4CB4-87BF-65DAC0E0FEAF}">
      <dgm:prSet/>
      <dgm:spPr/>
      <dgm:t>
        <a:bodyPr/>
        <a:lstStyle/>
        <a:p>
          <a:endParaRPr lang="en-US"/>
        </a:p>
      </dgm:t>
    </dgm:pt>
    <dgm:pt modelId="{482C8405-D5A7-406E-B23B-86AECDEC8F4E}" type="sibTrans" cxnId="{742D2B80-70BE-4CB4-87BF-65DAC0E0FEAF}">
      <dgm:prSet/>
      <dgm:spPr/>
      <dgm:t>
        <a:bodyPr/>
        <a:lstStyle/>
        <a:p>
          <a:endParaRPr lang="en-US"/>
        </a:p>
      </dgm:t>
    </dgm:pt>
    <dgm:pt modelId="{10E99581-FCE9-4F6F-96E4-E448038DE858}">
      <dgm:prSet phldrT="[Text]"/>
      <dgm:spPr/>
      <dgm:t>
        <a:bodyPr/>
        <a:lstStyle/>
        <a:p>
          <a:r>
            <a:rPr lang="en-US" dirty="0" smtClean="0"/>
            <a:t>Post Acute </a:t>
          </a:r>
          <a:endParaRPr lang="en-US" dirty="0"/>
        </a:p>
      </dgm:t>
    </dgm:pt>
    <dgm:pt modelId="{048634EF-F01F-475E-90DC-14F593F08DDF}" type="parTrans" cxnId="{2A425CF7-4595-4557-B849-A62E795BD75C}">
      <dgm:prSet/>
      <dgm:spPr/>
      <dgm:t>
        <a:bodyPr/>
        <a:lstStyle/>
        <a:p>
          <a:endParaRPr lang="en-US"/>
        </a:p>
      </dgm:t>
    </dgm:pt>
    <dgm:pt modelId="{1455FC43-3548-4EC5-92A7-7E5C18CD4220}" type="sibTrans" cxnId="{2A425CF7-4595-4557-B849-A62E795BD75C}">
      <dgm:prSet/>
      <dgm:spPr/>
      <dgm:t>
        <a:bodyPr/>
        <a:lstStyle/>
        <a:p>
          <a:endParaRPr lang="en-US"/>
        </a:p>
      </dgm:t>
    </dgm:pt>
    <dgm:pt modelId="{4EBF78D0-9004-4B29-9F5E-33BBCE864DDD}">
      <dgm:prSet/>
      <dgm:spPr/>
      <dgm:t>
        <a:bodyPr/>
        <a:lstStyle/>
        <a:p>
          <a:r>
            <a:rPr lang="en-US" dirty="0" smtClean="0"/>
            <a:t>Then What?</a:t>
          </a:r>
          <a:endParaRPr lang="en-US" dirty="0"/>
        </a:p>
      </dgm:t>
    </dgm:pt>
    <dgm:pt modelId="{5B82498B-540E-4E01-BAAB-C37B0B3CD55C}" type="parTrans" cxnId="{D8ED4312-9C3D-475D-8487-BE8C929B97F0}">
      <dgm:prSet/>
      <dgm:spPr/>
      <dgm:t>
        <a:bodyPr/>
        <a:lstStyle/>
        <a:p>
          <a:endParaRPr lang="en-US"/>
        </a:p>
      </dgm:t>
    </dgm:pt>
    <dgm:pt modelId="{59B07DDD-0427-4C71-8D70-BBFE5FB2CFAB}" type="sibTrans" cxnId="{D8ED4312-9C3D-475D-8487-BE8C929B97F0}">
      <dgm:prSet/>
      <dgm:spPr/>
      <dgm:t>
        <a:bodyPr/>
        <a:lstStyle/>
        <a:p>
          <a:endParaRPr lang="en-US"/>
        </a:p>
      </dgm:t>
    </dgm:pt>
    <dgm:pt modelId="{A45053F3-DDF9-468D-8720-30DADE30292C}" type="pres">
      <dgm:prSet presAssocID="{18E59BD5-0F27-4E0C-AD39-EF2EE8C099ED}" presName="Name0" presStyleCnt="0">
        <dgm:presLayoutVars>
          <dgm:dir/>
          <dgm:resizeHandles val="exact"/>
        </dgm:presLayoutVars>
      </dgm:prSet>
      <dgm:spPr/>
    </dgm:pt>
    <dgm:pt modelId="{6CA12783-D397-49FA-A29E-78A4315D23AC}" type="pres">
      <dgm:prSet presAssocID="{5B8674BD-6370-4E79-9B64-1F6FBD0CD964}" presName="node" presStyleLbl="node1" presStyleIdx="0" presStyleCnt="4">
        <dgm:presLayoutVars>
          <dgm:bulletEnabled val="1"/>
        </dgm:presLayoutVars>
      </dgm:prSet>
      <dgm:spPr/>
      <dgm:t>
        <a:bodyPr/>
        <a:lstStyle/>
        <a:p>
          <a:endParaRPr lang="en-US"/>
        </a:p>
      </dgm:t>
    </dgm:pt>
    <dgm:pt modelId="{E930E389-C492-4D27-AD54-33B556776DBA}" type="pres">
      <dgm:prSet presAssocID="{8D3282EE-5A9C-4A3E-80B0-98652603616C}" presName="sibTrans" presStyleLbl="sibTrans2D1" presStyleIdx="0" presStyleCnt="3"/>
      <dgm:spPr/>
      <dgm:t>
        <a:bodyPr/>
        <a:lstStyle/>
        <a:p>
          <a:endParaRPr lang="en-US"/>
        </a:p>
      </dgm:t>
    </dgm:pt>
    <dgm:pt modelId="{5CC3DF2E-F1DA-4491-BB55-54FA9278DAB3}" type="pres">
      <dgm:prSet presAssocID="{8D3282EE-5A9C-4A3E-80B0-98652603616C}" presName="connectorText" presStyleLbl="sibTrans2D1" presStyleIdx="0" presStyleCnt="3"/>
      <dgm:spPr/>
      <dgm:t>
        <a:bodyPr/>
        <a:lstStyle/>
        <a:p>
          <a:endParaRPr lang="en-US"/>
        </a:p>
      </dgm:t>
    </dgm:pt>
    <dgm:pt modelId="{A43518B3-98BB-4338-B126-13BEC6FF8066}" type="pres">
      <dgm:prSet presAssocID="{28C2BB1C-A6DF-4428-8F8E-DA7FEF712793}" presName="node" presStyleLbl="node1" presStyleIdx="1" presStyleCnt="4">
        <dgm:presLayoutVars>
          <dgm:bulletEnabled val="1"/>
        </dgm:presLayoutVars>
      </dgm:prSet>
      <dgm:spPr/>
      <dgm:t>
        <a:bodyPr/>
        <a:lstStyle/>
        <a:p>
          <a:endParaRPr lang="en-US"/>
        </a:p>
      </dgm:t>
    </dgm:pt>
    <dgm:pt modelId="{6CD20BDA-D5DD-4D69-8FFF-BCB06F719488}" type="pres">
      <dgm:prSet presAssocID="{482C8405-D5A7-406E-B23B-86AECDEC8F4E}" presName="sibTrans" presStyleLbl="sibTrans2D1" presStyleIdx="1" presStyleCnt="3"/>
      <dgm:spPr/>
      <dgm:t>
        <a:bodyPr/>
        <a:lstStyle/>
        <a:p>
          <a:endParaRPr lang="en-US"/>
        </a:p>
      </dgm:t>
    </dgm:pt>
    <dgm:pt modelId="{EBDBFC74-29D2-4AD1-B854-14CEEE307227}" type="pres">
      <dgm:prSet presAssocID="{482C8405-D5A7-406E-B23B-86AECDEC8F4E}" presName="connectorText" presStyleLbl="sibTrans2D1" presStyleIdx="1" presStyleCnt="3"/>
      <dgm:spPr/>
      <dgm:t>
        <a:bodyPr/>
        <a:lstStyle/>
        <a:p>
          <a:endParaRPr lang="en-US"/>
        </a:p>
      </dgm:t>
    </dgm:pt>
    <dgm:pt modelId="{81E828E2-F4E4-43F8-88AD-8D416D6C07CF}" type="pres">
      <dgm:prSet presAssocID="{10E99581-FCE9-4F6F-96E4-E448038DE858}" presName="node" presStyleLbl="node1" presStyleIdx="2" presStyleCnt="4">
        <dgm:presLayoutVars>
          <dgm:bulletEnabled val="1"/>
        </dgm:presLayoutVars>
      </dgm:prSet>
      <dgm:spPr/>
      <dgm:t>
        <a:bodyPr/>
        <a:lstStyle/>
        <a:p>
          <a:endParaRPr lang="en-US"/>
        </a:p>
      </dgm:t>
    </dgm:pt>
    <dgm:pt modelId="{1EBABBBC-66FB-46B9-A926-3E631720433D}" type="pres">
      <dgm:prSet presAssocID="{1455FC43-3548-4EC5-92A7-7E5C18CD4220}" presName="sibTrans" presStyleLbl="sibTrans2D1" presStyleIdx="2" presStyleCnt="3"/>
      <dgm:spPr/>
      <dgm:t>
        <a:bodyPr/>
        <a:lstStyle/>
        <a:p>
          <a:endParaRPr lang="en-US"/>
        </a:p>
      </dgm:t>
    </dgm:pt>
    <dgm:pt modelId="{296C6C28-54B0-4B04-9AE9-5CD3126C480D}" type="pres">
      <dgm:prSet presAssocID="{1455FC43-3548-4EC5-92A7-7E5C18CD4220}" presName="connectorText" presStyleLbl="sibTrans2D1" presStyleIdx="2" presStyleCnt="3"/>
      <dgm:spPr/>
      <dgm:t>
        <a:bodyPr/>
        <a:lstStyle/>
        <a:p>
          <a:endParaRPr lang="en-US"/>
        </a:p>
      </dgm:t>
    </dgm:pt>
    <dgm:pt modelId="{291420D5-C092-4B21-90F3-0713019222B4}" type="pres">
      <dgm:prSet presAssocID="{4EBF78D0-9004-4B29-9F5E-33BBCE864DDD}" presName="node" presStyleLbl="node1" presStyleIdx="3" presStyleCnt="4">
        <dgm:presLayoutVars>
          <dgm:bulletEnabled val="1"/>
        </dgm:presLayoutVars>
      </dgm:prSet>
      <dgm:spPr/>
      <dgm:t>
        <a:bodyPr/>
        <a:lstStyle/>
        <a:p>
          <a:endParaRPr lang="en-US"/>
        </a:p>
      </dgm:t>
    </dgm:pt>
  </dgm:ptLst>
  <dgm:cxnLst>
    <dgm:cxn modelId="{FE3D4984-7B41-4923-9095-6D640B900429}" type="presOf" srcId="{28C2BB1C-A6DF-4428-8F8E-DA7FEF712793}" destId="{A43518B3-98BB-4338-B126-13BEC6FF8066}" srcOrd="0" destOrd="0" presId="urn:microsoft.com/office/officeart/2005/8/layout/process1"/>
    <dgm:cxn modelId="{D8ED4312-9C3D-475D-8487-BE8C929B97F0}" srcId="{18E59BD5-0F27-4E0C-AD39-EF2EE8C099ED}" destId="{4EBF78D0-9004-4B29-9F5E-33BBCE864DDD}" srcOrd="3" destOrd="0" parTransId="{5B82498B-540E-4E01-BAAB-C37B0B3CD55C}" sibTransId="{59B07DDD-0427-4C71-8D70-BBFE5FB2CFAB}"/>
    <dgm:cxn modelId="{F2761DC7-AC7A-483C-B17C-CBFC125DAB2C}" type="presOf" srcId="{5B8674BD-6370-4E79-9B64-1F6FBD0CD964}" destId="{6CA12783-D397-49FA-A29E-78A4315D23AC}" srcOrd="0" destOrd="0" presId="urn:microsoft.com/office/officeart/2005/8/layout/process1"/>
    <dgm:cxn modelId="{E0DA638C-32E2-450E-A922-8329CF4079B7}" type="presOf" srcId="{18E59BD5-0F27-4E0C-AD39-EF2EE8C099ED}" destId="{A45053F3-DDF9-468D-8720-30DADE30292C}" srcOrd="0" destOrd="0" presId="urn:microsoft.com/office/officeart/2005/8/layout/process1"/>
    <dgm:cxn modelId="{2CD92179-E1EF-490A-B487-7161636E4299}" type="presOf" srcId="{482C8405-D5A7-406E-B23B-86AECDEC8F4E}" destId="{6CD20BDA-D5DD-4D69-8FFF-BCB06F719488}" srcOrd="0" destOrd="0" presId="urn:microsoft.com/office/officeart/2005/8/layout/process1"/>
    <dgm:cxn modelId="{3D833C6C-7C1B-4236-AFA6-C885800D82FF}" type="presOf" srcId="{1455FC43-3548-4EC5-92A7-7E5C18CD4220}" destId="{296C6C28-54B0-4B04-9AE9-5CD3126C480D}" srcOrd="1" destOrd="0" presId="urn:microsoft.com/office/officeart/2005/8/layout/process1"/>
    <dgm:cxn modelId="{742D2B80-70BE-4CB4-87BF-65DAC0E0FEAF}" srcId="{18E59BD5-0F27-4E0C-AD39-EF2EE8C099ED}" destId="{28C2BB1C-A6DF-4428-8F8E-DA7FEF712793}" srcOrd="1" destOrd="0" parTransId="{9AF72E64-B1C4-4856-99E2-C85992F23B54}" sibTransId="{482C8405-D5A7-406E-B23B-86AECDEC8F4E}"/>
    <dgm:cxn modelId="{18DA7FF6-8625-4AD4-B8D9-FB476F9040F3}" type="presOf" srcId="{4EBF78D0-9004-4B29-9F5E-33BBCE864DDD}" destId="{291420D5-C092-4B21-90F3-0713019222B4}" srcOrd="0" destOrd="0" presId="urn:microsoft.com/office/officeart/2005/8/layout/process1"/>
    <dgm:cxn modelId="{2E9B916D-272C-4162-A450-CE0965BAEEE2}" srcId="{18E59BD5-0F27-4E0C-AD39-EF2EE8C099ED}" destId="{5B8674BD-6370-4E79-9B64-1F6FBD0CD964}" srcOrd="0" destOrd="0" parTransId="{4546577D-4109-4B89-8CEB-F4F5CCCF865C}" sibTransId="{8D3282EE-5A9C-4A3E-80B0-98652603616C}"/>
    <dgm:cxn modelId="{AE7B1D2C-8AEF-459D-A10B-7518DA9DAE5D}" type="presOf" srcId="{482C8405-D5A7-406E-B23B-86AECDEC8F4E}" destId="{EBDBFC74-29D2-4AD1-B854-14CEEE307227}" srcOrd="1" destOrd="0" presId="urn:microsoft.com/office/officeart/2005/8/layout/process1"/>
    <dgm:cxn modelId="{2A425CF7-4595-4557-B849-A62E795BD75C}" srcId="{18E59BD5-0F27-4E0C-AD39-EF2EE8C099ED}" destId="{10E99581-FCE9-4F6F-96E4-E448038DE858}" srcOrd="2" destOrd="0" parTransId="{048634EF-F01F-475E-90DC-14F593F08DDF}" sibTransId="{1455FC43-3548-4EC5-92A7-7E5C18CD4220}"/>
    <dgm:cxn modelId="{29D74317-C3A1-409A-91BF-7E82A9CDA82E}" type="presOf" srcId="{8D3282EE-5A9C-4A3E-80B0-98652603616C}" destId="{E930E389-C492-4D27-AD54-33B556776DBA}" srcOrd="0" destOrd="0" presId="urn:microsoft.com/office/officeart/2005/8/layout/process1"/>
    <dgm:cxn modelId="{935B4C61-A0CD-4D2A-944A-130651E8D060}" type="presOf" srcId="{10E99581-FCE9-4F6F-96E4-E448038DE858}" destId="{81E828E2-F4E4-43F8-88AD-8D416D6C07CF}" srcOrd="0" destOrd="0" presId="urn:microsoft.com/office/officeart/2005/8/layout/process1"/>
    <dgm:cxn modelId="{1741A678-2A14-4851-999B-3C4095D85A57}" type="presOf" srcId="{8D3282EE-5A9C-4A3E-80B0-98652603616C}" destId="{5CC3DF2E-F1DA-4491-BB55-54FA9278DAB3}" srcOrd="1" destOrd="0" presId="urn:microsoft.com/office/officeart/2005/8/layout/process1"/>
    <dgm:cxn modelId="{E149B492-4F47-4055-80FA-2236B7FB3539}" type="presOf" srcId="{1455FC43-3548-4EC5-92A7-7E5C18CD4220}" destId="{1EBABBBC-66FB-46B9-A926-3E631720433D}" srcOrd="0" destOrd="0" presId="urn:microsoft.com/office/officeart/2005/8/layout/process1"/>
    <dgm:cxn modelId="{D519B242-ED18-49FE-A898-69CD8CE2487C}" type="presParOf" srcId="{A45053F3-DDF9-468D-8720-30DADE30292C}" destId="{6CA12783-D397-49FA-A29E-78A4315D23AC}" srcOrd="0" destOrd="0" presId="urn:microsoft.com/office/officeart/2005/8/layout/process1"/>
    <dgm:cxn modelId="{996F0246-E752-4158-BED7-3FD0F0EA3FC1}" type="presParOf" srcId="{A45053F3-DDF9-468D-8720-30DADE30292C}" destId="{E930E389-C492-4D27-AD54-33B556776DBA}" srcOrd="1" destOrd="0" presId="urn:microsoft.com/office/officeart/2005/8/layout/process1"/>
    <dgm:cxn modelId="{7AD39580-6A0F-4283-854A-9A604D8FF36D}" type="presParOf" srcId="{E930E389-C492-4D27-AD54-33B556776DBA}" destId="{5CC3DF2E-F1DA-4491-BB55-54FA9278DAB3}" srcOrd="0" destOrd="0" presId="urn:microsoft.com/office/officeart/2005/8/layout/process1"/>
    <dgm:cxn modelId="{054E652A-64E4-4729-99C7-293D1CAA2FF2}" type="presParOf" srcId="{A45053F3-DDF9-468D-8720-30DADE30292C}" destId="{A43518B3-98BB-4338-B126-13BEC6FF8066}" srcOrd="2" destOrd="0" presId="urn:microsoft.com/office/officeart/2005/8/layout/process1"/>
    <dgm:cxn modelId="{B0CDC461-7271-45F2-9119-348E0B8B3ABE}" type="presParOf" srcId="{A45053F3-DDF9-468D-8720-30DADE30292C}" destId="{6CD20BDA-D5DD-4D69-8FFF-BCB06F719488}" srcOrd="3" destOrd="0" presId="urn:microsoft.com/office/officeart/2005/8/layout/process1"/>
    <dgm:cxn modelId="{7A13E107-FA31-49EF-9AD6-9C02ECEFF9A7}" type="presParOf" srcId="{6CD20BDA-D5DD-4D69-8FFF-BCB06F719488}" destId="{EBDBFC74-29D2-4AD1-B854-14CEEE307227}" srcOrd="0" destOrd="0" presId="urn:microsoft.com/office/officeart/2005/8/layout/process1"/>
    <dgm:cxn modelId="{5192DA91-89D6-4062-98C3-B6F9FB40CA48}" type="presParOf" srcId="{A45053F3-DDF9-468D-8720-30DADE30292C}" destId="{81E828E2-F4E4-43F8-88AD-8D416D6C07CF}" srcOrd="4" destOrd="0" presId="urn:microsoft.com/office/officeart/2005/8/layout/process1"/>
    <dgm:cxn modelId="{493B9D43-DABB-45BA-AE01-52B970608C3E}" type="presParOf" srcId="{A45053F3-DDF9-468D-8720-30DADE30292C}" destId="{1EBABBBC-66FB-46B9-A926-3E631720433D}" srcOrd="5" destOrd="0" presId="urn:microsoft.com/office/officeart/2005/8/layout/process1"/>
    <dgm:cxn modelId="{B12A99B6-13C6-4AE6-A8D7-191817A6D071}" type="presParOf" srcId="{1EBABBBC-66FB-46B9-A926-3E631720433D}" destId="{296C6C28-54B0-4B04-9AE9-5CD3126C480D}" srcOrd="0" destOrd="0" presId="urn:microsoft.com/office/officeart/2005/8/layout/process1"/>
    <dgm:cxn modelId="{0EB63486-6ADE-4413-8B99-91FCC7DAC02C}" type="presParOf" srcId="{A45053F3-DDF9-468D-8720-30DADE30292C}" destId="{291420D5-C092-4B21-90F3-0713019222B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45949-F35E-4EF1-A7FA-F55B2BC047F8}">
      <dsp:nvSpPr>
        <dsp:cNvPr id="0" name=""/>
        <dsp:cNvSpPr/>
      </dsp:nvSpPr>
      <dsp:spPr>
        <a:xfrm>
          <a:off x="1982478" y="544013"/>
          <a:ext cx="1347774" cy="5023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Health</a:t>
          </a:r>
          <a:endParaRPr lang="en-US" sz="1800" kern="1200" dirty="0"/>
        </a:p>
      </dsp:txBody>
      <dsp:txXfrm>
        <a:off x="2006999" y="568534"/>
        <a:ext cx="1298732" cy="453276"/>
      </dsp:txXfrm>
    </dsp:sp>
    <dsp:sp modelId="{354A1841-F3B7-4BB4-8DB4-8CAF32362CBA}">
      <dsp:nvSpPr>
        <dsp:cNvPr id="0" name=""/>
        <dsp:cNvSpPr/>
      </dsp:nvSpPr>
      <dsp:spPr>
        <a:xfrm>
          <a:off x="809433" y="795172"/>
          <a:ext cx="3693863" cy="3693863"/>
        </a:xfrm>
        <a:custGeom>
          <a:avLst/>
          <a:gdLst/>
          <a:ahLst/>
          <a:cxnLst/>
          <a:rect l="0" t="0" r="0" b="0"/>
          <a:pathLst>
            <a:path>
              <a:moveTo>
                <a:pt x="2545227" y="137095"/>
              </a:moveTo>
              <a:arcTo wR="1846931" hR="1846931" stAng="17532904" swAng="5347248"/>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055C0157-B830-4DF8-BB2E-82506A9F16C3}">
      <dsp:nvSpPr>
        <dsp:cNvPr id="0" name=""/>
        <dsp:cNvSpPr/>
      </dsp:nvSpPr>
      <dsp:spPr>
        <a:xfrm>
          <a:off x="3462722" y="3338501"/>
          <a:ext cx="1586265" cy="4541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Equity </a:t>
          </a:r>
          <a:endParaRPr lang="en-US" sz="1800" kern="1200" dirty="0"/>
        </a:p>
      </dsp:txBody>
      <dsp:txXfrm>
        <a:off x="3484891" y="3360670"/>
        <a:ext cx="1541927" cy="409799"/>
      </dsp:txXfrm>
    </dsp:sp>
    <dsp:sp modelId="{C88F486E-956A-45F2-A8A1-0D790B6FACA7}">
      <dsp:nvSpPr>
        <dsp:cNvPr id="0" name=""/>
        <dsp:cNvSpPr/>
      </dsp:nvSpPr>
      <dsp:spPr>
        <a:xfrm>
          <a:off x="809433" y="795172"/>
          <a:ext cx="3693863" cy="3693863"/>
        </a:xfrm>
        <a:custGeom>
          <a:avLst/>
          <a:gdLst/>
          <a:ahLst/>
          <a:cxnLst/>
          <a:rect l="0" t="0" r="0" b="0"/>
          <a:pathLst>
            <a:path>
              <a:moveTo>
                <a:pt x="3273548" y="3019929"/>
              </a:moveTo>
              <a:arcTo wR="1846931" hR="1846931" stAng="2365670" swAng="6068659"/>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CEC5035-BEC6-482E-9F65-9213662EE2B5}">
      <dsp:nvSpPr>
        <dsp:cNvPr id="0" name=""/>
        <dsp:cNvSpPr/>
      </dsp:nvSpPr>
      <dsp:spPr>
        <a:xfrm>
          <a:off x="282289" y="3338501"/>
          <a:ext cx="1549171" cy="4541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Wealth</a:t>
          </a:r>
          <a:endParaRPr lang="en-US" sz="1800" kern="1200" dirty="0"/>
        </a:p>
      </dsp:txBody>
      <dsp:txXfrm>
        <a:off x="304458" y="3360670"/>
        <a:ext cx="1504833" cy="409799"/>
      </dsp:txXfrm>
    </dsp:sp>
    <dsp:sp modelId="{5C52C3A0-0523-4532-81CF-A9BEBA69CAB0}">
      <dsp:nvSpPr>
        <dsp:cNvPr id="0" name=""/>
        <dsp:cNvSpPr/>
      </dsp:nvSpPr>
      <dsp:spPr>
        <a:xfrm>
          <a:off x="809433" y="795172"/>
          <a:ext cx="3693863" cy="3693863"/>
        </a:xfrm>
        <a:custGeom>
          <a:avLst/>
          <a:gdLst/>
          <a:ahLst/>
          <a:cxnLst/>
          <a:rect l="0" t="0" r="0" b="0"/>
          <a:pathLst>
            <a:path>
              <a:moveTo>
                <a:pt x="126582" y="2518909"/>
              </a:moveTo>
              <a:arcTo wR="1846931" hR="1846931" stAng="9519848" swAng="5347248"/>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77A3D-0E6A-444C-AC85-7D5123E69EDE}">
      <dsp:nvSpPr>
        <dsp:cNvPr id="0" name=""/>
        <dsp:cNvSpPr/>
      </dsp:nvSpPr>
      <dsp:spPr>
        <a:xfrm>
          <a:off x="702468" y="1058"/>
          <a:ext cx="1465957" cy="879574"/>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Behavioral Health – </a:t>
          </a:r>
        </a:p>
        <a:p>
          <a:pPr lvl="0" algn="ctr" defTabSz="711200">
            <a:lnSpc>
              <a:spcPct val="90000"/>
            </a:lnSpc>
            <a:spcBef>
              <a:spcPct val="0"/>
            </a:spcBef>
            <a:spcAft>
              <a:spcPct val="35000"/>
            </a:spcAft>
          </a:pPr>
          <a:r>
            <a:rPr lang="en-US" sz="1600" kern="1200" dirty="0" smtClean="0"/>
            <a:t>Tele-Psych</a:t>
          </a:r>
          <a:endParaRPr lang="en-US" sz="1600" kern="1200" dirty="0"/>
        </a:p>
      </dsp:txBody>
      <dsp:txXfrm>
        <a:off x="702468" y="1058"/>
        <a:ext cx="1465957" cy="879574"/>
      </dsp:txXfrm>
    </dsp:sp>
    <dsp:sp modelId="{061649BA-9A91-4C8B-B3DB-BA0A9ABA88E5}">
      <dsp:nvSpPr>
        <dsp:cNvPr id="0" name=""/>
        <dsp:cNvSpPr/>
      </dsp:nvSpPr>
      <dsp:spPr>
        <a:xfrm>
          <a:off x="2315021" y="1058"/>
          <a:ext cx="1465957" cy="879574"/>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Community Initiatives </a:t>
          </a:r>
          <a:endParaRPr lang="en-US" sz="1600" kern="1200" dirty="0"/>
        </a:p>
      </dsp:txBody>
      <dsp:txXfrm>
        <a:off x="2315021" y="1058"/>
        <a:ext cx="1465957" cy="879574"/>
      </dsp:txXfrm>
    </dsp:sp>
    <dsp:sp modelId="{45F587FC-880C-4873-916B-3D3FFB5D8A88}">
      <dsp:nvSpPr>
        <dsp:cNvPr id="0" name=""/>
        <dsp:cNvSpPr/>
      </dsp:nvSpPr>
      <dsp:spPr>
        <a:xfrm>
          <a:off x="3927574" y="1058"/>
          <a:ext cx="1465957" cy="879574"/>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Palliative Care</a:t>
          </a:r>
          <a:endParaRPr lang="en-US" sz="1600" kern="1200" dirty="0"/>
        </a:p>
      </dsp:txBody>
      <dsp:txXfrm>
        <a:off x="3927574" y="1058"/>
        <a:ext cx="1465957" cy="879574"/>
      </dsp:txXfrm>
    </dsp:sp>
    <dsp:sp modelId="{06698C34-E5E4-4639-B908-C438130BFBCD}">
      <dsp:nvSpPr>
        <dsp:cNvPr id="0" name=""/>
        <dsp:cNvSpPr/>
      </dsp:nvSpPr>
      <dsp:spPr>
        <a:xfrm>
          <a:off x="702468" y="1027228"/>
          <a:ext cx="1465957" cy="879574"/>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Disease Management Programs</a:t>
          </a:r>
          <a:endParaRPr lang="en-US" sz="1600" kern="1200" dirty="0"/>
        </a:p>
      </dsp:txBody>
      <dsp:txXfrm>
        <a:off x="702468" y="1027228"/>
        <a:ext cx="1465957" cy="879574"/>
      </dsp:txXfrm>
    </dsp:sp>
    <dsp:sp modelId="{4D05D2F7-2ACB-46F3-9DE3-EDDBD098C22A}">
      <dsp:nvSpPr>
        <dsp:cNvPr id="0" name=""/>
        <dsp:cNvSpPr/>
      </dsp:nvSpPr>
      <dsp:spPr>
        <a:xfrm>
          <a:off x="2315021" y="1027228"/>
          <a:ext cx="1465957" cy="879574"/>
        </a:xfrm>
        <a:prstGeom prst="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Community Care Coordination</a:t>
          </a:r>
          <a:endParaRPr lang="en-US" sz="1600" kern="1200" dirty="0"/>
        </a:p>
      </dsp:txBody>
      <dsp:txXfrm>
        <a:off x="2315021" y="1027228"/>
        <a:ext cx="1465957" cy="879574"/>
      </dsp:txXfrm>
    </dsp:sp>
    <dsp:sp modelId="{D126FFFC-CF5B-4637-AC91-E193603589B1}">
      <dsp:nvSpPr>
        <dsp:cNvPr id="0" name=""/>
        <dsp:cNvSpPr/>
      </dsp:nvSpPr>
      <dsp:spPr>
        <a:xfrm>
          <a:off x="3927574" y="1027228"/>
          <a:ext cx="1465957" cy="879574"/>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Re-admissions Initiative (NW, and Sinai)</a:t>
          </a:r>
          <a:endParaRPr lang="en-US" sz="1600" kern="1200" dirty="0"/>
        </a:p>
      </dsp:txBody>
      <dsp:txXfrm>
        <a:off x="3927574" y="1027228"/>
        <a:ext cx="1465957" cy="879574"/>
      </dsp:txXfrm>
    </dsp:sp>
    <dsp:sp modelId="{41F53221-E7E2-4380-80ED-251C1F379528}">
      <dsp:nvSpPr>
        <dsp:cNvPr id="0" name=""/>
        <dsp:cNvSpPr/>
      </dsp:nvSpPr>
      <dsp:spPr>
        <a:xfrm>
          <a:off x="702468" y="2053398"/>
          <a:ext cx="1465957" cy="879574"/>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Population Health Management</a:t>
          </a:r>
          <a:endParaRPr lang="en-US" sz="1600" kern="1200" dirty="0"/>
        </a:p>
      </dsp:txBody>
      <dsp:txXfrm>
        <a:off x="702468" y="2053398"/>
        <a:ext cx="1465957" cy="879574"/>
      </dsp:txXfrm>
    </dsp:sp>
    <dsp:sp modelId="{7376239C-C782-4876-9E0B-275935F3D41E}">
      <dsp:nvSpPr>
        <dsp:cNvPr id="0" name=""/>
        <dsp:cNvSpPr/>
      </dsp:nvSpPr>
      <dsp:spPr>
        <a:xfrm>
          <a:off x="2315021" y="2053398"/>
          <a:ext cx="1465957" cy="879574"/>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SNF Collaborative</a:t>
          </a:r>
          <a:endParaRPr lang="en-US" sz="1600" kern="1200" dirty="0"/>
        </a:p>
      </dsp:txBody>
      <dsp:txXfrm>
        <a:off x="2315021" y="2053398"/>
        <a:ext cx="1465957" cy="879574"/>
      </dsp:txXfrm>
    </dsp:sp>
    <dsp:sp modelId="{4D71DF50-C140-4E5F-8F07-E4C5C2A7A435}">
      <dsp:nvSpPr>
        <dsp:cNvPr id="0" name=""/>
        <dsp:cNvSpPr/>
      </dsp:nvSpPr>
      <dsp:spPr>
        <a:xfrm>
          <a:off x="3927574" y="2053398"/>
          <a:ext cx="1465957" cy="879574"/>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Reducing PAU’s</a:t>
          </a:r>
          <a:endParaRPr lang="en-US" sz="1600" kern="1200" dirty="0"/>
        </a:p>
      </dsp:txBody>
      <dsp:txXfrm>
        <a:off x="3927574" y="2053398"/>
        <a:ext cx="1465957" cy="879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12783-D397-49FA-A29E-78A4315D23AC}">
      <dsp:nvSpPr>
        <dsp:cNvPr id="0" name=""/>
        <dsp:cNvSpPr/>
      </dsp:nvSpPr>
      <dsp:spPr>
        <a:xfrm>
          <a:off x="2678" y="1453675"/>
          <a:ext cx="1171277" cy="702766"/>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Prior Care Setting </a:t>
          </a:r>
          <a:endParaRPr lang="en-US" sz="1800" kern="1200" dirty="0"/>
        </a:p>
      </dsp:txBody>
      <dsp:txXfrm>
        <a:off x="23261" y="1474258"/>
        <a:ext cx="1130111" cy="661600"/>
      </dsp:txXfrm>
    </dsp:sp>
    <dsp:sp modelId="{E930E389-C492-4D27-AD54-33B556776DBA}">
      <dsp:nvSpPr>
        <dsp:cNvPr id="0" name=""/>
        <dsp:cNvSpPr/>
      </dsp:nvSpPr>
      <dsp:spPr>
        <a:xfrm>
          <a:off x="1291083" y="1659820"/>
          <a:ext cx="248310" cy="290476"/>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291083" y="1717915"/>
        <a:ext cx="173817" cy="174286"/>
      </dsp:txXfrm>
    </dsp:sp>
    <dsp:sp modelId="{A43518B3-98BB-4338-B126-13BEC6FF8066}">
      <dsp:nvSpPr>
        <dsp:cNvPr id="0" name=""/>
        <dsp:cNvSpPr/>
      </dsp:nvSpPr>
      <dsp:spPr>
        <a:xfrm>
          <a:off x="1642467" y="1453675"/>
          <a:ext cx="1171277" cy="702766"/>
        </a:xfrm>
        <a:prstGeom prst="roundRect">
          <a:avLst>
            <a:gd name="adj" fmla="val 10000"/>
          </a:avLst>
        </a:prstGeom>
        <a:gradFill rotWithShape="0">
          <a:gsLst>
            <a:gs pos="0">
              <a:schemeClr val="accent4">
                <a:hueOff val="-509452"/>
                <a:satOff val="-3415"/>
                <a:lumOff val="-3530"/>
                <a:alphaOff val="0"/>
                <a:shade val="85000"/>
                <a:satMod val="130000"/>
              </a:schemeClr>
            </a:gs>
            <a:gs pos="34000">
              <a:schemeClr val="accent4">
                <a:hueOff val="-509452"/>
                <a:satOff val="-3415"/>
                <a:lumOff val="-3530"/>
                <a:alphaOff val="0"/>
                <a:shade val="87000"/>
                <a:satMod val="125000"/>
              </a:schemeClr>
            </a:gs>
            <a:gs pos="70000">
              <a:schemeClr val="accent4">
                <a:hueOff val="-509452"/>
                <a:satOff val="-3415"/>
                <a:lumOff val="-3530"/>
                <a:alphaOff val="0"/>
                <a:tint val="100000"/>
                <a:shade val="90000"/>
                <a:satMod val="130000"/>
              </a:schemeClr>
            </a:gs>
            <a:gs pos="100000">
              <a:schemeClr val="accent4">
                <a:hueOff val="-509452"/>
                <a:satOff val="-3415"/>
                <a:lumOff val="-353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Hospital</a:t>
          </a:r>
          <a:endParaRPr lang="en-US" sz="1800" kern="1200" dirty="0"/>
        </a:p>
      </dsp:txBody>
      <dsp:txXfrm>
        <a:off x="1663050" y="1474258"/>
        <a:ext cx="1130111" cy="661600"/>
      </dsp:txXfrm>
    </dsp:sp>
    <dsp:sp modelId="{6CD20BDA-D5DD-4D69-8FFF-BCB06F719488}">
      <dsp:nvSpPr>
        <dsp:cNvPr id="0" name=""/>
        <dsp:cNvSpPr/>
      </dsp:nvSpPr>
      <dsp:spPr>
        <a:xfrm>
          <a:off x="2930872" y="1659820"/>
          <a:ext cx="248310" cy="290476"/>
        </a:xfrm>
        <a:prstGeom prst="rightArrow">
          <a:avLst>
            <a:gd name="adj1" fmla="val 60000"/>
            <a:gd name="adj2" fmla="val 50000"/>
          </a:avLst>
        </a:prstGeom>
        <a:solidFill>
          <a:schemeClr val="accent4">
            <a:hueOff val="-764177"/>
            <a:satOff val="-5123"/>
            <a:lumOff val="-5295"/>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930872" y="1717915"/>
        <a:ext cx="173817" cy="174286"/>
      </dsp:txXfrm>
    </dsp:sp>
    <dsp:sp modelId="{81E828E2-F4E4-43F8-88AD-8D416D6C07CF}">
      <dsp:nvSpPr>
        <dsp:cNvPr id="0" name=""/>
        <dsp:cNvSpPr/>
      </dsp:nvSpPr>
      <dsp:spPr>
        <a:xfrm>
          <a:off x="3282255" y="1453675"/>
          <a:ext cx="1171277" cy="702766"/>
        </a:xfrm>
        <a:prstGeom prst="roundRect">
          <a:avLst>
            <a:gd name="adj" fmla="val 10000"/>
          </a:avLst>
        </a:prstGeom>
        <a:gradFill rotWithShape="0">
          <a:gsLst>
            <a:gs pos="0">
              <a:schemeClr val="accent4">
                <a:hueOff val="-1018903"/>
                <a:satOff val="-6830"/>
                <a:lumOff val="-7059"/>
                <a:alphaOff val="0"/>
                <a:shade val="85000"/>
                <a:satMod val="130000"/>
              </a:schemeClr>
            </a:gs>
            <a:gs pos="34000">
              <a:schemeClr val="accent4">
                <a:hueOff val="-1018903"/>
                <a:satOff val="-6830"/>
                <a:lumOff val="-7059"/>
                <a:alphaOff val="0"/>
                <a:shade val="87000"/>
                <a:satMod val="125000"/>
              </a:schemeClr>
            </a:gs>
            <a:gs pos="70000">
              <a:schemeClr val="accent4">
                <a:hueOff val="-1018903"/>
                <a:satOff val="-6830"/>
                <a:lumOff val="-7059"/>
                <a:alphaOff val="0"/>
                <a:tint val="100000"/>
                <a:shade val="90000"/>
                <a:satMod val="130000"/>
              </a:schemeClr>
            </a:gs>
            <a:gs pos="100000">
              <a:schemeClr val="accent4">
                <a:hueOff val="-1018903"/>
                <a:satOff val="-6830"/>
                <a:lumOff val="-705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Post Acute </a:t>
          </a:r>
          <a:endParaRPr lang="en-US" sz="1800" kern="1200" dirty="0"/>
        </a:p>
      </dsp:txBody>
      <dsp:txXfrm>
        <a:off x="3302838" y="1474258"/>
        <a:ext cx="1130111" cy="661600"/>
      </dsp:txXfrm>
    </dsp:sp>
    <dsp:sp modelId="{1EBABBBC-66FB-46B9-A926-3E631720433D}">
      <dsp:nvSpPr>
        <dsp:cNvPr id="0" name=""/>
        <dsp:cNvSpPr/>
      </dsp:nvSpPr>
      <dsp:spPr>
        <a:xfrm>
          <a:off x="4570660" y="1659820"/>
          <a:ext cx="248310" cy="290476"/>
        </a:xfrm>
        <a:prstGeom prst="rightArrow">
          <a:avLst>
            <a:gd name="adj1" fmla="val 60000"/>
            <a:gd name="adj2" fmla="val 50000"/>
          </a:avLst>
        </a:prstGeom>
        <a:solidFill>
          <a:schemeClr val="accent4">
            <a:hueOff val="-1528355"/>
            <a:satOff val="-10245"/>
            <a:lumOff val="-10589"/>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570660" y="1717915"/>
        <a:ext cx="173817" cy="174286"/>
      </dsp:txXfrm>
    </dsp:sp>
    <dsp:sp modelId="{291420D5-C092-4B21-90F3-0713019222B4}">
      <dsp:nvSpPr>
        <dsp:cNvPr id="0" name=""/>
        <dsp:cNvSpPr/>
      </dsp:nvSpPr>
      <dsp:spPr>
        <a:xfrm>
          <a:off x="4922043" y="1453675"/>
          <a:ext cx="1171277" cy="702766"/>
        </a:xfrm>
        <a:prstGeom prst="roundRect">
          <a:avLst>
            <a:gd name="adj" fmla="val 10000"/>
          </a:avLst>
        </a:prstGeom>
        <a:gradFill rotWithShape="0">
          <a:gsLst>
            <a:gs pos="0">
              <a:schemeClr val="accent4">
                <a:hueOff val="-1528355"/>
                <a:satOff val="-10245"/>
                <a:lumOff val="-10589"/>
                <a:alphaOff val="0"/>
                <a:shade val="85000"/>
                <a:satMod val="130000"/>
              </a:schemeClr>
            </a:gs>
            <a:gs pos="34000">
              <a:schemeClr val="accent4">
                <a:hueOff val="-1528355"/>
                <a:satOff val="-10245"/>
                <a:lumOff val="-10589"/>
                <a:alphaOff val="0"/>
                <a:shade val="87000"/>
                <a:satMod val="125000"/>
              </a:schemeClr>
            </a:gs>
            <a:gs pos="70000">
              <a:schemeClr val="accent4">
                <a:hueOff val="-1528355"/>
                <a:satOff val="-10245"/>
                <a:lumOff val="-10589"/>
                <a:alphaOff val="0"/>
                <a:tint val="100000"/>
                <a:shade val="90000"/>
                <a:satMod val="130000"/>
              </a:schemeClr>
            </a:gs>
            <a:gs pos="100000">
              <a:schemeClr val="accent4">
                <a:hueOff val="-1528355"/>
                <a:satOff val="-10245"/>
                <a:lumOff val="-1058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Then What?</a:t>
          </a:r>
          <a:endParaRPr lang="en-US" sz="1800" kern="1200" dirty="0"/>
        </a:p>
      </dsp:txBody>
      <dsp:txXfrm>
        <a:off x="4942626" y="1474258"/>
        <a:ext cx="1130111" cy="66160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7BC4080-A3AC-4ED4-AD41-576B4C333E2A}" type="datetimeFigureOut">
              <a:rPr lang="en-US"/>
              <a:pPr>
                <a:defRPr/>
              </a:pPr>
              <a:t>5/12/2017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64B5D7A-ED54-4ABA-9CD6-C435EEA007EA}" type="slidenum">
              <a:rPr lang="en-US" altLang="en-US"/>
              <a:pPr/>
              <a:t>‹#›</a:t>
            </a:fld>
            <a:endParaRPr lang="en-US" altLang="en-US"/>
          </a:p>
        </p:txBody>
      </p:sp>
    </p:spTree>
    <p:extLst>
      <p:ext uri="{BB962C8B-B14F-4D97-AF65-F5344CB8AC3E}">
        <p14:creationId xmlns:p14="http://schemas.microsoft.com/office/powerpoint/2010/main" val="22216667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fld id="{A1798F5A-6325-48C6-85EC-B6A1F6DB90CF}" type="slidenum">
              <a:rPr lang="en-US" altLang="en-US">
                <a:solidFill>
                  <a:srgbClr val="000000"/>
                </a:solidFill>
              </a:rPr>
              <a:pPr defTabSz="914400"/>
              <a:t>4</a:t>
            </a:fld>
            <a:endParaRPr lang="en-US" altLang="en-US">
              <a:solidFill>
                <a:srgbClr val="000000"/>
              </a:solidFill>
            </a:endParaRPr>
          </a:p>
        </p:txBody>
      </p:sp>
    </p:spTree>
    <p:extLst>
      <p:ext uri="{BB962C8B-B14F-4D97-AF65-F5344CB8AC3E}">
        <p14:creationId xmlns:p14="http://schemas.microsoft.com/office/powerpoint/2010/main" val="360799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4A5210-B072-4544-BFA9-8020151C2AAF}" type="slidenum">
              <a:rPr lang="en-US" altLang="en-US">
                <a:solidFill>
                  <a:srgbClr val="000000"/>
                </a:solidFill>
              </a:rPr>
              <a:pPr/>
              <a:t>14</a:t>
            </a:fld>
            <a:endParaRPr lang="en-US" altLang="en-US">
              <a:solidFill>
                <a:srgbClr val="000000"/>
              </a:solidFill>
            </a:endParaRPr>
          </a:p>
        </p:txBody>
      </p:sp>
    </p:spTree>
    <p:extLst>
      <p:ext uri="{BB962C8B-B14F-4D97-AF65-F5344CB8AC3E}">
        <p14:creationId xmlns:p14="http://schemas.microsoft.com/office/powerpoint/2010/main" val="324670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3E2E46-0C4D-4992-ABC5-C5AE64EE5E88}" type="slidenum">
              <a:rPr lang="en-US" altLang="en-US"/>
              <a:pPr/>
              <a:t>16</a:t>
            </a:fld>
            <a:endParaRPr lang="en-US" altLang="en-US"/>
          </a:p>
        </p:txBody>
      </p:sp>
    </p:spTree>
    <p:extLst>
      <p:ext uri="{BB962C8B-B14F-4D97-AF65-F5344CB8AC3E}">
        <p14:creationId xmlns:p14="http://schemas.microsoft.com/office/powerpoint/2010/main" val="323207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D80E4E-23D7-4B6D-99BE-502DB3853569}" type="slidenum">
              <a:rPr lang="en-US" altLang="en-US"/>
              <a:pPr/>
              <a:t>18</a:t>
            </a:fld>
            <a:endParaRPr lang="en-US" altLang="en-US"/>
          </a:p>
        </p:txBody>
      </p:sp>
    </p:spTree>
    <p:extLst>
      <p:ext uri="{BB962C8B-B14F-4D97-AF65-F5344CB8AC3E}">
        <p14:creationId xmlns:p14="http://schemas.microsoft.com/office/powerpoint/2010/main" val="321402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5802E58-F85A-4016-ACB7-4FEB34AC1D04}" type="slidenum">
              <a:rPr lang="en-US" altLang="en-US"/>
              <a:pPr/>
              <a:t>24</a:t>
            </a:fld>
            <a:endParaRPr lang="en-US" altLang="en-US"/>
          </a:p>
        </p:txBody>
      </p:sp>
    </p:spTree>
    <p:extLst>
      <p:ext uri="{BB962C8B-B14F-4D97-AF65-F5344CB8AC3E}">
        <p14:creationId xmlns:p14="http://schemas.microsoft.com/office/powerpoint/2010/main" val="113000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C4EC3DF-5398-4EB1-8263-1A0B73B4B180}" type="slidenum">
              <a:rPr lang="en-US" altLang="en-US"/>
              <a:pPr/>
              <a:t>30</a:t>
            </a:fld>
            <a:endParaRPr lang="en-US" altLang="en-US"/>
          </a:p>
        </p:txBody>
      </p:sp>
    </p:spTree>
    <p:extLst>
      <p:ext uri="{BB962C8B-B14F-4D97-AF65-F5344CB8AC3E}">
        <p14:creationId xmlns:p14="http://schemas.microsoft.com/office/powerpoint/2010/main" val="131843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4791"/>
            <a:ext cx="7772400" cy="860425"/>
          </a:xfrm>
          <a:prstGeom prst="rect">
            <a:avLst/>
          </a:prstGeom>
        </p:spPr>
        <p:txBody>
          <a:bodyPr/>
          <a:lstStyle>
            <a:lvl1pPr>
              <a:defRPr>
                <a:solidFill>
                  <a:schemeClr val="tx2">
                    <a:lumMod val="75000"/>
                  </a:schemeClr>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57600"/>
            <a:ext cx="6400800" cy="1752600"/>
          </a:xfrm>
        </p:spPr>
        <p:txBody>
          <a:bodyPr>
            <a:normAutofit/>
          </a:bodyPr>
          <a:lstStyle>
            <a:lvl1pPr marL="0" indent="0" algn="ctr">
              <a:buNone/>
              <a:defRPr sz="2800" b="1">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2400">
                <a:solidFill>
                  <a:prstClr val="black"/>
                </a:solidFill>
                <a:latin typeface="Times New Roman" panose="02020603050405020304" pitchFamily="18" charset="0"/>
                <a:cs typeface="+mn-cs"/>
              </a:defRPr>
            </a:lvl1pPr>
          </a:lstStyle>
          <a:p>
            <a:pPr>
              <a:defRPr/>
            </a:pPr>
            <a:fld id="{B00B415C-6F53-4AB0-8488-734B07FCAC51}" type="datetimeFigureOut">
              <a:rPr lang="en-US"/>
              <a:pPr>
                <a:defRPr/>
              </a:pPr>
              <a:t>5/12/2017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AC6958B-22C8-42D2-AA29-CAD83486F795}" type="slidenum">
              <a:rPr lang="en-US" altLang="en-US"/>
              <a:pPr/>
              <a:t>‹#›</a:t>
            </a:fld>
            <a:endParaRPr lang="en-US" altLang="en-US"/>
          </a:p>
        </p:txBody>
      </p:sp>
    </p:spTree>
    <p:extLst>
      <p:ext uri="{BB962C8B-B14F-4D97-AF65-F5344CB8AC3E}">
        <p14:creationId xmlns:p14="http://schemas.microsoft.com/office/powerpoint/2010/main" val="2035133876"/>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a:defRPr/>
            </a:pPr>
            <a:fld id="{22547593-B55A-48EE-A950-CF76A1EB30A0}" type="datetimeFigureOut">
              <a:rPr lang="en-US"/>
              <a:pPr>
                <a:defRPr/>
              </a:pPr>
              <a:t>5/12/2017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8342732-1439-4CB5-8A41-3CE18A8FE8E0}" type="slidenum">
              <a:rPr lang="en-US" altLang="en-US"/>
              <a:pPr/>
              <a:t>‹#›</a:t>
            </a:fld>
            <a:endParaRPr lang="en-US" altLang="en-US"/>
          </a:p>
        </p:txBody>
      </p:sp>
    </p:spTree>
    <p:extLst>
      <p:ext uri="{BB962C8B-B14F-4D97-AF65-F5344CB8AC3E}">
        <p14:creationId xmlns:p14="http://schemas.microsoft.com/office/powerpoint/2010/main" val="376189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4309C89-2778-439F-9432-35B51DE57051}" type="datetimeFigureOut">
              <a:rPr lang="en-US"/>
              <a:pPr>
                <a:defRPr/>
              </a:pPr>
              <a:t>5/12/2017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0BBD910-5938-4377-8302-EB0651050DEF}" type="slidenum">
              <a:rPr lang="en-US" altLang="en-US"/>
              <a:pPr/>
              <a:t>‹#›</a:t>
            </a:fld>
            <a:endParaRPr lang="en-US" altLang="en-US"/>
          </a:p>
        </p:txBody>
      </p:sp>
    </p:spTree>
    <p:extLst>
      <p:ext uri="{BB962C8B-B14F-4D97-AF65-F5344CB8AC3E}">
        <p14:creationId xmlns:p14="http://schemas.microsoft.com/office/powerpoint/2010/main" val="1493471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A8A220A-373A-4BD2-B5F0-9EBD0E73525D}" type="datetimeFigureOut">
              <a:rPr lang="en-US"/>
              <a:pPr>
                <a:defRPr/>
              </a:pPr>
              <a:t>5/12/2017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31F1C52-7109-401D-AF23-62E5B642FAF9}" type="slidenum">
              <a:rPr lang="en-US" altLang="en-US"/>
              <a:pPr/>
              <a:t>‹#›</a:t>
            </a:fld>
            <a:endParaRPr lang="en-US" altLang="en-US"/>
          </a:p>
        </p:txBody>
      </p:sp>
    </p:spTree>
    <p:extLst>
      <p:ext uri="{BB962C8B-B14F-4D97-AF65-F5344CB8AC3E}">
        <p14:creationId xmlns:p14="http://schemas.microsoft.com/office/powerpoint/2010/main" val="342971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4918075-D1AF-4CDE-A0B8-0B690D604689}" type="datetimeFigureOut">
              <a:rPr lang="en-US"/>
              <a:pPr>
                <a:defRPr/>
              </a:pPr>
              <a:t>5/12/2017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30655F0-E79B-44A5-AB9D-6C1DC8990B94}" type="slidenum">
              <a:rPr lang="en-US" altLang="en-US"/>
              <a:pPr/>
              <a:t>‹#›</a:t>
            </a:fld>
            <a:endParaRPr lang="en-US" altLang="en-US"/>
          </a:p>
        </p:txBody>
      </p:sp>
    </p:spTree>
    <p:extLst>
      <p:ext uri="{BB962C8B-B14F-4D97-AF65-F5344CB8AC3E}">
        <p14:creationId xmlns:p14="http://schemas.microsoft.com/office/powerpoint/2010/main" val="1718896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BA3AFE4A-C56D-40C6-9500-B7DE7EFB216F}" type="datetimeFigureOut">
              <a:rPr lang="en-US"/>
              <a:pPr>
                <a:defRPr/>
              </a:pPr>
              <a:t>5/12/2017</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fld id="{8FCFC7D8-5E12-4593-9F54-7B3FEB6F2251}" type="slidenum">
              <a:rPr lang="en-US" altLang="en-US"/>
              <a:pPr/>
              <a:t>‹#›</a:t>
            </a:fld>
            <a:endParaRPr lang="en-US" altLang="en-US"/>
          </a:p>
        </p:txBody>
      </p:sp>
    </p:spTree>
    <p:extLst>
      <p:ext uri="{BB962C8B-B14F-4D97-AF65-F5344CB8AC3E}">
        <p14:creationId xmlns:p14="http://schemas.microsoft.com/office/powerpoint/2010/main" val="978548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smtClean="0"/>
            </a:lvl1pPr>
          </a:lstStyle>
          <a:p>
            <a:pPr>
              <a:defRPr/>
            </a:pPr>
            <a:fld id="{4E6329C6-0108-4190-8F4A-6F93510DF4D6}" type="datetimeFigureOut">
              <a:rPr lang="en-US"/>
              <a:pPr>
                <a:defRPr/>
              </a:pPr>
              <a:t>5/12/2017</a:t>
            </a:fld>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DB935774-333C-490E-AE06-3B1C9C117325}" type="slidenum">
              <a:rPr lang="en-US" altLang="en-US"/>
              <a:pPr/>
              <a:t>‹#›</a:t>
            </a:fld>
            <a:endParaRPr lang="en-US" altLang="en-US"/>
          </a:p>
        </p:txBody>
      </p:sp>
    </p:spTree>
    <p:extLst>
      <p:ext uri="{BB962C8B-B14F-4D97-AF65-F5344CB8AC3E}">
        <p14:creationId xmlns:p14="http://schemas.microsoft.com/office/powerpoint/2010/main" val="3840679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lvl1pPr>
              <a:defRPr/>
            </a:lvl1pPr>
          </a:lstStyle>
          <a:p>
            <a:pPr>
              <a:defRPr/>
            </a:pPr>
            <a:fld id="{3434A0EB-3502-44C1-BFE3-4247B5E8EF4F}" type="datetimeFigureOut">
              <a:rPr lang="en-US"/>
              <a:pPr>
                <a:defRPr/>
              </a:pPr>
              <a:t>5/12/2017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6CB9A5CB-9E12-4C15-A059-3F09439E8109}" type="slidenum">
              <a:rPr lang="en-US" altLang="en-US"/>
              <a:pPr/>
              <a:t>‹#›</a:t>
            </a:fld>
            <a:endParaRPr lang="en-US" altLang="en-US"/>
          </a:p>
        </p:txBody>
      </p:sp>
    </p:spTree>
    <p:extLst>
      <p:ext uri="{BB962C8B-B14F-4D97-AF65-F5344CB8AC3E}">
        <p14:creationId xmlns:p14="http://schemas.microsoft.com/office/powerpoint/2010/main" val="254665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F3F2D2C-AB0F-4B2C-88EF-4A6D29AE3D20}" type="datetimeFigureOut">
              <a:rPr lang="en-US"/>
              <a:pPr>
                <a:defRPr/>
              </a:pPr>
              <a:t>5/12/2017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71114D-AD71-4584-AC43-174587B066D4}" type="slidenum">
              <a:rPr lang="en-US" altLang="en-US"/>
              <a:pPr/>
              <a:t>‹#›</a:t>
            </a:fld>
            <a:endParaRPr lang="en-US" altLang="en-US"/>
          </a:p>
        </p:txBody>
      </p:sp>
    </p:spTree>
    <p:extLst>
      <p:ext uri="{BB962C8B-B14F-4D97-AF65-F5344CB8AC3E}">
        <p14:creationId xmlns:p14="http://schemas.microsoft.com/office/powerpoint/2010/main" val="2830013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00728E23-4DB0-432C-8C72-ED4DAE268FDA}" type="datetimeFigureOut">
              <a:rPr lang="en-US"/>
              <a:pPr>
                <a:defRPr/>
              </a:pPr>
              <a:t>5/12/2017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C40AA6C2-2A68-4CE7-A15E-2D47B2C28DCA}" type="slidenum">
              <a:rPr lang="en-US" altLang="en-US"/>
              <a:pPr/>
              <a:t>‹#›</a:t>
            </a:fld>
            <a:endParaRPr lang="en-US" altLang="en-US"/>
          </a:p>
        </p:txBody>
      </p:sp>
    </p:spTree>
    <p:extLst>
      <p:ext uri="{BB962C8B-B14F-4D97-AF65-F5344CB8AC3E}">
        <p14:creationId xmlns:p14="http://schemas.microsoft.com/office/powerpoint/2010/main" val="1042555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Lead-in Only">
    <p:spTree>
      <p:nvGrpSpPr>
        <p:cNvPr id="1" name=""/>
        <p:cNvGrpSpPr/>
        <p:nvPr/>
      </p:nvGrpSpPr>
      <p:grpSpPr>
        <a:xfrm>
          <a:off x="0" y="0"/>
          <a:ext cx="0" cy="0"/>
          <a:chOff x="0" y="0"/>
          <a:chExt cx="0" cy="0"/>
        </a:xfrm>
      </p:grpSpPr>
      <p:sp>
        <p:nvSpPr>
          <p:cNvPr id="2" name="Title 1"/>
          <p:cNvSpPr>
            <a:spLocks noGrp="1"/>
          </p:cNvSpPr>
          <p:nvPr>
            <p:ph type="title"/>
          </p:nvPr>
        </p:nvSpPr>
        <p:spPr>
          <a:xfrm>
            <a:off x="173738" y="-1"/>
            <a:ext cx="7001615" cy="1040427"/>
          </a:xfrm>
          <a:prstGeom prst="rect">
            <a:avLst/>
          </a:prstGeo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0" y="1049219"/>
            <a:ext cx="9144000" cy="521208"/>
          </a:xfrm>
          <a:solidFill>
            <a:srgbClr val="00294C"/>
          </a:solidFill>
        </p:spPr>
        <p:txBody>
          <a:bodyPr anchor="ctr">
            <a:noAutofit/>
          </a:bodyPr>
          <a:lstStyle>
            <a:lvl1pPr marL="171450" indent="0">
              <a:buNone/>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210401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8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bwMode="auto">
          <a:xfrm>
            <a:off x="1371600" y="152400"/>
            <a:ext cx="77724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a:defRPr/>
            </a:lvl1pPr>
          </a:lstStyle>
          <a:p>
            <a:pPr lvl="0"/>
            <a:r>
              <a:rPr lang="en-US" dirty="0" smtClean="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2400">
                <a:solidFill>
                  <a:prstClr val="black"/>
                </a:solidFill>
                <a:latin typeface="Times New Roman" panose="02020603050405020304" pitchFamily="18" charset="0"/>
                <a:cs typeface="+mn-cs"/>
              </a:defRPr>
            </a:lvl1pPr>
          </a:lstStyle>
          <a:p>
            <a:pPr>
              <a:defRPr/>
            </a:pPr>
            <a:fld id="{703C925E-6483-412A-A7B6-B3F004F0C56E}" type="datetimeFigureOut">
              <a:rPr lang="en-US"/>
              <a:pPr>
                <a:defRPr/>
              </a:pPr>
              <a:t>5/12/2017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75EB4E-C9E4-4208-B5CD-DD39BF077127}" type="slidenum">
              <a:rPr lang="en-US" altLang="en-US"/>
              <a:pPr/>
              <a:t>‹#›</a:t>
            </a:fld>
            <a:endParaRPr lang="en-US" altLang="en-US"/>
          </a:p>
        </p:txBody>
      </p:sp>
    </p:spTree>
    <p:extLst>
      <p:ext uri="{BB962C8B-B14F-4D97-AF65-F5344CB8AC3E}">
        <p14:creationId xmlns:p14="http://schemas.microsoft.com/office/powerpoint/2010/main" val="3473461755"/>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a:prstGeom prst="rect">
            <a:avLst/>
          </a:prstGeom>
        </p:spPr>
        <p:txBody>
          <a:bodyPr anchor="t"/>
          <a:lstStyle>
            <a:lvl1pPr algn="l">
              <a:defRPr sz="4000" b="1"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BDAB46B-EB09-426E-885E-2CD29096740E}" type="slidenum">
              <a:rPr lang="en-US" altLang="en-US"/>
              <a:pPr/>
              <a:t>‹#›</a:t>
            </a:fld>
            <a:endParaRPr lang="en-US" altLang="en-US"/>
          </a:p>
        </p:txBody>
      </p:sp>
    </p:spTree>
    <p:extLst>
      <p:ext uri="{BB962C8B-B14F-4D97-AF65-F5344CB8AC3E}">
        <p14:creationId xmlns:p14="http://schemas.microsoft.com/office/powerpoint/2010/main" val="86697263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Placeholder 1"/>
          <p:cNvSpPr>
            <a:spLocks noGrp="1"/>
          </p:cNvSpPr>
          <p:nvPr>
            <p:ph type="title"/>
          </p:nvPr>
        </p:nvSpPr>
        <p:spPr bwMode="auto">
          <a:xfrm>
            <a:off x="1295400" y="152400"/>
            <a:ext cx="7848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a:defRPr/>
            </a:lvl1pPr>
          </a:lstStyle>
          <a:p>
            <a:pPr lvl="0"/>
            <a:r>
              <a:rPr lang="en-US" dirty="0" smtClean="0"/>
              <a:t>Click to edit Master title style</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ADACA244-7864-41EB-9776-CEFEF98E8CAF}" type="slidenum">
              <a:rPr lang="en-US" altLang="en-US"/>
              <a:pPr/>
              <a:t>‹#›</a:t>
            </a:fld>
            <a:endParaRPr lang="en-US" altLang="en-US"/>
          </a:p>
        </p:txBody>
      </p:sp>
    </p:spTree>
    <p:extLst>
      <p:ext uri="{BB962C8B-B14F-4D97-AF65-F5344CB8AC3E}">
        <p14:creationId xmlns:p14="http://schemas.microsoft.com/office/powerpoint/2010/main" val="251437412"/>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Placeholder 1"/>
          <p:cNvSpPr>
            <a:spLocks noGrp="1"/>
          </p:cNvSpPr>
          <p:nvPr>
            <p:ph type="title"/>
          </p:nvPr>
        </p:nvSpPr>
        <p:spPr bwMode="auto">
          <a:xfrm>
            <a:off x="1295400" y="152400"/>
            <a:ext cx="7848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a:defRPr/>
            </a:lvl1pPr>
          </a:lstStyle>
          <a:p>
            <a:pPr lvl="0"/>
            <a:r>
              <a:rPr lang="en-US" dirty="0" smtClean="0"/>
              <a:t>Click to edit Master title style</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2400">
                <a:solidFill>
                  <a:prstClr val="black"/>
                </a:solidFill>
                <a:latin typeface="Times New Roman" panose="02020603050405020304" pitchFamily="18" charset="0"/>
                <a:cs typeface="+mn-cs"/>
              </a:defRPr>
            </a:lvl1pPr>
          </a:lstStyle>
          <a:p>
            <a:pPr>
              <a:defRPr/>
            </a:pPr>
            <a:fld id="{A0498F04-AF96-47D7-82F0-B9C7CC19F570}" type="datetimeFigureOut">
              <a:rPr lang="en-US"/>
              <a:pPr>
                <a:defRPr/>
              </a:pPr>
              <a:t>5/12/2017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10ABC47-860C-4F3D-9A7F-DE4A8D219350}" type="slidenum">
              <a:rPr lang="en-US" altLang="en-US"/>
              <a:pPr/>
              <a:t>‹#›</a:t>
            </a:fld>
            <a:endParaRPr lang="en-US" altLang="en-US"/>
          </a:p>
        </p:txBody>
      </p:sp>
    </p:spTree>
    <p:extLst>
      <p:ext uri="{BB962C8B-B14F-4D97-AF65-F5344CB8AC3E}">
        <p14:creationId xmlns:p14="http://schemas.microsoft.com/office/powerpoint/2010/main" val="2281684552"/>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1295400" y="152400"/>
            <a:ext cx="7848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fld id="{C290C94D-3C4B-48EB-891E-8FB0EFE1C64C}" type="slidenum">
              <a:rPr lang="en-US" altLang="en-US"/>
              <a:pPr/>
              <a:t>‹#›</a:t>
            </a:fld>
            <a:endParaRPr lang="en-US" altLang="en-US"/>
          </a:p>
        </p:txBody>
      </p:sp>
    </p:spTree>
    <p:extLst>
      <p:ext uri="{BB962C8B-B14F-4D97-AF65-F5344CB8AC3E}">
        <p14:creationId xmlns:p14="http://schemas.microsoft.com/office/powerpoint/2010/main" val="2108351671"/>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745298FA-490E-4137-8E9B-29C55ACB3C0C}" type="slidenum">
              <a:rPr lang="en-US" altLang="en-US"/>
              <a:pPr/>
              <a:t>‹#›</a:t>
            </a:fld>
            <a:endParaRPr lang="en-US" altLang="en-US"/>
          </a:p>
        </p:txBody>
      </p:sp>
    </p:spTree>
    <p:extLst>
      <p:ext uri="{BB962C8B-B14F-4D97-AF65-F5344CB8AC3E}">
        <p14:creationId xmlns:p14="http://schemas.microsoft.com/office/powerpoint/2010/main" val="395155797"/>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FC8BCD7A-28B8-4130-9F86-651692D28F40}" type="datetimeFigureOut">
              <a:rPr lang="en-US"/>
              <a:pPr>
                <a:defRPr/>
              </a:pPr>
              <a:t>5/12/2017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22C44CD-C151-4B59-B0A4-3570476200BD}" type="slidenum">
              <a:rPr lang="en-US" altLang="en-US"/>
              <a:pPr/>
              <a:t>‹#›</a:t>
            </a:fld>
            <a:endParaRPr lang="en-US" altLang="en-US"/>
          </a:p>
        </p:txBody>
      </p:sp>
    </p:spTree>
    <p:extLst>
      <p:ext uri="{BB962C8B-B14F-4D97-AF65-F5344CB8AC3E}">
        <p14:creationId xmlns:p14="http://schemas.microsoft.com/office/powerpoint/2010/main" val="127142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CCCAD1F-54C1-432C-84C3-1CB12D84DF4E}" type="datetimeFigureOut">
              <a:rPr lang="en-US"/>
              <a:pPr>
                <a:defRPr/>
              </a:pPr>
              <a:t>5/12/2017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173926-FE84-4568-98AF-462E0BD77AE3}" type="slidenum">
              <a:rPr lang="en-US" altLang="en-US"/>
              <a:pPr/>
              <a:t>‹#›</a:t>
            </a:fld>
            <a:endParaRPr lang="en-US" altLang="en-US"/>
          </a:p>
        </p:txBody>
      </p:sp>
    </p:spTree>
    <p:extLst>
      <p:ext uri="{BB962C8B-B14F-4D97-AF65-F5344CB8AC3E}">
        <p14:creationId xmlns:p14="http://schemas.microsoft.com/office/powerpoint/2010/main" val="150888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PowerPoint\PowerPoint Class Templates\Standard Screen\backgrounds\lightblue-whitebackground.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Times New Roman" panose="02020603050405020304"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anose="02020603050405020304" pitchFamily="18" charset="0"/>
              </a:defRPr>
            </a:lvl1pPr>
          </a:lstStyle>
          <a:p>
            <a:fld id="{3217C981-594F-4199-AE21-1CA2650C499B}" type="slidenum">
              <a:rPr lang="en-US" altLang="en-US"/>
              <a:pPr/>
              <a:t>‹#›</a:t>
            </a:fld>
            <a:endParaRPr lang="en-US" altLang="en-US"/>
          </a:p>
        </p:txBody>
      </p:sp>
      <p:pic>
        <p:nvPicPr>
          <p:cNvPr id="1030" name="Picture 7" descr="F:\logos\LBH_largeC.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000" y="5786438"/>
            <a:ext cx="15906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05" r:id="rId3"/>
    <p:sldLayoutId id="2147483806" r:id="rId4"/>
    <p:sldLayoutId id="2147483816" r:id="rId5"/>
    <p:sldLayoutId id="2147483807" r:id="rId6"/>
    <p:sldLayoutId id="2147483808" r:id="rId7"/>
  </p:sldLayoutIdLst>
  <p:transition>
    <p:cut/>
  </p:transition>
  <p:timing>
    <p:tnLst>
      <p:par>
        <p:cTn id="1" dur="indefinite" restart="never" nodeType="tmRoot"/>
      </p:par>
    </p:tnLst>
  </p:timing>
  <p:txStyles>
    <p:titleStyle>
      <a:lvl1pPr algn="ctr" rtl="0" eaLnBrk="0" fontAlgn="base" hangingPunct="0">
        <a:spcBef>
          <a:spcPct val="0"/>
        </a:spcBef>
        <a:spcAft>
          <a:spcPct val="0"/>
        </a:spcAft>
        <a:defRPr sz="40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000" b="1">
          <a:solidFill>
            <a:schemeClr val="bg1"/>
          </a:solidFill>
          <a:latin typeface="Arial" charset="0"/>
          <a:cs typeface="Arial" charset="0"/>
        </a:defRPr>
      </a:lvl2pPr>
      <a:lvl3pPr algn="ctr" rtl="0" eaLnBrk="0" fontAlgn="base" hangingPunct="0">
        <a:spcBef>
          <a:spcPct val="0"/>
        </a:spcBef>
        <a:spcAft>
          <a:spcPct val="0"/>
        </a:spcAft>
        <a:defRPr sz="4000" b="1">
          <a:solidFill>
            <a:schemeClr val="bg1"/>
          </a:solidFill>
          <a:latin typeface="Arial" charset="0"/>
          <a:cs typeface="Arial" charset="0"/>
        </a:defRPr>
      </a:lvl3pPr>
      <a:lvl4pPr algn="ctr" rtl="0" eaLnBrk="0" fontAlgn="base" hangingPunct="0">
        <a:spcBef>
          <a:spcPct val="0"/>
        </a:spcBef>
        <a:spcAft>
          <a:spcPct val="0"/>
        </a:spcAft>
        <a:defRPr sz="4000" b="1">
          <a:solidFill>
            <a:schemeClr val="bg1"/>
          </a:solidFill>
          <a:latin typeface="Arial" charset="0"/>
          <a:cs typeface="Arial" charset="0"/>
        </a:defRPr>
      </a:lvl4pPr>
      <a:lvl5pPr algn="ctr" rtl="0" eaLnBrk="0" fontAlgn="base" hangingPunct="0">
        <a:spcBef>
          <a:spcPct val="0"/>
        </a:spcBef>
        <a:spcAft>
          <a:spcPct val="0"/>
        </a:spcAft>
        <a:defRPr sz="4000" b="1">
          <a:solidFill>
            <a:schemeClr val="bg1"/>
          </a:solidFill>
          <a:latin typeface="Arial" charset="0"/>
          <a:cs typeface="Arial" charset="0"/>
        </a:defRPr>
      </a:lvl5pPr>
      <a:lvl6pPr marL="457200" algn="ctr" rtl="0" fontAlgn="base">
        <a:spcBef>
          <a:spcPct val="0"/>
        </a:spcBef>
        <a:spcAft>
          <a:spcPct val="0"/>
        </a:spcAft>
        <a:defRPr sz="4000" b="1">
          <a:solidFill>
            <a:schemeClr val="bg1"/>
          </a:solidFill>
          <a:latin typeface="Arial" charset="0"/>
          <a:cs typeface="Arial" charset="0"/>
        </a:defRPr>
      </a:lvl6pPr>
      <a:lvl7pPr marL="914400" algn="ctr" rtl="0" fontAlgn="base">
        <a:spcBef>
          <a:spcPct val="0"/>
        </a:spcBef>
        <a:spcAft>
          <a:spcPct val="0"/>
        </a:spcAft>
        <a:defRPr sz="4000" b="1">
          <a:solidFill>
            <a:schemeClr val="bg1"/>
          </a:solidFill>
          <a:latin typeface="Arial" charset="0"/>
          <a:cs typeface="Arial" charset="0"/>
        </a:defRPr>
      </a:lvl7pPr>
      <a:lvl8pPr marL="1371600" algn="ctr" rtl="0" fontAlgn="base">
        <a:spcBef>
          <a:spcPct val="0"/>
        </a:spcBef>
        <a:spcAft>
          <a:spcPct val="0"/>
        </a:spcAft>
        <a:defRPr sz="4000" b="1">
          <a:solidFill>
            <a:schemeClr val="bg1"/>
          </a:solidFill>
          <a:latin typeface="Arial" charset="0"/>
          <a:cs typeface="Arial" charset="0"/>
        </a:defRPr>
      </a:lvl8pPr>
      <a:lvl9pPr marL="1828800" algn="ctr" rtl="0" fontAlgn="base">
        <a:spcBef>
          <a:spcPct val="0"/>
        </a:spcBef>
        <a:spcAft>
          <a:spcPct val="0"/>
        </a:spcAft>
        <a:defRPr sz="40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b="1"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b="1"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800" b="1"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800" b="1"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800" b="1"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9221"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fontAlgn="auto">
              <a:spcBef>
                <a:spcPts val="0"/>
              </a:spcBef>
              <a:spcAft>
                <a:spcPts val="0"/>
              </a:spcAft>
              <a:defRPr sz="900" smtClean="0">
                <a:solidFill>
                  <a:srgbClr val="FFFFFF"/>
                </a:solidFill>
                <a:latin typeface="+mn-lt"/>
                <a:cs typeface="+mn-cs"/>
              </a:defRPr>
            </a:lvl1pPr>
          </a:lstStyle>
          <a:p>
            <a:pPr>
              <a:defRPr/>
            </a:pPr>
            <a:fld id="{AA87AB3D-AAB7-478A-9534-AE1CCCEFD1F4}" type="datetimeFigureOut">
              <a:rPr lang="en-US"/>
              <a:pPr>
                <a:defRPr/>
              </a:pPr>
              <a:t>5/12/2017</a:t>
            </a:fld>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fontAlgn="auto">
              <a:spcBef>
                <a:spcPts val="0"/>
              </a:spcBef>
              <a:spcAft>
                <a:spcPts val="0"/>
              </a:spcAft>
              <a:defRPr sz="900" cap="all"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Calibri" panose="020F0502020204030204" pitchFamily="34" charset="0"/>
              </a:defRPr>
            </a:lvl1pPr>
          </a:lstStyle>
          <a:p>
            <a:fld id="{0254F784-B0EE-4998-B241-25B0FBE21493}" type="slidenum">
              <a:rPr lang="en-US" altLang="en-US"/>
              <a:pPr/>
              <a:t>‹#›</a:t>
            </a:fld>
            <a:endParaRPr lang="en-US"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7" r:id="rId1"/>
    <p:sldLayoutId id="2147483809" r:id="rId2"/>
    <p:sldLayoutId id="2147483818" r:id="rId3"/>
    <p:sldLayoutId id="2147483810" r:id="rId4"/>
    <p:sldLayoutId id="2147483811" r:id="rId5"/>
    <p:sldLayoutId id="2147483812" r:id="rId6"/>
    <p:sldLayoutId id="2147483819" r:id="rId7"/>
    <p:sldLayoutId id="2147483820" r:id="rId8"/>
    <p:sldLayoutId id="2147483821" r:id="rId9"/>
    <p:sldLayoutId id="2147483813" r:id="rId10"/>
    <p:sldLayoutId id="2147483822" r:id="rId11"/>
    <p:sldLayoutId id="2147483823" r:id="rId12"/>
  </p:sldLayoutIdLst>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png"/><Relationship Id="rId26" Type="http://schemas.openxmlformats.org/officeDocument/2006/relationships/image" Target="../media/image32.jpe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jpe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jpe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jpe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7.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325" y="758825"/>
            <a:ext cx="7543800" cy="2357438"/>
          </a:xfrm>
        </p:spPr>
        <p:txBody>
          <a:bodyPr>
            <a:normAutofit fontScale="90000"/>
          </a:bodyPr>
          <a:lstStyle/>
          <a:p>
            <a:pPr algn="ctr" fontAlgn="auto">
              <a:spcAft>
                <a:spcPts val="0"/>
              </a:spcAft>
              <a:defRPr/>
            </a:pPr>
            <a:r>
              <a:rPr lang="en-US" sz="4400" b="1" dirty="0"/>
              <a:t>Factors Accelerating the Development of Preferred Post-Acute Provider </a:t>
            </a:r>
            <a:r>
              <a:rPr lang="en-US" sz="4400" b="1" dirty="0" smtClean="0"/>
              <a:t>Networks</a:t>
            </a:r>
            <a:br>
              <a:rPr lang="en-US" sz="4400" b="1" dirty="0" smtClean="0"/>
            </a:br>
            <a:r>
              <a:rPr lang="en-US" sz="4400" b="1" dirty="0" smtClean="0"/>
              <a:t/>
            </a:r>
            <a:br>
              <a:rPr lang="en-US" sz="4400" b="1" dirty="0" smtClean="0"/>
            </a:br>
            <a:endParaRPr lang="en-US" sz="4400" b="1" dirty="0"/>
          </a:p>
        </p:txBody>
      </p:sp>
      <p:sp>
        <p:nvSpPr>
          <p:cNvPr id="3" name="Subtitle 2"/>
          <p:cNvSpPr>
            <a:spLocks noGrp="1"/>
          </p:cNvSpPr>
          <p:nvPr>
            <p:ph type="subTitle" idx="1"/>
          </p:nvPr>
        </p:nvSpPr>
        <p:spPr>
          <a:xfrm>
            <a:off x="3028950" y="4456113"/>
            <a:ext cx="5502275" cy="1143000"/>
          </a:xfrm>
        </p:spPr>
        <p:txBody>
          <a:bodyPr rtlCol="0">
            <a:noAutofit/>
          </a:bodyPr>
          <a:lstStyle/>
          <a:p>
            <a:pPr algn="ctr" fontAlgn="auto">
              <a:defRPr/>
            </a:pPr>
            <a:r>
              <a:rPr lang="en-US" sz="2000" b="1" dirty="0" smtClean="0"/>
              <a:t>Presented by </a:t>
            </a:r>
          </a:p>
          <a:p>
            <a:pPr algn="ctr" fontAlgn="auto">
              <a:defRPr/>
            </a:pPr>
            <a:r>
              <a:rPr lang="en-US" sz="2000" b="1" dirty="0" smtClean="0"/>
              <a:t>Bernie </a:t>
            </a:r>
            <a:r>
              <a:rPr lang="en-US" sz="2000" b="1" dirty="0" err="1" smtClean="0"/>
              <a:t>Galla</a:t>
            </a:r>
            <a:r>
              <a:rPr lang="en-US" sz="2000" b="1" dirty="0" smtClean="0"/>
              <a:t>, RN, BSN, MBA </a:t>
            </a:r>
          </a:p>
          <a:p>
            <a:pPr algn="ctr" fontAlgn="auto">
              <a:defRPr/>
            </a:pPr>
            <a:r>
              <a:rPr lang="en-US" sz="2000" b="1" dirty="0" smtClean="0"/>
              <a:t>&amp;</a:t>
            </a:r>
          </a:p>
          <a:p>
            <a:pPr algn="ctr" fontAlgn="auto">
              <a:defRPr/>
            </a:pPr>
            <a:r>
              <a:rPr lang="en-US" sz="2000" b="1" dirty="0" smtClean="0"/>
              <a:t>Susan C. Westgate, MBA, MSW, LCSW-C</a:t>
            </a:r>
            <a:endParaRPr lang="en-US" sz="2000" b="1" dirty="0"/>
          </a:p>
        </p:txBody>
      </p:sp>
      <p:pic>
        <p:nvPicPr>
          <p:cNvPr id="23555" name="Picture 4"/>
          <p:cNvPicPr>
            <a:picLocks noChangeAspect="1"/>
          </p:cNvPicPr>
          <p:nvPr/>
        </p:nvPicPr>
        <p:blipFill>
          <a:blip r:embed="rId2">
            <a:extLst>
              <a:ext uri="{28A0092B-C50C-407E-A947-70E740481C1C}">
                <a14:useLocalDpi xmlns:a14="http://schemas.microsoft.com/office/drawing/2010/main" val="0"/>
              </a:ext>
            </a:extLst>
          </a:blip>
          <a:srcRect t="-2" r="792" b="1266"/>
          <a:stretch>
            <a:fillRect/>
          </a:stretch>
        </p:blipFill>
        <p:spPr bwMode="auto">
          <a:xfrm>
            <a:off x="822325" y="4511675"/>
            <a:ext cx="22066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C:\Users\bgalla\Documents\GroupWise\Summit graphic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2222500"/>
            <a:ext cx="518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0588" y="1884363"/>
            <a:ext cx="7375525" cy="2698750"/>
          </a:xfrm>
        </p:spPr>
        <p:txBody>
          <a:bodyPr rtlCol="0">
            <a:normAutofit/>
          </a:bodyPr>
          <a:lstStyle/>
          <a:p>
            <a:pPr marL="68580" indent="0" fontAlgn="auto">
              <a:buFont typeface="Arial" pitchFamily="34" charset="0"/>
              <a:buNone/>
              <a:defRPr/>
            </a:pPr>
            <a:r>
              <a:rPr lang="en-US" sz="1600" dirty="0">
                <a:solidFill>
                  <a:schemeClr val="tx1">
                    <a:lumMod val="85000"/>
                    <a:lumOff val="15000"/>
                  </a:schemeClr>
                </a:solidFill>
              </a:rPr>
              <a:t>When you crunch the cost-related macro numbers, it makes sense that policies and penalties would aim to:</a:t>
            </a:r>
          </a:p>
          <a:p>
            <a:pPr marL="384048" lvl="1" indent="-182880" fontAlgn="auto">
              <a:buFont typeface="Courier New" panose="02070309020205020404" pitchFamily="49" charset="0"/>
              <a:buChar char="o"/>
              <a:defRPr/>
            </a:pPr>
            <a:r>
              <a:rPr lang="en-US" sz="1600" dirty="0">
                <a:solidFill>
                  <a:schemeClr val="tx1">
                    <a:lumMod val="85000"/>
                    <a:lumOff val="15000"/>
                  </a:schemeClr>
                </a:solidFill>
              </a:rPr>
              <a:t>Emphasize quality</a:t>
            </a:r>
          </a:p>
          <a:p>
            <a:pPr marL="384048" lvl="1" indent="-182880" fontAlgn="auto">
              <a:buFont typeface="Courier New" panose="02070309020205020404" pitchFamily="49" charset="0"/>
              <a:buChar char="o"/>
              <a:defRPr/>
            </a:pPr>
            <a:r>
              <a:rPr lang="en-US" sz="1600" dirty="0">
                <a:solidFill>
                  <a:schemeClr val="tx1">
                    <a:lumMod val="85000"/>
                    <a:lumOff val="15000"/>
                  </a:schemeClr>
                </a:solidFill>
              </a:rPr>
              <a:t>Improve mortality rates</a:t>
            </a:r>
          </a:p>
          <a:p>
            <a:pPr marL="384048" lvl="1" indent="-182880" fontAlgn="auto">
              <a:buFont typeface="Courier New" panose="02070309020205020404" pitchFamily="49" charset="0"/>
              <a:buChar char="o"/>
              <a:defRPr/>
            </a:pPr>
            <a:r>
              <a:rPr lang="en-US" sz="1600" dirty="0">
                <a:solidFill>
                  <a:schemeClr val="tx1">
                    <a:lumMod val="85000"/>
                    <a:lumOff val="15000"/>
                  </a:schemeClr>
                </a:solidFill>
              </a:rPr>
              <a:t>Highlight patient experience </a:t>
            </a:r>
          </a:p>
          <a:p>
            <a:pPr marL="384048" lvl="1" indent="-182880" fontAlgn="auto">
              <a:buFont typeface="Courier New" panose="02070309020205020404" pitchFamily="49" charset="0"/>
              <a:buChar char="o"/>
              <a:defRPr/>
            </a:pPr>
            <a:r>
              <a:rPr lang="en-US" sz="1600" dirty="0">
                <a:solidFill>
                  <a:schemeClr val="tx1">
                    <a:lumMod val="85000"/>
                    <a:lumOff val="15000"/>
                  </a:schemeClr>
                </a:solidFill>
              </a:rPr>
              <a:t>Drive down readmission rates</a:t>
            </a:r>
          </a:p>
          <a:p>
            <a:pPr marL="384048" lvl="1" indent="-182880" fontAlgn="auto">
              <a:buFont typeface="Courier New" panose="02070309020205020404" pitchFamily="49" charset="0"/>
              <a:buChar char="o"/>
              <a:defRPr/>
            </a:pPr>
            <a:r>
              <a:rPr lang="en-US" sz="1600" dirty="0">
                <a:solidFill>
                  <a:schemeClr val="tx1">
                    <a:lumMod val="85000"/>
                    <a:lumOff val="15000"/>
                  </a:schemeClr>
                </a:solidFill>
              </a:rPr>
              <a:t>Underscore data collection and </a:t>
            </a:r>
            <a:r>
              <a:rPr lang="en-US" sz="1600" dirty="0" smtClean="0">
                <a:solidFill>
                  <a:schemeClr val="tx1">
                    <a:lumMod val="85000"/>
                    <a:lumOff val="15000"/>
                  </a:schemeClr>
                </a:solidFill>
              </a:rPr>
              <a:t>analysis</a:t>
            </a:r>
            <a:endParaRPr lang="en-US" sz="1600" dirty="0">
              <a:solidFill>
                <a:schemeClr val="tx1">
                  <a:lumMod val="85000"/>
                  <a:lumOff val="15000"/>
                </a:schemeClr>
              </a:solidFill>
            </a:endParaRPr>
          </a:p>
        </p:txBody>
      </p:sp>
      <p:sp>
        <p:nvSpPr>
          <p:cNvPr id="3" name="Title 2"/>
          <p:cNvSpPr>
            <a:spLocks noGrp="1"/>
          </p:cNvSpPr>
          <p:nvPr>
            <p:ph type="title"/>
          </p:nvPr>
        </p:nvSpPr>
        <p:spPr/>
        <p:txBody>
          <a:bodyPr/>
          <a:lstStyle/>
          <a:p>
            <a:pPr fontAlgn="auto">
              <a:spcAft>
                <a:spcPts val="0"/>
              </a:spcAft>
              <a:defRPr/>
            </a:pPr>
            <a:r>
              <a:rPr lang="en-US" sz="4000" dirty="0" smtClean="0">
                <a:solidFill>
                  <a:schemeClr val="tx1">
                    <a:lumMod val="75000"/>
                    <a:lumOff val="25000"/>
                  </a:schemeClr>
                </a:solidFill>
              </a:rPr>
              <a:t>The Cost of Complexity</a:t>
            </a:r>
            <a:endParaRPr lang="en-US" sz="4000" dirty="0">
              <a:solidFill>
                <a:schemeClr val="tx1">
                  <a:lumMod val="75000"/>
                  <a:lumOff val="25000"/>
                </a:schemeClr>
              </a:solidFill>
            </a:endParaRPr>
          </a:p>
        </p:txBody>
      </p:sp>
      <p:sp>
        <p:nvSpPr>
          <p:cNvPr id="6" name="Right Brace 5"/>
          <p:cNvSpPr/>
          <p:nvPr/>
        </p:nvSpPr>
        <p:spPr>
          <a:xfrm>
            <a:off x="4897438" y="2395538"/>
            <a:ext cx="273050" cy="1311275"/>
          </a:xfrm>
          <a:prstGeom prst="rightBrace">
            <a:avLst>
              <a:gd name="adj1" fmla="val 8333"/>
              <a:gd name="adj2" fmla="val 379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7" name="Rectangle 6"/>
          <p:cNvSpPr/>
          <p:nvPr/>
        </p:nvSpPr>
        <p:spPr>
          <a:xfrm>
            <a:off x="5218113" y="2373313"/>
            <a:ext cx="3240087" cy="1033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auto">
              <a:spcBef>
                <a:spcPts val="0"/>
              </a:spcBef>
              <a:spcAft>
                <a:spcPts val="0"/>
              </a:spcAft>
              <a:defRPr/>
            </a:pPr>
            <a:r>
              <a:rPr lang="en-US" altLang="en-US" sz="1400" dirty="0" smtClean="0">
                <a:solidFill>
                  <a:srgbClr val="FFFFFF"/>
                </a:solidFill>
                <a:latin typeface="Arial" charset="0"/>
              </a:rPr>
              <a:t>Overall, we have to find a way to decrease the total cost of care without decreasing the total quality of our care.</a:t>
            </a:r>
          </a:p>
        </p:txBody>
      </p:sp>
      <p:sp>
        <p:nvSpPr>
          <p:cNvPr id="33797" name="TextBox 7"/>
          <p:cNvSpPr txBox="1">
            <a:spLocks noChangeArrowheads="1"/>
          </p:cNvSpPr>
          <p:nvPr/>
        </p:nvSpPr>
        <p:spPr bwMode="auto">
          <a:xfrm>
            <a:off x="727075" y="4625975"/>
            <a:ext cx="775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i="1">
                <a:solidFill>
                  <a:schemeClr val="accent1"/>
                </a:solidFill>
                <a:latin typeface="Arial" panose="020B0604020202020204" pitchFamily="34" charset="0"/>
              </a:rPr>
              <a:t>What is missing is a </a:t>
            </a:r>
            <a:r>
              <a:rPr lang="en-US" altLang="en-US" b="1" i="1" u="sng">
                <a:solidFill>
                  <a:schemeClr val="accent1"/>
                </a:solidFill>
                <a:latin typeface="Arial" panose="020B0604020202020204" pitchFamily="34" charset="0"/>
              </a:rPr>
              <a:t>roadmap</a:t>
            </a:r>
            <a:r>
              <a:rPr lang="en-US" altLang="en-US" i="1">
                <a:solidFill>
                  <a:schemeClr val="accent1"/>
                </a:solidFill>
                <a:latin typeface="Arial" panose="020B0604020202020204" pitchFamily="34" charset="0"/>
              </a:rPr>
              <a:t> that cuts through the </a:t>
            </a:r>
            <a:r>
              <a:rPr lang="en-US" altLang="en-US" b="1" i="1" u="sng">
                <a:solidFill>
                  <a:schemeClr val="accent1"/>
                </a:solidFill>
                <a:latin typeface="Arial" panose="020B0604020202020204" pitchFamily="34" charset="0"/>
              </a:rPr>
              <a:t>complexity</a:t>
            </a:r>
            <a:r>
              <a:rPr lang="en-US" altLang="en-US" i="1">
                <a:solidFill>
                  <a:schemeClr val="accent1"/>
                </a:solidFill>
                <a:latin typeface="Arial" panose="020B0604020202020204" pitchFamily="34" charset="0"/>
              </a:rPr>
              <a:t> and </a:t>
            </a:r>
            <a:br>
              <a:rPr lang="en-US" altLang="en-US" i="1">
                <a:solidFill>
                  <a:schemeClr val="accent1"/>
                </a:solidFill>
                <a:latin typeface="Arial" panose="020B0604020202020204" pitchFamily="34" charset="0"/>
              </a:rPr>
            </a:br>
            <a:r>
              <a:rPr lang="en-US" altLang="en-US" i="1">
                <a:solidFill>
                  <a:schemeClr val="accent1"/>
                </a:solidFill>
                <a:latin typeface="Arial" panose="020B0604020202020204" pitchFamily="34" charset="0"/>
              </a:rPr>
              <a:t>a better way to </a:t>
            </a:r>
            <a:r>
              <a:rPr lang="en-US" altLang="en-US" b="1" i="1" u="sng">
                <a:solidFill>
                  <a:schemeClr val="accent1"/>
                </a:solidFill>
                <a:latin typeface="Arial" panose="020B0604020202020204" pitchFamily="34" charset="0"/>
              </a:rPr>
              <a:t>bridge</a:t>
            </a:r>
            <a:r>
              <a:rPr lang="en-US" altLang="en-US" i="1">
                <a:solidFill>
                  <a:schemeClr val="accent1"/>
                </a:solidFill>
                <a:latin typeface="Arial" panose="020B0604020202020204" pitchFamily="34" charset="0"/>
              </a:rPr>
              <a:t> the inpatient and outpatient worlds.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8"/>
            <a:ext cx="7707313" cy="1449387"/>
          </a:xfrm>
        </p:spPr>
        <p:txBody>
          <a:bodyPr/>
          <a:lstStyle/>
          <a:p>
            <a:pPr fontAlgn="auto">
              <a:spcAft>
                <a:spcPts val="0"/>
              </a:spcAft>
              <a:defRPr/>
            </a:pPr>
            <a:r>
              <a:rPr lang="en-US" sz="4000" dirty="0" smtClean="0">
                <a:solidFill>
                  <a:schemeClr val="tx1">
                    <a:lumMod val="75000"/>
                    <a:lumOff val="25000"/>
                  </a:schemeClr>
                </a:solidFill>
              </a:rPr>
              <a:t>Care Coordination/ Transitions in Care</a:t>
            </a:r>
            <a:endParaRPr lang="en-US" sz="4000" dirty="0">
              <a:solidFill>
                <a:schemeClr val="tx1">
                  <a:lumMod val="75000"/>
                  <a:lumOff val="25000"/>
                </a:schemeClr>
              </a:solidFill>
            </a:endParaRPr>
          </a:p>
        </p:txBody>
      </p:sp>
      <p:sp>
        <p:nvSpPr>
          <p:cNvPr id="34818" name="Content Placeholder 2"/>
          <p:cNvSpPr>
            <a:spLocks noGrp="1"/>
          </p:cNvSpPr>
          <p:nvPr>
            <p:ph idx="1"/>
          </p:nvPr>
        </p:nvSpPr>
        <p:spPr>
          <a:xfrm>
            <a:off x="822325" y="1846263"/>
            <a:ext cx="5721350" cy="4022725"/>
          </a:xfrm>
        </p:spPr>
        <p:txBody>
          <a:bodyPr/>
          <a:lstStyle/>
          <a:p>
            <a:pPr algn="ctr"/>
            <a:r>
              <a:rPr lang="en-US" altLang="en-US" i="1" smtClean="0"/>
              <a:t>The paradox becomes  that even we have a myriad of great initiatives they can and do translate to a series of competing agendas when we do not have a common </a:t>
            </a:r>
            <a:r>
              <a:rPr lang="en-US" altLang="en-US" b="1" i="1" u="sng" smtClean="0">
                <a:solidFill>
                  <a:schemeClr val="accent1"/>
                </a:solidFill>
              </a:rPr>
              <a:t>strategy</a:t>
            </a:r>
            <a:r>
              <a:rPr lang="en-US" altLang="en-US" i="1" smtClean="0"/>
              <a:t> and </a:t>
            </a:r>
            <a:r>
              <a:rPr lang="en-US" altLang="en-US" b="1" i="1" u="sng" smtClean="0">
                <a:solidFill>
                  <a:schemeClr val="accent1"/>
                </a:solidFill>
              </a:rPr>
              <a:t>language</a:t>
            </a:r>
            <a:r>
              <a:rPr lang="en-US" altLang="en-US" i="1" smtClean="0"/>
              <a:t> to unify our work.</a:t>
            </a:r>
          </a:p>
        </p:txBody>
      </p:sp>
      <p:graphicFrame>
        <p:nvGraphicFramePr>
          <p:cNvPr id="4" name="Diagram 3"/>
          <p:cNvGraphicFramePr/>
          <p:nvPr/>
        </p:nvGraphicFramePr>
        <p:xfrm>
          <a:off x="712967" y="3140765"/>
          <a:ext cx="6096000" cy="2934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2938463" y="5105400"/>
            <a:ext cx="1646237" cy="11445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594225" y="5105400"/>
            <a:ext cx="1646238" cy="11445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6699250" y="3592513"/>
            <a:ext cx="222408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Big Data increasingly has the potential to enhance overall corporate strategy and to service as a common language for corporate initiatives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758825"/>
            <a:ext cx="5149850" cy="2182813"/>
          </a:xfrm>
        </p:spPr>
        <p:txBody>
          <a:bodyPr/>
          <a:lstStyle/>
          <a:p>
            <a:pPr algn="ctr" fontAlgn="auto">
              <a:spcAft>
                <a:spcPts val="0"/>
              </a:spcAft>
              <a:defRPr/>
            </a:pPr>
            <a:r>
              <a:rPr lang="en-US" sz="2800" dirty="0" smtClean="0"/>
              <a:t>Andrew McAfee once said, “The world is one big data problem.”</a:t>
            </a:r>
            <a:r>
              <a:rPr lang="en-US" sz="3200" dirty="0"/>
              <a:t/>
            </a:r>
            <a:br>
              <a:rPr lang="en-US" sz="3200" dirty="0"/>
            </a:br>
            <a:r>
              <a:rPr lang="en-US" sz="3200" dirty="0" smtClean="0"/>
              <a:t/>
            </a:r>
            <a:br>
              <a:rPr lang="en-US" sz="3200" dirty="0" smtClean="0"/>
            </a:br>
            <a:endParaRPr lang="en-US" sz="3200" dirty="0"/>
          </a:p>
        </p:txBody>
      </p:sp>
      <p:sp>
        <p:nvSpPr>
          <p:cNvPr id="4" name="Rectangle 3"/>
          <p:cNvSpPr/>
          <p:nvPr/>
        </p:nvSpPr>
        <p:spPr>
          <a:xfrm>
            <a:off x="822325" y="2387600"/>
            <a:ext cx="5149850" cy="1814513"/>
          </a:xfrm>
          <a:prstGeom prst="rect">
            <a:avLst/>
          </a:prstGeom>
        </p:spPr>
        <p:txBody>
          <a:bodyPr>
            <a:spAutoFit/>
          </a:bodyPr>
          <a:lstStyle/>
          <a:p>
            <a:pPr algn="ctr" fontAlgn="auto">
              <a:spcBef>
                <a:spcPts val="0"/>
              </a:spcBef>
              <a:spcAft>
                <a:spcPts val="0"/>
              </a:spcAft>
              <a:defRPr/>
            </a:pPr>
            <a:r>
              <a:rPr lang="en-US" sz="2800" dirty="0">
                <a:solidFill>
                  <a:schemeClr val="tx1">
                    <a:lumMod val="85000"/>
                    <a:lumOff val="15000"/>
                  </a:schemeClr>
                </a:solidFill>
                <a:latin typeface="+mj-lt"/>
                <a:cs typeface="+mn-cs"/>
              </a:rPr>
              <a:t>I would add that the world becomes a bigger data </a:t>
            </a:r>
            <a:r>
              <a:rPr lang="en-US" sz="2800" dirty="0">
                <a:solidFill>
                  <a:schemeClr val="tx1">
                    <a:lumMod val="85000"/>
                    <a:lumOff val="15000"/>
                  </a:schemeClr>
                </a:solidFill>
                <a:latin typeface="+mj-lt"/>
                <a:cs typeface="+mn-cs"/>
              </a:rPr>
              <a:t>problem </a:t>
            </a:r>
            <a:r>
              <a:rPr lang="en-US" sz="2800" dirty="0">
                <a:solidFill>
                  <a:schemeClr val="tx1">
                    <a:lumMod val="85000"/>
                    <a:lumOff val="15000"/>
                  </a:schemeClr>
                </a:solidFill>
                <a:latin typeface="+mj-lt"/>
                <a:cs typeface="+mn-cs"/>
              </a:rPr>
              <a:t>when you don’t know where to start.</a:t>
            </a:r>
          </a:p>
        </p:txBody>
      </p:sp>
      <p:pic>
        <p:nvPicPr>
          <p:cNvPr id="3584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1279525"/>
            <a:ext cx="290195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325" y="758825"/>
            <a:ext cx="7543800" cy="3565525"/>
          </a:xfrm>
        </p:spPr>
        <p:txBody>
          <a:bodyPr/>
          <a:lstStyle/>
          <a:p>
            <a:pPr fontAlgn="auto">
              <a:spcAft>
                <a:spcPts val="0"/>
              </a:spcAft>
              <a:defRPr/>
            </a:pPr>
            <a:endParaRPr lang="en-US" dirty="0"/>
          </a:p>
        </p:txBody>
      </p:sp>
      <p:sp>
        <p:nvSpPr>
          <p:cNvPr id="5" name="Text Placeholder 4"/>
          <p:cNvSpPr>
            <a:spLocks noGrp="1"/>
          </p:cNvSpPr>
          <p:nvPr>
            <p:ph type="body" idx="1"/>
          </p:nvPr>
        </p:nvSpPr>
        <p:spPr>
          <a:xfrm>
            <a:off x="822325" y="4452938"/>
            <a:ext cx="7543800" cy="1143000"/>
          </a:xfrm>
        </p:spPr>
        <p:txBody>
          <a:bodyPr rtlCol="0"/>
          <a:lstStyle/>
          <a:p>
            <a:pPr fontAlgn="auto">
              <a:defRPr/>
            </a:pPr>
            <a:endParaRPr lang="en-US"/>
          </a:p>
        </p:txBody>
      </p:sp>
      <p:pic>
        <p:nvPicPr>
          <p:cNvPr id="36867" name="Picture 2" descr="http://25.media.tumblr.com/tumblr_m6qpvc0pcE1qc834x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Curved Connector 57"/>
          <p:cNvCxnSpPr/>
          <p:nvPr/>
        </p:nvCxnSpPr>
        <p:spPr>
          <a:xfrm rot="5400000">
            <a:off x="1408112" y="4430713"/>
            <a:ext cx="822325" cy="2603500"/>
          </a:xfrm>
          <a:prstGeom prst="curvedConnector2">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idx="4294967295"/>
          </p:nvPr>
        </p:nvSpPr>
        <p:spPr>
          <a:xfrm>
            <a:off x="614363" y="100013"/>
            <a:ext cx="7940675" cy="1039812"/>
          </a:xfrm>
        </p:spPr>
        <p:txBody>
          <a:bodyPr>
            <a:noAutofit/>
          </a:bodyPr>
          <a:lstStyle/>
          <a:p>
            <a:pPr fontAlgn="auto">
              <a:spcAft>
                <a:spcPts val="0"/>
              </a:spcAft>
              <a:defRPr/>
            </a:pPr>
            <a:r>
              <a:rPr lang="en-US" sz="3600" dirty="0" smtClean="0">
                <a:solidFill>
                  <a:schemeClr val="tx1">
                    <a:lumMod val="75000"/>
                    <a:lumOff val="25000"/>
                  </a:schemeClr>
                </a:solidFill>
              </a:rPr>
              <a:t>Many Data Sources &amp; Many available tools : </a:t>
            </a:r>
            <a:br>
              <a:rPr lang="en-US" sz="3600" dirty="0" smtClean="0">
                <a:solidFill>
                  <a:schemeClr val="tx1">
                    <a:lumMod val="75000"/>
                    <a:lumOff val="25000"/>
                  </a:schemeClr>
                </a:solidFill>
              </a:rPr>
            </a:br>
            <a:r>
              <a:rPr lang="en-US" sz="3600" dirty="0" smtClean="0">
                <a:solidFill>
                  <a:schemeClr val="tx1">
                    <a:lumMod val="75000"/>
                    <a:lumOff val="25000"/>
                  </a:schemeClr>
                </a:solidFill>
              </a:rPr>
              <a:t>Data Aggregation/Integration is a Necessity</a:t>
            </a:r>
            <a:endParaRPr lang="en-US" sz="3600" dirty="0">
              <a:solidFill>
                <a:schemeClr val="tx1">
                  <a:lumMod val="75000"/>
                  <a:lumOff val="25000"/>
                </a:schemeClr>
              </a:solidFill>
            </a:endParaRPr>
          </a:p>
        </p:txBody>
      </p:sp>
      <p:sp>
        <p:nvSpPr>
          <p:cNvPr id="9" name="Can 8"/>
          <p:cNvSpPr/>
          <p:nvPr/>
        </p:nvSpPr>
        <p:spPr>
          <a:xfrm>
            <a:off x="273050" y="2676525"/>
            <a:ext cx="1017588" cy="396875"/>
          </a:xfrm>
          <a:prstGeom prst="can">
            <a:avLst/>
          </a:prstGeom>
          <a:solidFill>
            <a:schemeClr val="tx2"/>
          </a:solidFill>
          <a:ln w="12700" cap="flat" cmpd="sng" algn="ctr">
            <a:solidFill>
              <a:schemeClr val="bg1"/>
            </a:solidFill>
            <a:prstDash val="solid"/>
          </a:ln>
          <a:effectLst/>
        </p:spPr>
        <p:txBody>
          <a:bodyPr anchor="ctr"/>
          <a:lstStyle/>
          <a:p>
            <a:pPr algn="ctr" fontAlgn="auto">
              <a:spcBef>
                <a:spcPts val="0"/>
              </a:spcBef>
              <a:spcAft>
                <a:spcPts val="0"/>
              </a:spcAft>
              <a:defRPr/>
            </a:pPr>
            <a:r>
              <a:rPr lang="en-US" sz="1200" kern="0" dirty="0">
                <a:solidFill>
                  <a:prstClr val="white"/>
                </a:solidFill>
                <a:latin typeface="Calibri"/>
                <a:cs typeface="+mn-cs"/>
              </a:rPr>
              <a:t>Lawson</a:t>
            </a:r>
          </a:p>
        </p:txBody>
      </p:sp>
      <p:sp>
        <p:nvSpPr>
          <p:cNvPr id="37892" name="TextBox 10"/>
          <p:cNvSpPr txBox="1">
            <a:spLocks noChangeArrowheads="1"/>
          </p:cNvSpPr>
          <p:nvPr/>
        </p:nvSpPr>
        <p:spPr bwMode="auto">
          <a:xfrm>
            <a:off x="12700" y="1358900"/>
            <a:ext cx="1179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200" b="1">
                <a:solidFill>
                  <a:srgbClr val="00294C"/>
                </a:solidFill>
                <a:latin typeface="Verdana" panose="020B0604030504040204" pitchFamily="34" charset="0"/>
              </a:rPr>
              <a:t>Data Sources</a:t>
            </a:r>
          </a:p>
        </p:txBody>
      </p:sp>
      <p:sp>
        <p:nvSpPr>
          <p:cNvPr id="37893" name="TextBox 11"/>
          <p:cNvSpPr txBox="1">
            <a:spLocks noChangeArrowheads="1"/>
          </p:cNvSpPr>
          <p:nvPr/>
        </p:nvSpPr>
        <p:spPr bwMode="auto">
          <a:xfrm>
            <a:off x="1752600" y="1284288"/>
            <a:ext cx="121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200" b="1">
                <a:solidFill>
                  <a:srgbClr val="00294C"/>
                </a:solidFill>
                <a:latin typeface="Verdana" panose="020B0604030504040204" pitchFamily="34" charset="0"/>
              </a:rPr>
              <a:t>Extract, Transform, &amp; Load</a:t>
            </a:r>
          </a:p>
        </p:txBody>
      </p:sp>
      <p:sp>
        <p:nvSpPr>
          <p:cNvPr id="14" name="Down Arrow 13"/>
          <p:cNvSpPr/>
          <p:nvPr/>
        </p:nvSpPr>
        <p:spPr>
          <a:xfrm rot="16200000">
            <a:off x="1227138" y="1409700"/>
            <a:ext cx="382588" cy="515937"/>
          </a:xfrm>
          <a:prstGeom prst="downArrow">
            <a:avLst/>
          </a:prstGeom>
          <a:solidFill>
            <a:schemeClr val="accent2"/>
          </a:solidFill>
          <a:ln w="9525" cap="flat" cmpd="sng" algn="ctr">
            <a:solidFill>
              <a:schemeClr val="bg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US" kern="0" dirty="0">
              <a:solidFill>
                <a:prstClr val="black"/>
              </a:solidFill>
              <a:latin typeface="Calibri"/>
              <a:cs typeface="+mn-cs"/>
            </a:endParaRPr>
          </a:p>
        </p:txBody>
      </p:sp>
      <p:sp>
        <p:nvSpPr>
          <p:cNvPr id="37895" name="TextBox 15"/>
          <p:cNvSpPr txBox="1">
            <a:spLocks noChangeArrowheads="1"/>
          </p:cNvSpPr>
          <p:nvPr/>
        </p:nvSpPr>
        <p:spPr bwMode="auto">
          <a:xfrm>
            <a:off x="3360738" y="1284288"/>
            <a:ext cx="1381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200" b="1">
                <a:solidFill>
                  <a:srgbClr val="00294C"/>
                </a:solidFill>
                <a:latin typeface="Verdana" panose="020B0604030504040204" pitchFamily="34" charset="0"/>
              </a:rPr>
              <a:t>Integration, Mapping, &amp; Standardizing</a:t>
            </a:r>
          </a:p>
        </p:txBody>
      </p:sp>
      <p:sp>
        <p:nvSpPr>
          <p:cNvPr id="37896" name="TextBox 18"/>
          <p:cNvSpPr txBox="1">
            <a:spLocks noChangeArrowheads="1"/>
          </p:cNvSpPr>
          <p:nvPr/>
        </p:nvSpPr>
        <p:spPr bwMode="auto">
          <a:xfrm>
            <a:off x="8108950" y="1468438"/>
            <a:ext cx="1111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200" b="1">
                <a:solidFill>
                  <a:srgbClr val="00294C"/>
                </a:solidFill>
                <a:latin typeface="Verdana" panose="020B0604030504040204" pitchFamily="34" charset="0"/>
              </a:rPr>
              <a:t>Analysis</a:t>
            </a:r>
          </a:p>
        </p:txBody>
      </p:sp>
      <p:sp>
        <p:nvSpPr>
          <p:cNvPr id="37897" name="TextBox 19"/>
          <p:cNvSpPr txBox="1">
            <a:spLocks noChangeArrowheads="1"/>
          </p:cNvSpPr>
          <p:nvPr/>
        </p:nvSpPr>
        <p:spPr bwMode="auto">
          <a:xfrm>
            <a:off x="5075238" y="1468438"/>
            <a:ext cx="1492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200" b="1">
                <a:solidFill>
                  <a:srgbClr val="00294C"/>
                </a:solidFill>
                <a:latin typeface="Verdana" panose="020B0604030504040204" pitchFamily="34" charset="0"/>
              </a:rPr>
              <a:t>Visualization</a:t>
            </a:r>
          </a:p>
        </p:txBody>
      </p:sp>
      <p:sp>
        <p:nvSpPr>
          <p:cNvPr id="21" name="TextBox 20"/>
          <p:cNvSpPr txBox="1"/>
          <p:nvPr/>
        </p:nvSpPr>
        <p:spPr>
          <a:xfrm>
            <a:off x="3074988" y="2481263"/>
            <a:ext cx="2000250" cy="3309937"/>
          </a:xfrm>
          <a:prstGeom prst="rect">
            <a:avLst/>
          </a:prstGeom>
          <a:noFill/>
        </p:spPr>
        <p:txBody>
          <a:bodyPr>
            <a:spAutoFit/>
          </a:bodyPr>
          <a:lstStyle/>
          <a:p>
            <a:pPr marL="119063" indent="-119063" fontAlgn="auto">
              <a:spcBef>
                <a:spcPts val="0"/>
              </a:spcBef>
              <a:spcAft>
                <a:spcPts val="300"/>
              </a:spcAft>
              <a:buFont typeface="Arial" panose="020B0604020202020204" pitchFamily="34" charset="0"/>
              <a:buChar char="•"/>
              <a:defRPr/>
            </a:pPr>
            <a:r>
              <a:rPr lang="en-US" sz="1000" dirty="0">
                <a:solidFill>
                  <a:prstClr val="black"/>
                </a:solidFill>
                <a:latin typeface="Verdana"/>
                <a:cs typeface="+mn-cs"/>
              </a:rPr>
              <a:t>Data analysts</a:t>
            </a:r>
          </a:p>
          <a:p>
            <a:pPr marL="119063" indent="-119063" fontAlgn="auto">
              <a:spcBef>
                <a:spcPts val="0"/>
              </a:spcBef>
              <a:spcAft>
                <a:spcPts val="300"/>
              </a:spcAft>
              <a:buFont typeface="Arial" panose="020B0604020202020204" pitchFamily="34" charset="0"/>
              <a:buChar char="•"/>
              <a:defRPr/>
            </a:pPr>
            <a:r>
              <a:rPr lang="en-US" sz="1000" dirty="0">
                <a:solidFill>
                  <a:prstClr val="black"/>
                </a:solidFill>
                <a:latin typeface="Verdana"/>
                <a:cs typeface="+mn-cs"/>
              </a:rPr>
              <a:t>Several Databases for aggregation (vendor/internal)</a:t>
            </a:r>
          </a:p>
          <a:p>
            <a:pPr fontAlgn="auto">
              <a:spcBef>
                <a:spcPts val="0"/>
              </a:spcBef>
              <a:spcAft>
                <a:spcPts val="600"/>
              </a:spcAft>
              <a:defRPr/>
            </a:pPr>
            <a:endParaRPr lang="en-US" sz="1100" i="1" dirty="0">
              <a:solidFill>
                <a:prstClr val="black"/>
              </a:solidFill>
              <a:latin typeface="Verdana"/>
              <a:cs typeface="+mn-cs"/>
            </a:endParaRPr>
          </a:p>
          <a:p>
            <a:pPr fontAlgn="auto">
              <a:spcBef>
                <a:spcPts val="0"/>
              </a:spcBef>
              <a:spcAft>
                <a:spcPts val="600"/>
              </a:spcAft>
              <a:defRPr/>
            </a:pPr>
            <a:r>
              <a:rPr lang="en-US" sz="1000" i="1" dirty="0">
                <a:solidFill>
                  <a:prstClr val="black"/>
                </a:solidFill>
                <a:latin typeface="Verdana"/>
                <a:cs typeface="+mn-cs"/>
              </a:rPr>
              <a:t>Database/System integration tools/systems which can also be considered data sources/domains:</a:t>
            </a:r>
          </a:p>
          <a:p>
            <a:pPr marL="231775" lvl="1" indent="-119063" fontAlgn="auto">
              <a:spcBef>
                <a:spcPts val="0"/>
              </a:spcBef>
              <a:spcAft>
                <a:spcPts val="300"/>
              </a:spcAft>
              <a:buFont typeface="Arial" panose="020B0604020202020204" pitchFamily="34" charset="0"/>
              <a:buChar char="•"/>
              <a:defRPr/>
            </a:pPr>
            <a:r>
              <a:rPr lang="en-US" sz="1000" dirty="0">
                <a:solidFill>
                  <a:prstClr val="black"/>
                </a:solidFill>
                <a:latin typeface="Verdana"/>
                <a:cs typeface="+mn-cs"/>
              </a:rPr>
              <a:t>HSCRC</a:t>
            </a:r>
          </a:p>
          <a:p>
            <a:pPr marL="231775" lvl="1" indent="-119063" fontAlgn="auto">
              <a:spcBef>
                <a:spcPts val="0"/>
              </a:spcBef>
              <a:spcAft>
                <a:spcPts val="300"/>
              </a:spcAft>
              <a:buFont typeface="Arial" panose="020B0604020202020204" pitchFamily="34" charset="0"/>
              <a:buChar char="•"/>
              <a:defRPr/>
            </a:pPr>
            <a:r>
              <a:rPr lang="en-US" sz="1000" dirty="0">
                <a:solidFill>
                  <a:prstClr val="black"/>
                </a:solidFill>
                <a:latin typeface="Verdana"/>
                <a:cs typeface="+mn-cs"/>
              </a:rPr>
              <a:t>CRISP</a:t>
            </a:r>
          </a:p>
          <a:p>
            <a:pPr marL="231775" lvl="1" indent="-119063" fontAlgn="auto">
              <a:spcBef>
                <a:spcPts val="0"/>
              </a:spcBef>
              <a:spcAft>
                <a:spcPts val="300"/>
              </a:spcAft>
              <a:buFont typeface="Arial" panose="020B0604020202020204" pitchFamily="34" charset="0"/>
              <a:buChar char="•"/>
              <a:defRPr/>
            </a:pPr>
            <a:r>
              <a:rPr lang="en-US" sz="1000" dirty="0">
                <a:solidFill>
                  <a:prstClr val="black"/>
                </a:solidFill>
                <a:latin typeface="Verdana"/>
                <a:cs typeface="+mn-cs"/>
              </a:rPr>
              <a:t>St. Paul</a:t>
            </a:r>
          </a:p>
          <a:p>
            <a:pPr marL="231775" lvl="1" indent="-119063" fontAlgn="auto">
              <a:spcBef>
                <a:spcPts val="0"/>
              </a:spcBef>
              <a:spcAft>
                <a:spcPts val="300"/>
              </a:spcAft>
              <a:buFont typeface="Arial" panose="020B0604020202020204" pitchFamily="34" charset="0"/>
              <a:buChar char="•"/>
              <a:defRPr/>
            </a:pPr>
            <a:r>
              <a:rPr lang="en-US" sz="1000" dirty="0" err="1">
                <a:solidFill>
                  <a:prstClr val="black"/>
                </a:solidFill>
                <a:latin typeface="Verdana"/>
                <a:cs typeface="+mn-cs"/>
              </a:rPr>
              <a:t>Perahealth</a:t>
            </a:r>
            <a:endParaRPr lang="en-US" sz="1000" dirty="0">
              <a:solidFill>
                <a:prstClr val="black"/>
              </a:solidFill>
              <a:latin typeface="Verdana"/>
              <a:cs typeface="+mn-cs"/>
            </a:endParaRPr>
          </a:p>
          <a:p>
            <a:pPr marL="231775" lvl="1" indent="-119063" fontAlgn="auto">
              <a:spcBef>
                <a:spcPts val="0"/>
              </a:spcBef>
              <a:spcAft>
                <a:spcPts val="300"/>
              </a:spcAft>
              <a:buFont typeface="Arial" panose="020B0604020202020204" pitchFamily="34" charset="0"/>
              <a:buChar char="•"/>
              <a:defRPr/>
            </a:pPr>
            <a:r>
              <a:rPr lang="en-US" sz="1000" dirty="0">
                <a:solidFill>
                  <a:prstClr val="black"/>
                </a:solidFill>
                <a:latin typeface="Verdana"/>
                <a:cs typeface="+mn-cs"/>
              </a:rPr>
              <a:t>Point Right</a:t>
            </a:r>
          </a:p>
          <a:p>
            <a:pPr marL="231775" lvl="1" indent="-119063" fontAlgn="auto">
              <a:spcBef>
                <a:spcPts val="0"/>
              </a:spcBef>
              <a:spcAft>
                <a:spcPts val="300"/>
              </a:spcAft>
              <a:buFont typeface="Arial" panose="020B0604020202020204" pitchFamily="34" charset="0"/>
              <a:buChar char="•"/>
              <a:defRPr/>
            </a:pPr>
            <a:r>
              <a:rPr lang="en-US" sz="1000" dirty="0">
                <a:solidFill>
                  <a:prstClr val="black"/>
                </a:solidFill>
                <a:latin typeface="Verdana"/>
                <a:cs typeface="+mn-cs"/>
              </a:rPr>
              <a:t>Premier</a:t>
            </a:r>
          </a:p>
          <a:p>
            <a:pPr marL="231775" lvl="1" indent="-119063" fontAlgn="auto">
              <a:spcBef>
                <a:spcPts val="0"/>
              </a:spcBef>
              <a:spcAft>
                <a:spcPts val="300"/>
              </a:spcAft>
              <a:buFont typeface="Arial" panose="020B0604020202020204" pitchFamily="34" charset="0"/>
              <a:buChar char="•"/>
              <a:defRPr/>
            </a:pPr>
            <a:r>
              <a:rPr lang="en-US" sz="1000" dirty="0">
                <a:solidFill>
                  <a:prstClr val="black"/>
                </a:solidFill>
                <a:latin typeface="Verdana"/>
                <a:cs typeface="+mn-cs"/>
              </a:rPr>
              <a:t>Midas</a:t>
            </a:r>
          </a:p>
        </p:txBody>
      </p:sp>
      <p:pic>
        <p:nvPicPr>
          <p:cNvPr id="37899"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1213" y="2447925"/>
            <a:ext cx="523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2447925"/>
            <a:ext cx="523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4421188"/>
            <a:ext cx="52546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3784600"/>
            <a:ext cx="762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08600" y="4414838"/>
            <a:ext cx="11557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an 27"/>
          <p:cNvSpPr/>
          <p:nvPr/>
        </p:nvSpPr>
        <p:spPr>
          <a:xfrm>
            <a:off x="273050" y="2198688"/>
            <a:ext cx="1017588" cy="396875"/>
          </a:xfrm>
          <a:prstGeom prst="can">
            <a:avLst/>
          </a:prstGeom>
          <a:solidFill>
            <a:schemeClr val="tx2"/>
          </a:solidFill>
          <a:ln w="12700" cap="flat" cmpd="sng" algn="ctr">
            <a:solidFill>
              <a:schemeClr val="bg1"/>
            </a:solidFill>
            <a:prstDash val="solid"/>
          </a:ln>
          <a:effectLst/>
        </p:spPr>
        <p:txBody>
          <a:bodyPr anchor="ctr"/>
          <a:lstStyle/>
          <a:p>
            <a:pPr algn="ctr" fontAlgn="auto">
              <a:spcBef>
                <a:spcPts val="0"/>
              </a:spcBef>
              <a:spcAft>
                <a:spcPts val="0"/>
              </a:spcAft>
              <a:defRPr/>
            </a:pPr>
            <a:r>
              <a:rPr lang="en-US" sz="1200" kern="0" dirty="0">
                <a:solidFill>
                  <a:prstClr val="white"/>
                </a:solidFill>
                <a:latin typeface="Calibri"/>
                <a:cs typeface="+mn-cs"/>
              </a:rPr>
              <a:t>Cerner</a:t>
            </a:r>
          </a:p>
        </p:txBody>
      </p:sp>
      <p:sp>
        <p:nvSpPr>
          <p:cNvPr id="29" name="Can 28"/>
          <p:cNvSpPr/>
          <p:nvPr/>
        </p:nvSpPr>
        <p:spPr>
          <a:xfrm>
            <a:off x="273050" y="3133725"/>
            <a:ext cx="1017588" cy="396875"/>
          </a:xfrm>
          <a:prstGeom prst="can">
            <a:avLst/>
          </a:prstGeom>
          <a:solidFill>
            <a:schemeClr val="tx2"/>
          </a:solidFill>
          <a:ln w="12700" cap="flat" cmpd="sng" algn="ctr">
            <a:solidFill>
              <a:schemeClr val="bg1"/>
            </a:solidFill>
            <a:prstDash val="solid"/>
          </a:ln>
          <a:effectLst/>
        </p:spPr>
        <p:txBody>
          <a:bodyPr anchor="ctr"/>
          <a:lstStyle/>
          <a:p>
            <a:pPr algn="ctr" fontAlgn="auto">
              <a:spcBef>
                <a:spcPts val="0"/>
              </a:spcBef>
              <a:spcAft>
                <a:spcPts val="0"/>
              </a:spcAft>
              <a:defRPr/>
            </a:pPr>
            <a:r>
              <a:rPr lang="en-US" sz="1200" kern="0" dirty="0">
                <a:solidFill>
                  <a:prstClr val="white"/>
                </a:solidFill>
                <a:latin typeface="Calibri"/>
                <a:cs typeface="+mn-cs"/>
              </a:rPr>
              <a:t>Paragon</a:t>
            </a:r>
          </a:p>
        </p:txBody>
      </p:sp>
      <p:sp>
        <p:nvSpPr>
          <p:cNvPr id="30" name="Can 29"/>
          <p:cNvSpPr/>
          <p:nvPr/>
        </p:nvSpPr>
        <p:spPr>
          <a:xfrm>
            <a:off x="269875" y="3590925"/>
            <a:ext cx="1017588" cy="396875"/>
          </a:xfrm>
          <a:prstGeom prst="can">
            <a:avLst/>
          </a:prstGeom>
          <a:solidFill>
            <a:schemeClr val="tx2"/>
          </a:solidFill>
          <a:ln w="12700" cap="flat" cmpd="sng" algn="ctr">
            <a:solidFill>
              <a:schemeClr val="bg1"/>
            </a:solidFill>
            <a:prstDash val="solid"/>
          </a:ln>
          <a:effectLst/>
        </p:spPr>
        <p:txBody>
          <a:bodyPr anchor="ctr"/>
          <a:lstStyle/>
          <a:p>
            <a:pPr algn="ctr" fontAlgn="auto">
              <a:spcBef>
                <a:spcPts val="0"/>
              </a:spcBef>
              <a:spcAft>
                <a:spcPts val="0"/>
              </a:spcAft>
              <a:defRPr/>
            </a:pPr>
            <a:r>
              <a:rPr lang="en-US" sz="1200" kern="0" dirty="0">
                <a:solidFill>
                  <a:prstClr val="white"/>
                </a:solidFill>
                <a:latin typeface="Calibri"/>
                <a:cs typeface="+mn-cs"/>
              </a:rPr>
              <a:t>Centricity</a:t>
            </a:r>
          </a:p>
        </p:txBody>
      </p:sp>
      <p:pic>
        <p:nvPicPr>
          <p:cNvPr id="37907"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46925" y="2360613"/>
            <a:ext cx="762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8" name="TextBox 32"/>
          <p:cNvSpPr txBox="1">
            <a:spLocks noChangeArrowheads="1"/>
          </p:cNvSpPr>
          <p:nvPr/>
        </p:nvSpPr>
        <p:spPr bwMode="auto">
          <a:xfrm>
            <a:off x="1798638" y="4033838"/>
            <a:ext cx="1322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9063" indent="-1190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en-US" altLang="en-US" sz="1200">
                <a:solidFill>
                  <a:srgbClr val="000000"/>
                </a:solidFill>
                <a:latin typeface="Verdana" panose="020B0604030504040204" pitchFamily="34" charset="0"/>
              </a:rPr>
              <a:t>Vlookups</a:t>
            </a:r>
          </a:p>
          <a:p>
            <a:pPr>
              <a:buFont typeface="Arial" panose="020B0604020202020204" pitchFamily="34" charset="0"/>
              <a:buChar char="•"/>
            </a:pPr>
            <a:r>
              <a:rPr lang="en-US" altLang="en-US" sz="1200">
                <a:solidFill>
                  <a:srgbClr val="000000"/>
                </a:solidFill>
                <a:latin typeface="Verdana" panose="020B0604030504040204" pitchFamily="34" charset="0"/>
              </a:rPr>
              <a:t>Excel macros</a:t>
            </a:r>
          </a:p>
        </p:txBody>
      </p:sp>
      <p:cxnSp>
        <p:nvCxnSpPr>
          <p:cNvPr id="6" name="Curved Connector 5"/>
          <p:cNvCxnSpPr>
            <a:endCxn id="37908" idx="1"/>
          </p:cNvCxnSpPr>
          <p:nvPr/>
        </p:nvCxnSpPr>
        <p:spPr>
          <a:xfrm rot="5400000">
            <a:off x="1187451" y="3503612"/>
            <a:ext cx="1371600" cy="149225"/>
          </a:xfrm>
          <a:prstGeom prst="curvedConnector4">
            <a:avLst>
              <a:gd name="adj1" fmla="val 41589"/>
              <a:gd name="adj2" fmla="val 253597"/>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a:endCxn id="37908" idx="1"/>
          </p:cNvCxnSpPr>
          <p:nvPr/>
        </p:nvCxnSpPr>
        <p:spPr>
          <a:xfrm rot="5400000">
            <a:off x="1593851" y="3911600"/>
            <a:ext cx="557212" cy="147637"/>
          </a:xfrm>
          <a:prstGeom prst="curvedConnector4">
            <a:avLst>
              <a:gd name="adj1" fmla="val 29311"/>
              <a:gd name="adj2" fmla="val 254834"/>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4" name="Can 33"/>
          <p:cNvSpPr/>
          <p:nvPr/>
        </p:nvSpPr>
        <p:spPr>
          <a:xfrm>
            <a:off x="263525" y="4483100"/>
            <a:ext cx="1017588" cy="396875"/>
          </a:xfrm>
          <a:prstGeom prst="can">
            <a:avLst/>
          </a:prstGeom>
          <a:solidFill>
            <a:schemeClr val="tx2"/>
          </a:solidFill>
          <a:ln w="12700" cap="flat" cmpd="sng" algn="ctr">
            <a:solidFill>
              <a:schemeClr val="bg1"/>
            </a:solidFill>
            <a:prstDash val="solid"/>
          </a:ln>
          <a:effectLst/>
        </p:spPr>
        <p:txBody>
          <a:bodyPr anchor="ctr"/>
          <a:lstStyle/>
          <a:p>
            <a:pPr algn="ctr" fontAlgn="auto">
              <a:spcBef>
                <a:spcPts val="0"/>
              </a:spcBef>
              <a:spcAft>
                <a:spcPts val="0"/>
              </a:spcAft>
              <a:defRPr/>
            </a:pPr>
            <a:r>
              <a:rPr lang="en-US" sz="1200" kern="0" dirty="0">
                <a:solidFill>
                  <a:prstClr val="white"/>
                </a:solidFill>
                <a:latin typeface="Calibri"/>
                <a:cs typeface="+mn-cs"/>
              </a:rPr>
              <a:t>CareFirst</a:t>
            </a:r>
          </a:p>
        </p:txBody>
      </p:sp>
      <p:pic>
        <p:nvPicPr>
          <p:cNvPr id="37912" name="Picture 12"/>
          <p:cNvPicPr>
            <a:picLocks noChangeAspect="1"/>
          </p:cNvPicPr>
          <p:nvPr/>
        </p:nvPicPr>
        <p:blipFill>
          <a:blip r:embed="rId8">
            <a:extLst>
              <a:ext uri="{28A0092B-C50C-407E-A947-70E740481C1C}">
                <a14:useLocalDpi xmlns:a14="http://schemas.microsoft.com/office/drawing/2010/main" val="0"/>
              </a:ext>
            </a:extLst>
          </a:blip>
          <a:srcRect l="26190" r="2"/>
          <a:stretch>
            <a:fillRect/>
          </a:stretch>
        </p:blipFill>
        <p:spPr bwMode="auto">
          <a:xfrm>
            <a:off x="7034213" y="3140075"/>
            <a:ext cx="1168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3" name="TextBox 38"/>
          <p:cNvSpPr txBox="1">
            <a:spLocks noChangeArrowheads="1"/>
          </p:cNvSpPr>
          <p:nvPr/>
        </p:nvSpPr>
        <p:spPr bwMode="auto">
          <a:xfrm>
            <a:off x="6818313" y="1468438"/>
            <a:ext cx="1127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200" b="1">
                <a:solidFill>
                  <a:srgbClr val="00294C"/>
                </a:solidFill>
                <a:latin typeface="Verdana" panose="020B0604030504040204" pitchFamily="34" charset="0"/>
              </a:rPr>
              <a:t>Delivery</a:t>
            </a:r>
          </a:p>
        </p:txBody>
      </p:sp>
      <p:pic>
        <p:nvPicPr>
          <p:cNvPr id="37914" name="Picture 3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4238" y="3784600"/>
            <a:ext cx="762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15" name="Group 53"/>
          <p:cNvGrpSpPr>
            <a:grpSpLocks/>
          </p:cNvGrpSpPr>
          <p:nvPr/>
        </p:nvGrpSpPr>
        <p:grpSpPr bwMode="auto">
          <a:xfrm>
            <a:off x="5040313" y="2946400"/>
            <a:ext cx="1862137" cy="338138"/>
            <a:chOff x="5112408" y="2725087"/>
            <a:chExt cx="1862719" cy="338972"/>
          </a:xfrm>
        </p:grpSpPr>
        <p:sp>
          <p:nvSpPr>
            <p:cNvPr id="37944" name="TextBox 37"/>
            <p:cNvSpPr txBox="1">
              <a:spLocks noChangeArrowheads="1"/>
            </p:cNvSpPr>
            <p:nvPr/>
          </p:nvSpPr>
          <p:spPr bwMode="auto">
            <a:xfrm>
              <a:off x="6273908" y="2725087"/>
              <a:ext cx="701219" cy="33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a:solidFill>
                    <a:srgbClr val="0C4A9F"/>
                  </a:solidFill>
                  <a:latin typeface="Verdana" panose="020B0604030504040204" pitchFamily="34" charset="0"/>
                </a:rPr>
                <a:t>HPM</a:t>
              </a:r>
              <a:endParaRPr lang="en-US" altLang="en-US" sz="1400" b="1">
                <a:solidFill>
                  <a:srgbClr val="0C4A9F"/>
                </a:solidFill>
                <a:latin typeface="Verdana" panose="020B0604030504040204" pitchFamily="34" charset="0"/>
              </a:endParaRPr>
            </a:p>
          </p:txBody>
        </p:sp>
        <p:pic>
          <p:nvPicPr>
            <p:cNvPr id="37945"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12408" y="2803452"/>
              <a:ext cx="1212192" cy="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Down Arrow 40"/>
          <p:cNvSpPr/>
          <p:nvPr/>
        </p:nvSpPr>
        <p:spPr>
          <a:xfrm rot="16200000">
            <a:off x="3015456" y="1410494"/>
            <a:ext cx="382588" cy="514350"/>
          </a:xfrm>
          <a:prstGeom prst="downArrow">
            <a:avLst/>
          </a:prstGeom>
          <a:solidFill>
            <a:schemeClr val="accent2"/>
          </a:solidFill>
          <a:ln w="9525" cap="flat" cmpd="sng" algn="ctr">
            <a:solidFill>
              <a:schemeClr val="bg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US" kern="0" dirty="0">
              <a:solidFill>
                <a:prstClr val="black"/>
              </a:solidFill>
              <a:latin typeface="Calibri"/>
              <a:cs typeface="+mn-cs"/>
            </a:endParaRPr>
          </a:p>
        </p:txBody>
      </p:sp>
      <p:sp>
        <p:nvSpPr>
          <p:cNvPr id="42" name="Down Arrow 41"/>
          <p:cNvSpPr/>
          <p:nvPr/>
        </p:nvSpPr>
        <p:spPr>
          <a:xfrm rot="16200000">
            <a:off x="4739481" y="1410494"/>
            <a:ext cx="382588" cy="514350"/>
          </a:xfrm>
          <a:prstGeom prst="downArrow">
            <a:avLst/>
          </a:prstGeom>
          <a:solidFill>
            <a:schemeClr val="accent2"/>
          </a:solidFill>
          <a:ln w="9525" cap="flat" cmpd="sng" algn="ctr">
            <a:solidFill>
              <a:schemeClr val="bg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US" kern="0" dirty="0">
              <a:solidFill>
                <a:prstClr val="black"/>
              </a:solidFill>
              <a:latin typeface="Calibri"/>
              <a:cs typeface="+mn-cs"/>
            </a:endParaRPr>
          </a:p>
        </p:txBody>
      </p:sp>
      <p:sp>
        <p:nvSpPr>
          <p:cNvPr id="43" name="Down Arrow 42"/>
          <p:cNvSpPr/>
          <p:nvPr/>
        </p:nvSpPr>
        <p:spPr>
          <a:xfrm rot="16200000">
            <a:off x="6502400" y="1409700"/>
            <a:ext cx="382588" cy="515938"/>
          </a:xfrm>
          <a:prstGeom prst="downArrow">
            <a:avLst/>
          </a:prstGeom>
          <a:solidFill>
            <a:schemeClr val="accent2"/>
          </a:solidFill>
          <a:ln w="9525" cap="flat" cmpd="sng" algn="ctr">
            <a:solidFill>
              <a:schemeClr val="bg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US" kern="0" dirty="0">
              <a:solidFill>
                <a:prstClr val="black"/>
              </a:solidFill>
              <a:latin typeface="Calibri"/>
              <a:cs typeface="+mn-cs"/>
            </a:endParaRPr>
          </a:p>
        </p:txBody>
      </p:sp>
      <p:sp>
        <p:nvSpPr>
          <p:cNvPr id="44" name="Down Arrow 43"/>
          <p:cNvSpPr/>
          <p:nvPr/>
        </p:nvSpPr>
        <p:spPr>
          <a:xfrm rot="16200000">
            <a:off x="7820819" y="1410494"/>
            <a:ext cx="382588" cy="514350"/>
          </a:xfrm>
          <a:prstGeom prst="downArrow">
            <a:avLst/>
          </a:prstGeom>
          <a:solidFill>
            <a:schemeClr val="accent2"/>
          </a:solidFill>
          <a:ln w="9525" cap="flat" cmpd="sng" algn="ctr">
            <a:solidFill>
              <a:schemeClr val="bg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US" kern="0" dirty="0">
              <a:solidFill>
                <a:prstClr val="black"/>
              </a:solidFill>
              <a:latin typeface="Calibri"/>
              <a:cs typeface="+mn-cs"/>
            </a:endParaRPr>
          </a:p>
        </p:txBody>
      </p:sp>
      <p:pic>
        <p:nvPicPr>
          <p:cNvPr id="37920" name="Picture 2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09738" y="4953000"/>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Can 44"/>
          <p:cNvSpPr/>
          <p:nvPr/>
        </p:nvSpPr>
        <p:spPr>
          <a:xfrm>
            <a:off x="280988" y="4025900"/>
            <a:ext cx="1017587" cy="396875"/>
          </a:xfrm>
          <a:prstGeom prst="can">
            <a:avLst/>
          </a:prstGeom>
          <a:solidFill>
            <a:schemeClr val="tx2"/>
          </a:solidFill>
          <a:ln w="12700" cap="flat" cmpd="sng" algn="ctr">
            <a:solidFill>
              <a:schemeClr val="bg1"/>
            </a:solidFill>
            <a:prstDash val="solid"/>
          </a:ln>
          <a:effectLst/>
        </p:spPr>
        <p:txBody>
          <a:bodyPr anchor="ctr"/>
          <a:lstStyle/>
          <a:p>
            <a:pPr algn="ctr" fontAlgn="auto">
              <a:spcBef>
                <a:spcPts val="0"/>
              </a:spcBef>
              <a:spcAft>
                <a:spcPts val="0"/>
              </a:spcAft>
              <a:defRPr/>
            </a:pPr>
            <a:r>
              <a:rPr lang="en-US" sz="1200" kern="0" dirty="0">
                <a:solidFill>
                  <a:prstClr val="white"/>
                </a:solidFill>
                <a:latin typeface="Calibri"/>
                <a:cs typeface="+mn-cs"/>
              </a:rPr>
              <a:t>HCS</a:t>
            </a:r>
          </a:p>
        </p:txBody>
      </p:sp>
      <p:sp>
        <p:nvSpPr>
          <p:cNvPr id="46" name="Can 45"/>
          <p:cNvSpPr/>
          <p:nvPr/>
        </p:nvSpPr>
        <p:spPr>
          <a:xfrm>
            <a:off x="263525" y="4940300"/>
            <a:ext cx="1017588" cy="396875"/>
          </a:xfrm>
          <a:prstGeom prst="can">
            <a:avLst/>
          </a:prstGeom>
          <a:solidFill>
            <a:schemeClr val="tx2"/>
          </a:solidFill>
          <a:ln w="12700" cap="flat" cmpd="sng" algn="ctr">
            <a:solidFill>
              <a:schemeClr val="bg1"/>
            </a:solidFill>
            <a:prstDash val="solid"/>
          </a:ln>
          <a:effectLst/>
        </p:spPr>
        <p:txBody>
          <a:bodyPr anchor="ctr"/>
          <a:lstStyle/>
          <a:p>
            <a:pPr algn="ctr" fontAlgn="auto">
              <a:spcBef>
                <a:spcPts val="0"/>
              </a:spcBef>
              <a:spcAft>
                <a:spcPts val="0"/>
              </a:spcAft>
              <a:defRPr/>
            </a:pPr>
            <a:r>
              <a:rPr lang="en-US" sz="1200" kern="0" dirty="0">
                <a:solidFill>
                  <a:prstClr val="white"/>
                </a:solidFill>
                <a:latin typeface="Calibri"/>
                <a:cs typeface="+mn-cs"/>
              </a:rPr>
              <a:t>Press Ganey</a:t>
            </a:r>
          </a:p>
        </p:txBody>
      </p:sp>
      <p:sp>
        <p:nvSpPr>
          <p:cNvPr id="37923" name="TextBox 46"/>
          <p:cNvSpPr txBox="1">
            <a:spLocks noChangeArrowheads="1"/>
          </p:cNvSpPr>
          <p:nvPr/>
        </p:nvSpPr>
        <p:spPr bwMode="auto">
          <a:xfrm>
            <a:off x="-61913" y="1773238"/>
            <a:ext cx="16891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800" i="1">
                <a:solidFill>
                  <a:srgbClr val="000000"/>
                </a:solidFill>
                <a:latin typeface="Verdana" panose="020B0604030504040204" pitchFamily="34" charset="0"/>
              </a:rPr>
              <a:t>Data sources continue to grow and capture information</a:t>
            </a:r>
          </a:p>
        </p:txBody>
      </p:sp>
      <p:sp>
        <p:nvSpPr>
          <p:cNvPr id="37924" name="TextBox 47"/>
          <p:cNvSpPr txBox="1">
            <a:spLocks noChangeArrowheads="1"/>
          </p:cNvSpPr>
          <p:nvPr/>
        </p:nvSpPr>
        <p:spPr bwMode="auto">
          <a:xfrm>
            <a:off x="1752600" y="1881188"/>
            <a:ext cx="11430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000" i="1">
                <a:solidFill>
                  <a:srgbClr val="000000"/>
                </a:solidFill>
                <a:latin typeface="Verdana" panose="020B0604030504040204" pitchFamily="34" charset="0"/>
              </a:rPr>
              <a:t>People are a primary tool</a:t>
            </a:r>
          </a:p>
        </p:txBody>
      </p:sp>
      <p:sp>
        <p:nvSpPr>
          <p:cNvPr id="37925" name="TextBox 48"/>
          <p:cNvSpPr txBox="1">
            <a:spLocks noChangeArrowheads="1"/>
          </p:cNvSpPr>
          <p:nvPr/>
        </p:nvSpPr>
        <p:spPr bwMode="auto">
          <a:xfrm>
            <a:off x="3332163" y="1966913"/>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900" i="1">
                <a:solidFill>
                  <a:srgbClr val="000000"/>
                </a:solidFill>
                <a:latin typeface="Verdana" panose="020B0604030504040204" pitchFamily="34" charset="0"/>
              </a:rPr>
              <a:t>Multiple Integration engine(s) and staff</a:t>
            </a:r>
          </a:p>
        </p:txBody>
      </p:sp>
      <p:sp>
        <p:nvSpPr>
          <p:cNvPr id="37926" name="TextBox 49"/>
          <p:cNvSpPr txBox="1">
            <a:spLocks noChangeArrowheads="1"/>
          </p:cNvSpPr>
          <p:nvPr/>
        </p:nvSpPr>
        <p:spPr bwMode="auto">
          <a:xfrm>
            <a:off x="4867275" y="1890713"/>
            <a:ext cx="1774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900" i="1">
                <a:solidFill>
                  <a:srgbClr val="000000"/>
                </a:solidFill>
                <a:latin typeface="Verdana" panose="020B0604030504040204" pitchFamily="34" charset="0"/>
              </a:rPr>
              <a:t>Visualization of the data</a:t>
            </a:r>
          </a:p>
        </p:txBody>
      </p:sp>
      <p:grpSp>
        <p:nvGrpSpPr>
          <p:cNvPr id="37927" name="Group 54"/>
          <p:cNvGrpSpPr>
            <a:grpSpLocks/>
          </p:cNvGrpSpPr>
          <p:nvPr/>
        </p:nvGrpSpPr>
        <p:grpSpPr bwMode="auto">
          <a:xfrm>
            <a:off x="5029200" y="3297238"/>
            <a:ext cx="1795463" cy="338137"/>
            <a:chOff x="5112632" y="2977422"/>
            <a:chExt cx="1794592" cy="338971"/>
          </a:xfrm>
        </p:grpSpPr>
        <p:sp>
          <p:nvSpPr>
            <p:cNvPr id="37942" name="TextBox 50"/>
            <p:cNvSpPr txBox="1">
              <a:spLocks noChangeArrowheads="1"/>
            </p:cNvSpPr>
            <p:nvPr/>
          </p:nvSpPr>
          <p:spPr bwMode="auto">
            <a:xfrm>
              <a:off x="6281764" y="2977422"/>
              <a:ext cx="625460" cy="33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a:solidFill>
                    <a:srgbClr val="0C4A9F"/>
                  </a:solidFill>
                  <a:latin typeface="Verdana" panose="020B0604030504040204" pitchFamily="34" charset="0"/>
                </a:rPr>
                <a:t>HBI</a:t>
              </a:r>
              <a:endParaRPr lang="en-US" altLang="en-US" sz="1400" b="1">
                <a:solidFill>
                  <a:srgbClr val="0C4A9F"/>
                </a:solidFill>
                <a:latin typeface="Verdana" panose="020B0604030504040204" pitchFamily="34" charset="0"/>
              </a:endParaRPr>
            </a:p>
          </p:txBody>
        </p:sp>
        <p:pic>
          <p:nvPicPr>
            <p:cNvPr id="37943" name="Picture 5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12632" y="3062670"/>
              <a:ext cx="1212192" cy="2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28" name="TextBox 52"/>
          <p:cNvSpPr txBox="1">
            <a:spLocks noChangeArrowheads="1"/>
          </p:cNvSpPr>
          <p:nvPr/>
        </p:nvSpPr>
        <p:spPr bwMode="auto">
          <a:xfrm>
            <a:off x="6567488" y="1890713"/>
            <a:ext cx="162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900" i="1">
                <a:solidFill>
                  <a:srgbClr val="000000"/>
                </a:solidFill>
                <a:latin typeface="Verdana" panose="020B0604030504040204" pitchFamily="34" charset="0"/>
              </a:rPr>
              <a:t>Data distribution/ delivery</a:t>
            </a:r>
          </a:p>
        </p:txBody>
      </p:sp>
      <p:sp>
        <p:nvSpPr>
          <p:cNvPr id="37929" name="TextBox 55"/>
          <p:cNvSpPr txBox="1">
            <a:spLocks noChangeArrowheads="1"/>
          </p:cNvSpPr>
          <p:nvPr/>
        </p:nvSpPr>
        <p:spPr bwMode="auto">
          <a:xfrm>
            <a:off x="8089900" y="1890713"/>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900" i="1">
                <a:solidFill>
                  <a:srgbClr val="000000"/>
                </a:solidFill>
                <a:latin typeface="Verdana" panose="020B0604030504040204" pitchFamily="34" charset="0"/>
              </a:rPr>
              <a:t>Multiple Tools most still basic</a:t>
            </a:r>
          </a:p>
        </p:txBody>
      </p:sp>
      <p:grpSp>
        <p:nvGrpSpPr>
          <p:cNvPr id="37930" name="Group 36"/>
          <p:cNvGrpSpPr>
            <a:grpSpLocks/>
          </p:cNvGrpSpPr>
          <p:nvPr/>
        </p:nvGrpSpPr>
        <p:grpSpPr bwMode="auto">
          <a:xfrm>
            <a:off x="4987925" y="4754563"/>
            <a:ext cx="2071688" cy="476250"/>
            <a:chOff x="5014020" y="4731199"/>
            <a:chExt cx="2072516" cy="474956"/>
          </a:xfrm>
        </p:grpSpPr>
        <p:pic>
          <p:nvPicPr>
            <p:cNvPr id="3794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14020" y="4768005"/>
              <a:ext cx="17240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1" name="TextBox 6"/>
            <p:cNvSpPr txBox="1">
              <a:spLocks noChangeArrowheads="1"/>
            </p:cNvSpPr>
            <p:nvPr/>
          </p:nvSpPr>
          <p:spPr bwMode="auto">
            <a:xfrm>
              <a:off x="6234770" y="4731199"/>
              <a:ext cx="851766" cy="33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a:solidFill>
                    <a:srgbClr val="7F7F7F"/>
                  </a:solidFill>
                  <a:latin typeface="Verdana" panose="020B0604030504040204" pitchFamily="34" charset="0"/>
                </a:rPr>
                <a:t>DBMS</a:t>
              </a:r>
              <a:endParaRPr lang="en-US" altLang="en-US" b="1">
                <a:solidFill>
                  <a:srgbClr val="7F7F7F"/>
                </a:solidFill>
                <a:latin typeface="Verdana" panose="020B0604030504040204" pitchFamily="34" charset="0"/>
              </a:endParaRPr>
            </a:p>
          </p:txBody>
        </p:sp>
      </p:grpSp>
      <p:pic>
        <p:nvPicPr>
          <p:cNvPr id="37931"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431213" y="3189288"/>
            <a:ext cx="5921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Can 56"/>
          <p:cNvSpPr/>
          <p:nvPr/>
        </p:nvSpPr>
        <p:spPr>
          <a:xfrm>
            <a:off x="250825" y="5360988"/>
            <a:ext cx="1017588" cy="396875"/>
          </a:xfrm>
          <a:prstGeom prst="can">
            <a:avLst>
              <a:gd name="adj" fmla="val 18603"/>
            </a:avLst>
          </a:prstGeom>
          <a:solidFill>
            <a:schemeClr val="tx2"/>
          </a:solidFill>
          <a:ln w="12700" cap="flat" cmpd="sng" algn="ctr">
            <a:solidFill>
              <a:schemeClr val="bg1"/>
            </a:solidFill>
            <a:prstDash val="solid"/>
          </a:ln>
          <a:effectLst/>
        </p:spPr>
        <p:txBody>
          <a:bodyPr anchor="ctr"/>
          <a:lstStyle/>
          <a:p>
            <a:pPr algn="ctr" fontAlgn="auto">
              <a:lnSpc>
                <a:spcPts val="1100"/>
              </a:lnSpc>
              <a:spcBef>
                <a:spcPts val="0"/>
              </a:spcBef>
              <a:spcAft>
                <a:spcPts val="0"/>
              </a:spcAft>
              <a:defRPr/>
            </a:pPr>
            <a:r>
              <a:rPr lang="en-US" sz="1200" kern="0" dirty="0">
                <a:solidFill>
                  <a:prstClr val="white"/>
                </a:solidFill>
                <a:latin typeface="Calibri"/>
                <a:cs typeface="+mn-cs"/>
              </a:rPr>
              <a:t>CRISP</a:t>
            </a:r>
          </a:p>
        </p:txBody>
      </p:sp>
      <p:pic>
        <p:nvPicPr>
          <p:cNvPr id="60" name="Picture 59"/>
          <p:cNvPicPr>
            <a:picLocks noChangeAspect="1"/>
          </p:cNvPicPr>
          <p:nvPr/>
        </p:nvPicPr>
        <p:blipFill>
          <a:blip r:embed="rId13" cstate="print">
            <a:duotone>
              <a:schemeClr val="accent1">
                <a:shade val="45000"/>
                <a:satMod val="135000"/>
              </a:schemeClr>
              <a:prstClr val="white"/>
            </a:duotone>
            <a:extLst/>
          </a:blip>
          <a:stretch>
            <a:fillRect/>
          </a:stretch>
        </p:blipFill>
        <p:spPr>
          <a:xfrm>
            <a:off x="2003432" y="2517802"/>
            <a:ext cx="719667" cy="719667"/>
          </a:xfrm>
          <a:prstGeom prst="rect">
            <a:avLst/>
          </a:prstGeom>
        </p:spPr>
      </p:pic>
      <p:pic>
        <p:nvPicPr>
          <p:cNvPr id="61" name="Picture 60"/>
          <p:cNvPicPr>
            <a:picLocks noChangeAspect="1"/>
          </p:cNvPicPr>
          <p:nvPr/>
        </p:nvPicPr>
        <p:blipFill>
          <a:blip r:embed="rId14" cstate="print">
            <a:duotone>
              <a:schemeClr val="accent2">
                <a:shade val="45000"/>
                <a:satMod val="135000"/>
              </a:schemeClr>
              <a:prstClr val="white"/>
            </a:duotone>
            <a:extLst/>
          </a:blip>
          <a:stretch>
            <a:fillRect/>
          </a:stretch>
        </p:blipFill>
        <p:spPr>
          <a:xfrm>
            <a:off x="2009527" y="3307465"/>
            <a:ext cx="710327" cy="710327"/>
          </a:xfrm>
          <a:prstGeom prst="rect">
            <a:avLst/>
          </a:prstGeom>
        </p:spPr>
      </p:pic>
      <p:sp>
        <p:nvSpPr>
          <p:cNvPr id="17" name="TextBox 16"/>
          <p:cNvSpPr txBox="1"/>
          <p:nvPr/>
        </p:nvSpPr>
        <p:spPr>
          <a:xfrm>
            <a:off x="7286625" y="4502150"/>
            <a:ext cx="709613" cy="338138"/>
          </a:xfrm>
          <a:prstGeom prst="rect">
            <a:avLst/>
          </a:prstGeom>
          <a:noFill/>
        </p:spPr>
        <p:txBody>
          <a:bodyPr>
            <a:spAutoFit/>
          </a:bodyPr>
          <a:lstStyle/>
          <a:p>
            <a:pPr fontAlgn="auto">
              <a:spcBef>
                <a:spcPts val="0"/>
              </a:spcBef>
              <a:spcAft>
                <a:spcPts val="0"/>
              </a:spcAft>
              <a:defRPr/>
            </a:pPr>
            <a:r>
              <a:rPr lang="en-US" sz="16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SFTP</a:t>
            </a:r>
          </a:p>
        </p:txBody>
      </p:sp>
      <p:sp>
        <p:nvSpPr>
          <p:cNvPr id="55" name="TextBox 54"/>
          <p:cNvSpPr txBox="1"/>
          <p:nvPr/>
        </p:nvSpPr>
        <p:spPr>
          <a:xfrm>
            <a:off x="7381875" y="4905375"/>
            <a:ext cx="982663" cy="261938"/>
          </a:xfrm>
          <a:prstGeom prst="rect">
            <a:avLst/>
          </a:prstGeom>
          <a:noFill/>
        </p:spPr>
        <p:txBody>
          <a:bodyPr>
            <a:spAutoFit/>
          </a:bodyPr>
          <a:lstStyle/>
          <a:p>
            <a:pPr fontAlgn="auto">
              <a:spcBef>
                <a:spcPts val="0"/>
              </a:spcBef>
              <a:spcAft>
                <a:spcPts val="0"/>
              </a:spcAft>
              <a:defRPr/>
            </a:pPr>
            <a:r>
              <a:rPr lang="en-US" sz="11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Portals</a:t>
            </a:r>
            <a:endParaRPr lang="en-US" sz="11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7937" name="Picture 2" descr="https://www.crisphealth.org/wp-content/uploads/2016/04/siteico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05500" y="5294313"/>
            <a:ext cx="5715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8" name="Picture 2" descr="https://www.crisphealth.org/wp-content/uploads/2016/04/siteico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67713" y="3598863"/>
            <a:ext cx="5921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9" name="Picture 2" descr="https://www.crisphealth.org/wp-content/uploads/2016/04/siteico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29063" y="4337050"/>
            <a:ext cx="5699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a:xfrm>
            <a:off x="457200" y="1960563"/>
            <a:ext cx="6124575" cy="4165600"/>
          </a:xfrm>
        </p:spPr>
        <p:txBody>
          <a:bodyPr/>
          <a:lstStyle/>
          <a:p>
            <a:pPr marL="68263" indent="0">
              <a:buFont typeface="Arial" panose="020B0604020202020204" pitchFamily="34" charset="0"/>
              <a:buNone/>
            </a:pPr>
            <a:r>
              <a:rPr lang="en-US" altLang="en-US" smtClean="0">
                <a:solidFill>
                  <a:schemeClr val="tx1"/>
                </a:solidFill>
                <a:latin typeface="Arial" panose="020B0604020202020204" pitchFamily="34" charset="0"/>
                <a:cs typeface="Arial" panose="020B0604020202020204" pitchFamily="34" charset="0"/>
              </a:rPr>
              <a:t>We developed our Preferred Provider Network (PPN) </a:t>
            </a:r>
            <a:br>
              <a:rPr lang="en-US" altLang="en-US" smtClean="0">
                <a:solidFill>
                  <a:schemeClr val="tx1"/>
                </a:solidFill>
                <a:latin typeface="Arial" panose="020B0604020202020204" pitchFamily="34" charset="0"/>
                <a:cs typeface="Arial" panose="020B0604020202020204" pitchFamily="34" charset="0"/>
              </a:rPr>
            </a:br>
            <a:r>
              <a:rPr lang="en-US" altLang="en-US" smtClean="0">
                <a:solidFill>
                  <a:schemeClr val="tx1"/>
                </a:solidFill>
                <a:latin typeface="Arial" panose="020B0604020202020204" pitchFamily="34" charset="0"/>
                <a:cs typeface="Arial" panose="020B0604020202020204" pitchFamily="34" charset="0"/>
              </a:rPr>
              <a:t>in order to further:</a:t>
            </a:r>
          </a:p>
          <a:p>
            <a:pPr lvl="1"/>
            <a:r>
              <a:rPr lang="en-US" altLang="en-US" sz="2000" smtClean="0">
                <a:solidFill>
                  <a:schemeClr val="tx1"/>
                </a:solidFill>
                <a:latin typeface="Arial" panose="020B0604020202020204" pitchFamily="34" charset="0"/>
                <a:cs typeface="Arial" panose="020B0604020202020204" pitchFamily="34" charset="0"/>
              </a:rPr>
              <a:t>Construct our care continuum</a:t>
            </a:r>
          </a:p>
          <a:p>
            <a:pPr lvl="1"/>
            <a:r>
              <a:rPr lang="en-US" altLang="en-US" sz="2000" smtClean="0">
                <a:solidFill>
                  <a:schemeClr val="tx1"/>
                </a:solidFill>
                <a:latin typeface="Arial" panose="020B0604020202020204" pitchFamily="34" charset="0"/>
                <a:cs typeface="Arial" panose="020B0604020202020204" pitchFamily="34" charset="0"/>
              </a:rPr>
              <a:t>Identify process strengths and vulnerabilities</a:t>
            </a:r>
          </a:p>
          <a:p>
            <a:pPr lvl="1"/>
            <a:r>
              <a:rPr lang="en-US" altLang="en-US" sz="2000" smtClean="0">
                <a:solidFill>
                  <a:schemeClr val="tx1"/>
                </a:solidFill>
                <a:latin typeface="Arial" panose="020B0604020202020204" pitchFamily="34" charset="0"/>
                <a:cs typeface="Arial" panose="020B0604020202020204" pitchFamily="34" charset="0"/>
              </a:rPr>
              <a:t>Link data and analytics to process improvement</a:t>
            </a:r>
          </a:p>
          <a:p>
            <a:pPr lvl="1"/>
            <a:r>
              <a:rPr lang="en-US" altLang="en-US" sz="2000" smtClean="0">
                <a:solidFill>
                  <a:schemeClr val="tx1"/>
                </a:solidFill>
                <a:latin typeface="Arial" panose="020B0604020202020204" pitchFamily="34" charset="0"/>
                <a:cs typeface="Arial" panose="020B0604020202020204" pitchFamily="34" charset="0"/>
              </a:rPr>
              <a:t>Capitalize off of resource sharing  </a:t>
            </a:r>
          </a:p>
          <a:p>
            <a:pPr lvl="1"/>
            <a:r>
              <a:rPr lang="en-US" altLang="en-US" sz="2000" smtClean="0">
                <a:solidFill>
                  <a:schemeClr val="tx1"/>
                </a:solidFill>
                <a:latin typeface="Arial" panose="020B0604020202020204" pitchFamily="34" charset="0"/>
                <a:cs typeface="Arial" panose="020B0604020202020204" pitchFamily="34" charset="0"/>
              </a:rPr>
              <a:t>Collaborate across our corporate system</a:t>
            </a:r>
          </a:p>
          <a:p>
            <a:pPr lvl="1"/>
            <a:r>
              <a:rPr lang="en-US" altLang="en-US" sz="2000" smtClean="0">
                <a:solidFill>
                  <a:schemeClr val="tx1"/>
                </a:solidFill>
                <a:latin typeface="Arial" panose="020B0604020202020204" pitchFamily="34" charset="0"/>
                <a:cs typeface="Arial" panose="020B0604020202020204" pitchFamily="34" charset="0"/>
              </a:rPr>
              <a:t>Emphasize that no one provider </a:t>
            </a:r>
            <a:r>
              <a:rPr lang="en-US" altLang="en-US" sz="2000" i="1" smtClean="0">
                <a:solidFill>
                  <a:schemeClr val="tx1"/>
                </a:solidFill>
                <a:latin typeface="Arial" panose="020B0604020202020204" pitchFamily="34" charset="0"/>
                <a:cs typeface="Arial" panose="020B0604020202020204" pitchFamily="34" charset="0"/>
              </a:rPr>
              <a:t>can</a:t>
            </a:r>
            <a:r>
              <a:rPr lang="en-US" altLang="en-US" sz="2000" smtClean="0">
                <a:solidFill>
                  <a:schemeClr val="tx1"/>
                </a:solidFill>
                <a:latin typeface="Arial" panose="020B0604020202020204" pitchFamily="34" charset="0"/>
                <a:cs typeface="Arial" panose="020B0604020202020204" pitchFamily="34" charset="0"/>
              </a:rPr>
              <a:t> or </a:t>
            </a:r>
            <a:r>
              <a:rPr lang="en-US" altLang="en-US" sz="2000" i="1" smtClean="0">
                <a:solidFill>
                  <a:schemeClr val="tx1"/>
                </a:solidFill>
                <a:latin typeface="Arial" panose="020B0604020202020204" pitchFamily="34" charset="0"/>
                <a:cs typeface="Arial" panose="020B0604020202020204" pitchFamily="34" charset="0"/>
              </a:rPr>
              <a:t>should</a:t>
            </a:r>
            <a:r>
              <a:rPr lang="en-US" altLang="en-US" sz="2000" smtClean="0">
                <a:solidFill>
                  <a:schemeClr val="tx1"/>
                </a:solidFill>
                <a:latin typeface="Arial" panose="020B0604020202020204" pitchFamily="34" charset="0"/>
                <a:cs typeface="Arial" panose="020B0604020202020204" pitchFamily="34" charset="0"/>
              </a:rPr>
              <a:t> “do it all”</a:t>
            </a:r>
          </a:p>
        </p:txBody>
      </p:sp>
      <p:sp>
        <p:nvSpPr>
          <p:cNvPr id="3" name="Title 2"/>
          <p:cNvSpPr>
            <a:spLocks noGrp="1"/>
          </p:cNvSpPr>
          <p:nvPr>
            <p:ph type="title"/>
          </p:nvPr>
        </p:nvSpPr>
        <p:spPr/>
        <p:txBody>
          <a:bodyPr/>
          <a:lstStyle/>
          <a:p>
            <a:pPr fontAlgn="auto">
              <a:spcAft>
                <a:spcPts val="0"/>
              </a:spcAft>
              <a:defRPr/>
            </a:pPr>
            <a:r>
              <a:rPr lang="en-US" sz="4000" dirty="0" smtClean="0">
                <a:solidFill>
                  <a:schemeClr val="tx1">
                    <a:lumMod val="75000"/>
                    <a:lumOff val="25000"/>
                  </a:schemeClr>
                </a:solidFill>
              </a:rPr>
              <a:t>The </a:t>
            </a:r>
            <a:r>
              <a:rPr lang="en-US" sz="4000" dirty="0" err="1" smtClean="0">
                <a:solidFill>
                  <a:schemeClr val="tx1">
                    <a:lumMod val="75000"/>
                    <a:lumOff val="25000"/>
                  </a:schemeClr>
                </a:solidFill>
              </a:rPr>
              <a:t>LifeBridge</a:t>
            </a:r>
            <a:r>
              <a:rPr lang="en-US" sz="4000" dirty="0" smtClean="0">
                <a:solidFill>
                  <a:schemeClr val="tx1">
                    <a:lumMod val="75000"/>
                    <a:lumOff val="25000"/>
                  </a:schemeClr>
                </a:solidFill>
              </a:rPr>
              <a:t> Preferred Provider Network (PPN)</a:t>
            </a:r>
            <a:endParaRPr lang="en-US" sz="4000" dirty="0">
              <a:solidFill>
                <a:schemeClr val="tx1">
                  <a:lumMod val="75000"/>
                  <a:lumOff val="25000"/>
                </a:schemeClr>
              </a:solidFill>
            </a:endParaRPr>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B0016C-3F9B-4A50-BC87-C4115A2EAF5B}" type="slidenum">
              <a:rPr lang="en-US" altLang="en-US" sz="1200">
                <a:solidFill>
                  <a:srgbClr val="898989"/>
                </a:solidFill>
              </a:rPr>
              <a:pPr/>
              <a:t>15</a:t>
            </a:fld>
            <a:endParaRPr lang="en-US" altLang="en-US" sz="1200">
              <a:solidFill>
                <a:srgbClr val="898989"/>
              </a:solidFill>
            </a:endParaRPr>
          </a:p>
        </p:txBody>
      </p:sp>
      <p:pic>
        <p:nvPicPr>
          <p:cNvPr id="39940" name="Picture 4"/>
          <p:cNvPicPr>
            <a:picLocks noChangeAspect="1"/>
          </p:cNvPicPr>
          <p:nvPr/>
        </p:nvPicPr>
        <p:blipFill>
          <a:blip r:embed="rId2">
            <a:extLst>
              <a:ext uri="{28A0092B-C50C-407E-A947-70E740481C1C}">
                <a14:useLocalDpi xmlns:a14="http://schemas.microsoft.com/office/drawing/2010/main" val="0"/>
              </a:ext>
            </a:extLst>
          </a:blip>
          <a:srcRect t="6572" b="18608"/>
          <a:stretch>
            <a:fillRect/>
          </a:stretch>
        </p:blipFill>
        <p:spPr bwMode="auto">
          <a:xfrm>
            <a:off x="6750050" y="1960563"/>
            <a:ext cx="209708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713" y="1846263"/>
            <a:ext cx="8156575" cy="1703387"/>
          </a:xfrm>
        </p:spPr>
        <p:txBody>
          <a:bodyPr rtlCol="0">
            <a:normAutofit fontScale="92500"/>
          </a:bodyPr>
          <a:lstStyle/>
          <a:p>
            <a:pPr marL="0" indent="0" algn="ctr" fontAlgn="auto">
              <a:buFont typeface="Arial" pitchFamily="34" charset="0"/>
              <a:buNone/>
              <a:defRPr/>
            </a:pPr>
            <a:r>
              <a:rPr lang="en-US" sz="2400" i="1" dirty="0" smtClean="0">
                <a:solidFill>
                  <a:schemeClr val="accent1"/>
                </a:solidFill>
              </a:rPr>
              <a:t>The Problem: Administering a continuum of care with little to no data</a:t>
            </a:r>
          </a:p>
          <a:p>
            <a:pPr marL="0" indent="0" algn="ctr" fontAlgn="auto">
              <a:buFont typeface="Arial" pitchFamily="34" charset="0"/>
              <a:buNone/>
              <a:defRPr/>
            </a:pPr>
            <a:endParaRPr lang="en-US" sz="1000" dirty="0">
              <a:solidFill>
                <a:schemeClr val="accent5">
                  <a:lumMod val="75000"/>
                </a:schemeClr>
              </a:solidFill>
            </a:endParaRPr>
          </a:p>
          <a:p>
            <a:pPr marL="0" indent="0" algn="ctr" fontAlgn="auto">
              <a:buFont typeface="Arial" pitchFamily="34" charset="0"/>
              <a:buNone/>
              <a:defRPr/>
            </a:pPr>
            <a:r>
              <a:rPr lang="en-US" sz="1800" dirty="0" smtClean="0">
                <a:solidFill>
                  <a:schemeClr val="tx1"/>
                </a:solidFill>
              </a:rPr>
              <a:t>Depending on the hospital site, on average 14%-24% of </a:t>
            </a:r>
            <a:r>
              <a:rPr lang="en-US" sz="1800" dirty="0">
                <a:solidFill>
                  <a:schemeClr val="tx1"/>
                </a:solidFill>
              </a:rPr>
              <a:t>our patients </a:t>
            </a:r>
            <a:r>
              <a:rPr lang="en-US" sz="1800" dirty="0" smtClean="0">
                <a:solidFill>
                  <a:schemeClr val="tx1"/>
                </a:solidFill>
              </a:rPr>
              <a:t>high risk and chronically ill patients are </a:t>
            </a:r>
            <a:r>
              <a:rPr lang="en-US" sz="1800" smtClean="0">
                <a:solidFill>
                  <a:schemeClr val="tx1"/>
                </a:solidFill>
              </a:rPr>
              <a:t>transitioned to NHs</a:t>
            </a:r>
            <a:r>
              <a:rPr lang="en-US" sz="1800" dirty="0" smtClean="0">
                <a:solidFill>
                  <a:schemeClr val="tx1"/>
                </a:solidFill>
              </a:rPr>
              <a:t>. We are able to track data within our hospital environment, however collecting data from our NH/SNF providers presented a problem. </a:t>
            </a:r>
            <a:endParaRPr lang="en-US" sz="1800" dirty="0">
              <a:solidFill>
                <a:schemeClr val="tx1"/>
              </a:solidFill>
            </a:endParaRPr>
          </a:p>
        </p:txBody>
      </p:sp>
      <p:sp>
        <p:nvSpPr>
          <p:cNvPr id="3" name="Title 2"/>
          <p:cNvSpPr>
            <a:spLocks noGrp="1"/>
          </p:cNvSpPr>
          <p:nvPr>
            <p:ph type="title"/>
          </p:nvPr>
        </p:nvSpPr>
        <p:spPr/>
        <p:txBody>
          <a:bodyPr/>
          <a:lstStyle/>
          <a:p>
            <a:pPr fontAlgn="auto">
              <a:spcAft>
                <a:spcPts val="0"/>
              </a:spcAft>
              <a:defRPr/>
            </a:pPr>
            <a:r>
              <a:rPr lang="en-US" sz="4000" dirty="0" smtClean="0">
                <a:solidFill>
                  <a:schemeClr val="tx1">
                    <a:lumMod val="75000"/>
                    <a:lumOff val="25000"/>
                  </a:schemeClr>
                </a:solidFill>
              </a:rPr>
              <a:t>Overcoming Barriers to Data </a:t>
            </a:r>
            <a:r>
              <a:rPr lang="en-US" sz="4000" dirty="0">
                <a:solidFill>
                  <a:schemeClr val="tx1">
                    <a:lumMod val="75000"/>
                    <a:lumOff val="25000"/>
                  </a:schemeClr>
                </a:solidFill>
              </a:rPr>
              <a:t>A</a:t>
            </a:r>
            <a:r>
              <a:rPr lang="en-US" sz="4000" dirty="0" smtClean="0">
                <a:solidFill>
                  <a:schemeClr val="tx1">
                    <a:lumMod val="75000"/>
                    <a:lumOff val="25000"/>
                  </a:schemeClr>
                </a:solidFill>
              </a:rPr>
              <a:t>ccess</a:t>
            </a:r>
            <a:endParaRPr lang="en-US" sz="4000" dirty="0">
              <a:solidFill>
                <a:schemeClr val="tx1">
                  <a:lumMod val="75000"/>
                  <a:lumOff val="25000"/>
                </a:schemeClr>
              </a:solidFill>
            </a:endParaRPr>
          </a:p>
        </p:txBody>
      </p:sp>
      <p:graphicFrame>
        <p:nvGraphicFramePr>
          <p:cNvPr id="4" name="Diagram 3"/>
          <p:cNvGraphicFramePr/>
          <p:nvPr/>
        </p:nvGraphicFramePr>
        <p:xfrm>
          <a:off x="1524000" y="3104147"/>
          <a:ext cx="6096000" cy="3610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3532910" y="3681663"/>
            <a:ext cx="450273" cy="647546"/>
          </a:xfrm>
          <a:prstGeom prst="downArrow">
            <a:avLst/>
          </a:prstGeo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Line Callout 1 (Border and Accent Bar) 5"/>
          <p:cNvSpPr/>
          <p:nvPr/>
        </p:nvSpPr>
        <p:spPr>
          <a:xfrm>
            <a:off x="5721350" y="5426075"/>
            <a:ext cx="2600325" cy="817563"/>
          </a:xfrm>
          <a:prstGeom prst="accentBorderCallout1">
            <a:avLst>
              <a:gd name="adj1" fmla="val 18750"/>
              <a:gd name="adj2" fmla="val -8333"/>
              <a:gd name="adj3" fmla="val -8553"/>
              <a:gd name="adj4" fmla="val -2063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Yet a PAC can play a big role in what happens next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a:xfrm>
            <a:off x="822325" y="1852613"/>
            <a:ext cx="4791075" cy="4273550"/>
          </a:xfrm>
        </p:spPr>
        <p:txBody>
          <a:bodyPr/>
          <a:lstStyle/>
          <a:p>
            <a:pPr>
              <a:buFont typeface="Courier New" panose="02070309020205020404" pitchFamily="49" charset="0"/>
              <a:buChar char="o"/>
            </a:pPr>
            <a:r>
              <a:rPr lang="en-US" altLang="en-US" smtClean="0">
                <a:solidFill>
                  <a:schemeClr val="tx1"/>
                </a:solidFill>
              </a:rPr>
              <a:t>Currently encompasses 36 active providers (free-standing, chain, and hospital-based providers) of which have live active data feeds </a:t>
            </a:r>
          </a:p>
          <a:p>
            <a:pPr>
              <a:buFont typeface="Courier New" panose="02070309020205020404" pitchFamily="49" charset="0"/>
              <a:buChar char="o"/>
            </a:pPr>
            <a:r>
              <a:rPr lang="en-US" altLang="en-US" smtClean="0">
                <a:solidFill>
                  <a:schemeClr val="tx1"/>
                </a:solidFill>
              </a:rPr>
              <a:t>The Collaborative tracks key metrics:</a:t>
            </a:r>
          </a:p>
          <a:p>
            <a:pPr lvl="1">
              <a:buFont typeface="Wingdings" panose="05000000000000000000" pitchFamily="2" charset="2"/>
              <a:buChar char="§"/>
            </a:pPr>
            <a:r>
              <a:rPr lang="en-US" altLang="en-US" sz="1600" smtClean="0">
                <a:solidFill>
                  <a:schemeClr val="tx1"/>
                </a:solidFill>
              </a:rPr>
              <a:t>Rehospitalization Rates</a:t>
            </a:r>
          </a:p>
          <a:p>
            <a:pPr lvl="1">
              <a:buFont typeface="Wingdings" panose="05000000000000000000" pitchFamily="2" charset="2"/>
              <a:buChar char="§"/>
            </a:pPr>
            <a:r>
              <a:rPr lang="en-US" altLang="en-US" sz="1600" smtClean="0">
                <a:solidFill>
                  <a:schemeClr val="tx1"/>
                </a:solidFill>
              </a:rPr>
              <a:t>LOS in facilities</a:t>
            </a:r>
          </a:p>
          <a:p>
            <a:pPr lvl="1">
              <a:buFont typeface="Wingdings" panose="05000000000000000000" pitchFamily="2" charset="2"/>
              <a:buChar char="§"/>
            </a:pPr>
            <a:r>
              <a:rPr lang="en-US" altLang="en-US" sz="1600" smtClean="0">
                <a:solidFill>
                  <a:schemeClr val="tx1"/>
                </a:solidFill>
              </a:rPr>
              <a:t>Staffing matrices</a:t>
            </a:r>
          </a:p>
          <a:p>
            <a:pPr lvl="1">
              <a:buFont typeface="Wingdings" panose="05000000000000000000" pitchFamily="2" charset="2"/>
              <a:buChar char="§"/>
            </a:pPr>
            <a:r>
              <a:rPr lang="en-US" altLang="en-US" sz="1600" smtClean="0">
                <a:solidFill>
                  <a:schemeClr val="tx1"/>
                </a:solidFill>
              </a:rPr>
              <a:t>Key quality domains</a:t>
            </a:r>
          </a:p>
          <a:p>
            <a:pPr lvl="1">
              <a:buFont typeface="Wingdings" panose="05000000000000000000" pitchFamily="2" charset="2"/>
              <a:buChar char="§"/>
            </a:pPr>
            <a:r>
              <a:rPr lang="en-US" altLang="en-US" sz="1600" smtClean="0">
                <a:solidFill>
                  <a:schemeClr val="tx1"/>
                </a:solidFill>
              </a:rPr>
              <a:t>Regulatory compliance</a:t>
            </a:r>
          </a:p>
          <a:p>
            <a:pPr lvl="1">
              <a:buFont typeface="Wingdings" panose="05000000000000000000" pitchFamily="2" charset="2"/>
              <a:buChar char="§"/>
            </a:pPr>
            <a:r>
              <a:rPr lang="en-US" altLang="en-US" sz="1600" smtClean="0">
                <a:solidFill>
                  <a:schemeClr val="tx1"/>
                </a:solidFill>
              </a:rPr>
              <a:t>Performance with top 5 DRGs</a:t>
            </a:r>
          </a:p>
          <a:p>
            <a:pPr lvl="1">
              <a:buFont typeface="Wingdings" panose="05000000000000000000" pitchFamily="2" charset="2"/>
              <a:buChar char="§"/>
            </a:pPr>
            <a:r>
              <a:rPr lang="en-US" altLang="en-US" sz="1600" smtClean="0">
                <a:solidFill>
                  <a:schemeClr val="tx1"/>
                </a:solidFill>
              </a:rPr>
              <a:t>Patient and family experience</a:t>
            </a:r>
          </a:p>
          <a:p>
            <a:pPr>
              <a:buFont typeface="Arial" panose="020B0604020202020204" pitchFamily="34" charset="0"/>
              <a:buChar char="•"/>
            </a:pPr>
            <a:endParaRPr lang="en-US" altLang="en-US" smtClean="0"/>
          </a:p>
        </p:txBody>
      </p:sp>
      <p:sp>
        <p:nvSpPr>
          <p:cNvPr id="3" name="Title 2"/>
          <p:cNvSpPr>
            <a:spLocks noGrp="1"/>
          </p:cNvSpPr>
          <p:nvPr>
            <p:ph type="title"/>
          </p:nvPr>
        </p:nvSpPr>
        <p:spPr>
          <a:xfrm>
            <a:off x="822325" y="287338"/>
            <a:ext cx="7720013" cy="1449387"/>
          </a:xfrm>
        </p:spPr>
        <p:txBody>
          <a:bodyPr/>
          <a:lstStyle/>
          <a:p>
            <a:pPr fontAlgn="auto">
              <a:spcAft>
                <a:spcPts val="0"/>
              </a:spcAft>
              <a:defRPr/>
            </a:pPr>
            <a:r>
              <a:rPr lang="en-US" sz="4000" dirty="0" smtClean="0">
                <a:solidFill>
                  <a:schemeClr val="tx1">
                    <a:lumMod val="75000"/>
                    <a:lumOff val="25000"/>
                  </a:schemeClr>
                </a:solidFill>
              </a:rPr>
              <a:t>About the Preferred Provider Network</a:t>
            </a:r>
            <a:endParaRPr lang="en-US" sz="4000" dirty="0">
              <a:solidFill>
                <a:schemeClr val="tx1">
                  <a:lumMod val="75000"/>
                  <a:lumOff val="25000"/>
                </a:schemeClr>
              </a:solidFill>
            </a:endParaRP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B0BEA0-AC0C-42F9-93AA-4FB7F87D1568}" type="slidenum">
              <a:rPr lang="en-US" altLang="en-US" sz="1200">
                <a:solidFill>
                  <a:srgbClr val="898989"/>
                </a:solidFill>
              </a:rPr>
              <a:pPr/>
              <a:t>17</a:t>
            </a:fld>
            <a:endParaRPr lang="en-US" altLang="en-US" sz="1200">
              <a:solidFill>
                <a:srgbClr val="898989"/>
              </a:solidFill>
            </a:endParaRPr>
          </a:p>
        </p:txBody>
      </p:sp>
      <p:pic>
        <p:nvPicPr>
          <p:cNvPr id="43012" name="Picture 4"/>
          <p:cNvPicPr>
            <a:picLocks noChangeAspect="1"/>
          </p:cNvPicPr>
          <p:nvPr/>
        </p:nvPicPr>
        <p:blipFill>
          <a:blip r:embed="rId2">
            <a:extLst>
              <a:ext uri="{28A0092B-C50C-407E-A947-70E740481C1C}">
                <a14:useLocalDpi xmlns:a14="http://schemas.microsoft.com/office/drawing/2010/main" val="0"/>
              </a:ext>
            </a:extLst>
          </a:blip>
          <a:srcRect t="18329"/>
          <a:stretch>
            <a:fillRect/>
          </a:stretch>
        </p:blipFill>
        <p:spPr bwMode="auto">
          <a:xfrm>
            <a:off x="5613400" y="1852613"/>
            <a:ext cx="25939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13400" y="4229100"/>
            <a:ext cx="2593975" cy="1203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Facility performance is continuously compared to the State and National averages.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38" y="204788"/>
            <a:ext cx="8620125" cy="1096962"/>
          </a:xfrm>
        </p:spPr>
        <p:txBody>
          <a:bodyPr/>
          <a:lstStyle/>
          <a:p>
            <a:pPr algn="ctr" fontAlgn="auto">
              <a:spcAft>
                <a:spcPts val="0"/>
              </a:spcAft>
              <a:defRPr/>
            </a:pPr>
            <a:r>
              <a:rPr lang="en-US" sz="3600" dirty="0">
                <a:solidFill>
                  <a:schemeClr val="tx1">
                    <a:lumMod val="75000"/>
                    <a:lumOff val="25000"/>
                  </a:schemeClr>
                </a:solidFill>
              </a:rPr>
              <a:t>Target Data Integration and Aggregation to support a Preferred Provider Network</a:t>
            </a:r>
          </a:p>
        </p:txBody>
      </p:sp>
      <p:pic>
        <p:nvPicPr>
          <p:cNvPr id="44034" name="Picture 2"/>
          <p:cNvPicPr>
            <a:picLocks noChangeAspect="1"/>
          </p:cNvPicPr>
          <p:nvPr/>
        </p:nvPicPr>
        <p:blipFill>
          <a:blip r:embed="rId3">
            <a:extLst>
              <a:ext uri="{28A0092B-C50C-407E-A947-70E740481C1C}">
                <a14:useLocalDpi xmlns:a14="http://schemas.microsoft.com/office/drawing/2010/main" val="0"/>
              </a:ext>
            </a:extLst>
          </a:blip>
          <a:srcRect l="33199" t="33952" r="15639" b="10426"/>
          <a:stretch>
            <a:fillRect/>
          </a:stretch>
        </p:blipFill>
        <p:spPr bwMode="auto">
          <a:xfrm>
            <a:off x="0" y="1266825"/>
            <a:ext cx="91440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sz="3600" b="1" i="1" dirty="0">
                <a:solidFill>
                  <a:schemeClr val="tx1">
                    <a:lumMod val="75000"/>
                    <a:lumOff val="25000"/>
                  </a:schemeClr>
                </a:solidFill>
              </a:rPr>
              <a:t>Data collection is one thing but using it to generate value can be quite another </a:t>
            </a:r>
            <a:r>
              <a:rPr lang="en-US" sz="3600" b="1" i="1" dirty="0" smtClean="0">
                <a:solidFill>
                  <a:schemeClr val="tx1">
                    <a:lumMod val="75000"/>
                    <a:lumOff val="25000"/>
                  </a:schemeClr>
                </a:solidFill>
              </a:rPr>
              <a:t>…</a:t>
            </a:r>
            <a:endParaRPr lang="en-US" sz="3600" b="1" i="1" dirty="0">
              <a:solidFill>
                <a:schemeClr val="tx1">
                  <a:lumMod val="75000"/>
                  <a:lumOff val="25000"/>
                </a:schemeClr>
              </a:solidFill>
            </a:endParaRPr>
          </a:p>
        </p:txBody>
      </p:sp>
      <p:sp>
        <p:nvSpPr>
          <p:cNvPr id="460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D4CE4B-2B8D-4A79-820A-890DC2CCD94C}" type="slidenum">
              <a:rPr lang="en-US" altLang="en-US" sz="1200">
                <a:solidFill>
                  <a:srgbClr val="898989"/>
                </a:solidFill>
              </a:rPr>
              <a:pPr/>
              <a:t>19</a:t>
            </a:fld>
            <a:endParaRPr lang="en-US" altLang="en-US" sz="1200">
              <a:solidFill>
                <a:srgbClr val="898989"/>
              </a:solidFill>
            </a:endParaRPr>
          </a:p>
        </p:txBody>
      </p:sp>
      <p:pic>
        <p:nvPicPr>
          <p:cNvPr id="4608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57400"/>
            <a:ext cx="47625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fontAlgn="auto">
              <a:spcAft>
                <a:spcPts val="0"/>
              </a:spcAft>
              <a:defRPr/>
            </a:pPr>
            <a:r>
              <a:rPr lang="en-US" altLang="en-US" dirty="0" smtClean="0">
                <a:solidFill>
                  <a:schemeClr val="tx1">
                    <a:lumMod val="75000"/>
                    <a:lumOff val="25000"/>
                  </a:schemeClr>
                </a:solidFill>
              </a:rPr>
              <a:t>Introductions</a:t>
            </a:r>
          </a:p>
        </p:txBody>
      </p:sp>
      <p:pic>
        <p:nvPicPr>
          <p:cNvPr id="1027" name="Picture 3" descr="H:\PRESENTATIONS\2017\CEU Webinars\March_LifeBridge-PointRight\SusanWestgate.jpg"/>
          <p:cNvPicPr>
            <a:picLocks noChangeAspect="1" noChangeArrowheads="1"/>
          </p:cNvPicPr>
          <p:nvPr/>
        </p:nvPicPr>
        <p:blipFill rotWithShape="1">
          <a:blip r:embed="rId2"/>
          <a:srcRect l="14131" t="4000" r="14131" b="20310"/>
          <a:stretch/>
        </p:blipFill>
        <p:spPr bwMode="auto">
          <a:xfrm>
            <a:off x="1019175" y="1928813"/>
            <a:ext cx="1430338" cy="1698625"/>
          </a:xfrm>
          <a:prstGeom prst="rect">
            <a:avLst/>
          </a:prstGeom>
          <a:ln>
            <a:noFill/>
          </a:ln>
          <a:effectLst>
            <a:outerShdw blurRad="292100" dist="139700" dir="2700000" algn="tl" rotWithShape="0">
              <a:srgbClr val="333333">
                <a:alpha val="65000"/>
              </a:srgbClr>
            </a:outerShdw>
          </a:effectLst>
          <a:extLst/>
        </p:spPr>
      </p:pic>
      <p:sp>
        <p:nvSpPr>
          <p:cNvPr id="24579" name="TextBox 5"/>
          <p:cNvSpPr txBox="1">
            <a:spLocks noChangeArrowheads="1"/>
          </p:cNvSpPr>
          <p:nvPr/>
        </p:nvSpPr>
        <p:spPr bwMode="auto">
          <a:xfrm>
            <a:off x="3063875" y="1928813"/>
            <a:ext cx="5302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a:solidFill>
                  <a:srgbClr val="333333"/>
                </a:solidFill>
              </a:rPr>
              <a:t>Susan C. Westgate, MBA, MSW, LCSW-C</a:t>
            </a:r>
            <a:r>
              <a:rPr lang="en-US" altLang="en-US">
                <a:solidFill>
                  <a:srgbClr val="333333"/>
                </a:solidFill>
              </a:rPr>
              <a:t/>
            </a:r>
            <a:br>
              <a:rPr lang="en-US" altLang="en-US">
                <a:solidFill>
                  <a:srgbClr val="333333"/>
                </a:solidFill>
              </a:rPr>
            </a:br>
            <a:r>
              <a:rPr lang="en-US" altLang="en-US" sz="2200">
                <a:solidFill>
                  <a:srgbClr val="333333"/>
                </a:solidFill>
              </a:rPr>
              <a:t>Co-Chair of the Skilled Nursing Facility (SNF) Collaborative</a:t>
            </a:r>
            <a:br>
              <a:rPr lang="en-US" altLang="en-US" sz="2200">
                <a:solidFill>
                  <a:srgbClr val="333333"/>
                </a:solidFill>
              </a:rPr>
            </a:br>
            <a:r>
              <a:rPr lang="en-US" altLang="en-US" sz="2200" b="1" i="1">
                <a:solidFill>
                  <a:srgbClr val="333333"/>
                </a:solidFill>
              </a:rPr>
              <a:t>Sinai Hospital of Baltimore</a:t>
            </a:r>
          </a:p>
        </p:txBody>
      </p:sp>
      <p:sp>
        <p:nvSpPr>
          <p:cNvPr id="24580" name="TextBox 8"/>
          <p:cNvSpPr txBox="1">
            <a:spLocks noChangeArrowheads="1"/>
          </p:cNvSpPr>
          <p:nvPr/>
        </p:nvSpPr>
        <p:spPr bwMode="auto">
          <a:xfrm>
            <a:off x="3063875" y="4098925"/>
            <a:ext cx="46545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a:solidFill>
                  <a:srgbClr val="333333"/>
                </a:solidFill>
              </a:rPr>
              <a:t>Bernie Galla, RN, BSN, MBA</a:t>
            </a:r>
            <a:r>
              <a:rPr lang="en-US" altLang="en-US">
                <a:solidFill>
                  <a:srgbClr val="333333"/>
                </a:solidFill>
              </a:rPr>
              <a:t/>
            </a:r>
            <a:br>
              <a:rPr lang="en-US" altLang="en-US">
                <a:solidFill>
                  <a:srgbClr val="333333"/>
                </a:solidFill>
              </a:rPr>
            </a:br>
            <a:r>
              <a:rPr lang="en-US" altLang="en-US" sz="2200">
                <a:solidFill>
                  <a:srgbClr val="333333"/>
                </a:solidFill>
              </a:rPr>
              <a:t>Director, Information Services</a:t>
            </a:r>
          </a:p>
          <a:p>
            <a:r>
              <a:rPr lang="en-US" altLang="en-US" sz="2200">
                <a:solidFill>
                  <a:srgbClr val="333333"/>
                </a:solidFill>
              </a:rPr>
              <a:t>Enterprise Systems</a:t>
            </a:r>
            <a:br>
              <a:rPr lang="en-US" altLang="en-US" sz="2200">
                <a:solidFill>
                  <a:srgbClr val="333333"/>
                </a:solidFill>
              </a:rPr>
            </a:br>
            <a:r>
              <a:rPr lang="en-US" altLang="en-US" sz="2200" b="1" i="1">
                <a:solidFill>
                  <a:srgbClr val="333333"/>
                </a:solidFill>
              </a:rPr>
              <a:t>LifeBridge Health</a:t>
            </a:r>
          </a:p>
        </p:txBody>
      </p:sp>
      <p:sp>
        <p:nvSpPr>
          <p:cNvPr id="24581" name="TextBox 2"/>
          <p:cNvSpPr txBox="1">
            <a:spLocks noChangeArrowheads="1"/>
          </p:cNvSpPr>
          <p:nvPr/>
        </p:nvSpPr>
        <p:spPr bwMode="auto">
          <a:xfrm>
            <a:off x="1608138" y="4191000"/>
            <a:ext cx="1738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pic>
        <p:nvPicPr>
          <p:cNvPr id="24582" name="Picture 2" descr="image being 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4098925"/>
            <a:ext cx="1430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sz="4000" dirty="0">
                <a:solidFill>
                  <a:schemeClr val="tx1">
                    <a:lumMod val="75000"/>
                    <a:lumOff val="25000"/>
                  </a:schemeClr>
                </a:solidFill>
              </a:rPr>
              <a:t>Network Performance Management</a:t>
            </a:r>
          </a:p>
        </p:txBody>
      </p:sp>
      <p:sp>
        <p:nvSpPr>
          <p:cNvPr id="471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4B8711-141D-43A8-AFBB-6B4C509975ED}" type="slidenum">
              <a:rPr lang="en-US" altLang="en-US" sz="1200">
                <a:solidFill>
                  <a:srgbClr val="898989"/>
                </a:solidFill>
              </a:rPr>
              <a:pPr/>
              <a:t>20</a:t>
            </a:fld>
            <a:endParaRPr lang="en-US" altLang="en-US" sz="1200">
              <a:solidFill>
                <a:srgbClr val="898989"/>
              </a:solidFill>
            </a:endParaRPr>
          </a:p>
        </p:txBody>
      </p:sp>
      <p:graphicFrame>
        <p:nvGraphicFramePr>
          <p:cNvPr id="5" name="Chart 4"/>
          <p:cNvGraphicFramePr>
            <a:graphicFrameLocks/>
          </p:cNvGraphicFramePr>
          <p:nvPr/>
        </p:nvGraphicFramePr>
        <p:xfrm>
          <a:off x="2923310" y="1745674"/>
          <a:ext cx="5797731" cy="42099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309563" y="3355975"/>
          <a:ext cx="2536825" cy="1509713"/>
        </p:xfrm>
        <a:graphic>
          <a:graphicData uri="http://schemas.openxmlformats.org/drawingml/2006/table">
            <a:tbl>
              <a:tblPr/>
              <a:tblGrid>
                <a:gridCol w="428760">
                  <a:extLst>
                    <a:ext uri="{9D8B030D-6E8A-4147-A177-3AD203B41FA5}"/>
                  </a:extLst>
                </a:gridCol>
                <a:gridCol w="2108065">
                  <a:extLst>
                    <a:ext uri="{9D8B030D-6E8A-4147-A177-3AD203B41FA5}"/>
                  </a:extLst>
                </a:gridCol>
              </a:tblGrid>
              <a:tr h="372032">
                <a:tc>
                  <a:txBody>
                    <a:bodyPr/>
                    <a:lstStyle/>
                    <a:p>
                      <a:pPr algn="ctr" fontAlgn="ctr"/>
                      <a:r>
                        <a:rPr lang="en-US" sz="1200" b="0" i="0" u="none" strike="noStrike">
                          <a:solidFill>
                            <a:srgbClr val="000000"/>
                          </a:solidFill>
                          <a:effectLst/>
                          <a:latin typeface="Calibri" panose="020F0502020204030204" pitchFamily="34" charset="0"/>
                        </a:rPr>
                        <a:t>16.5</a:t>
                      </a:r>
                    </a:p>
                  </a:txBody>
                  <a:tcPr marL="4762" marR="4762" marT="6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alibri" panose="020F0502020204030204" pitchFamily="34" charset="0"/>
                        </a:rPr>
                        <a:t>PointRight Pro30 Adjusted MD Average</a:t>
                      </a:r>
                    </a:p>
                  </a:txBody>
                  <a:tcPr marL="4762" marR="4762" marT="6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extLst>
              </a:tr>
              <a:tr h="372032">
                <a:tc>
                  <a:txBody>
                    <a:bodyPr/>
                    <a:lstStyle/>
                    <a:p>
                      <a:pPr algn="ctr" fontAlgn="ctr"/>
                      <a:r>
                        <a:rPr lang="en-US" sz="1200" b="0" i="0" u="none" strike="noStrike">
                          <a:solidFill>
                            <a:srgbClr val="000000"/>
                          </a:solidFill>
                          <a:effectLst/>
                          <a:latin typeface="Calibri" panose="020F0502020204030204" pitchFamily="34" charset="0"/>
                        </a:rPr>
                        <a:t>17.1</a:t>
                      </a:r>
                    </a:p>
                  </a:txBody>
                  <a:tcPr marL="4762" marR="4762" marT="6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alibri" panose="020F0502020204030204" pitchFamily="34" charset="0"/>
                        </a:rPr>
                        <a:t>PointRight Pro30 Adjusted National Average</a:t>
                      </a:r>
                    </a:p>
                  </a:txBody>
                  <a:tcPr marL="4762" marR="4762" marT="6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extLst>
              </a:tr>
              <a:tr h="196809">
                <a:tc>
                  <a:txBody>
                    <a:bodyPr/>
                    <a:lstStyle/>
                    <a:p>
                      <a:pPr algn="ctr" fontAlgn="ctr"/>
                      <a:r>
                        <a:rPr lang="en-US" sz="1200" b="0" i="0" u="none" strike="noStrike">
                          <a:solidFill>
                            <a:srgbClr val="000000"/>
                          </a:solidFill>
                          <a:effectLst/>
                          <a:latin typeface="Calibri" panose="020F0502020204030204" pitchFamily="34" charset="0"/>
                        </a:rPr>
                        <a:t>355</a:t>
                      </a:r>
                    </a:p>
                  </a:txBody>
                  <a:tcPr marL="4762" marR="4762" marT="6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alibri" panose="020F0502020204030204" pitchFamily="34" charset="0"/>
                        </a:rPr>
                        <a:t>QM MD Average</a:t>
                      </a:r>
                    </a:p>
                  </a:txBody>
                  <a:tcPr marL="4762" marR="4762" marT="6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extLst>
              </a:tr>
              <a:tr h="196809">
                <a:tc>
                  <a:txBody>
                    <a:bodyPr/>
                    <a:lstStyle/>
                    <a:p>
                      <a:pPr algn="ctr" fontAlgn="ctr"/>
                      <a:r>
                        <a:rPr lang="en-US" sz="1200" b="0" i="0" u="none" strike="noStrike">
                          <a:solidFill>
                            <a:srgbClr val="000000"/>
                          </a:solidFill>
                          <a:effectLst/>
                          <a:latin typeface="Calibri" panose="020F0502020204030204" pitchFamily="34" charset="0"/>
                        </a:rPr>
                        <a:t>352</a:t>
                      </a:r>
                    </a:p>
                  </a:txBody>
                  <a:tcPr marL="4762" marR="4762" marT="6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alibri" panose="020F0502020204030204" pitchFamily="34" charset="0"/>
                        </a:rPr>
                        <a:t>QM National Average</a:t>
                      </a:r>
                    </a:p>
                  </a:txBody>
                  <a:tcPr marL="4762" marR="4762" marT="6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extLst>
              </a:tr>
              <a:tr h="372032">
                <a:tc>
                  <a:txBody>
                    <a:bodyPr/>
                    <a:lstStyle/>
                    <a:p>
                      <a:pPr algn="ctr" fontAlgn="ctr"/>
                      <a:r>
                        <a:rPr lang="en-US" sz="1200" b="0" i="0" u="none" strike="noStrike">
                          <a:solidFill>
                            <a:srgbClr val="000000"/>
                          </a:solidFill>
                          <a:effectLst/>
                          <a:latin typeface="Calibri" panose="020F0502020204030204" pitchFamily="34" charset="0"/>
                        </a:rPr>
                        <a:t>8.1</a:t>
                      </a:r>
                    </a:p>
                  </a:txBody>
                  <a:tcPr marL="4762" marR="4762" marT="6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alibri" panose="020F0502020204030204" pitchFamily="34" charset="0"/>
                        </a:rPr>
                        <a:t>Overall Rating of Care MD Average</a:t>
                      </a:r>
                    </a:p>
                  </a:txBody>
                  <a:tcPr marL="4762" marR="4762" marT="6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extLst>
              </a:tr>
            </a:tbl>
          </a:graphicData>
        </a:graphic>
      </p:graphicFrame>
      <p:cxnSp>
        <p:nvCxnSpPr>
          <p:cNvPr id="7" name="Straight Connector 6"/>
          <p:cNvCxnSpPr/>
          <p:nvPr/>
        </p:nvCxnSpPr>
        <p:spPr>
          <a:xfrm>
            <a:off x="3357563" y="3898900"/>
            <a:ext cx="4973637"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8" name="Rectangle 7"/>
          <p:cNvSpPr/>
          <p:nvPr/>
        </p:nvSpPr>
        <p:spPr>
          <a:xfrm>
            <a:off x="8366125" y="3689350"/>
            <a:ext cx="663575" cy="40163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sz="1800" b="1" dirty="0">
                <a:solidFill>
                  <a:prstClr val="white"/>
                </a:solidFill>
              </a:rPr>
              <a:t>16.5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sz="4000" dirty="0" smtClean="0">
                <a:solidFill>
                  <a:schemeClr val="tx1">
                    <a:lumMod val="75000"/>
                    <a:lumOff val="25000"/>
                  </a:schemeClr>
                </a:solidFill>
              </a:rPr>
              <a:t>Network Performance Management</a:t>
            </a:r>
            <a:endParaRPr lang="en-US" sz="4000" dirty="0">
              <a:solidFill>
                <a:schemeClr val="tx1">
                  <a:lumMod val="75000"/>
                  <a:lumOff val="25000"/>
                </a:schemeClr>
              </a:solidFill>
            </a:endParaRPr>
          </a:p>
        </p:txBody>
      </p:sp>
      <p:sp>
        <p:nvSpPr>
          <p:cNvPr id="481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F8E458-9FDB-494E-B2B9-EBD9F20090D7}" type="slidenum">
              <a:rPr lang="en-US" altLang="en-US" sz="1200">
                <a:solidFill>
                  <a:srgbClr val="898989"/>
                </a:solidFill>
              </a:rPr>
              <a:pPr/>
              <a:t>21</a:t>
            </a:fld>
            <a:endParaRPr lang="en-US" altLang="en-US" sz="1200">
              <a:solidFill>
                <a:srgbClr val="898989"/>
              </a:solidFill>
            </a:endParaRPr>
          </a:p>
        </p:txBody>
      </p:sp>
      <p:graphicFrame>
        <p:nvGraphicFramePr>
          <p:cNvPr id="5" name="Content Placeholder 4"/>
          <p:cNvGraphicFramePr>
            <a:graphicFrameLocks/>
          </p:cNvGraphicFramePr>
          <p:nvPr/>
        </p:nvGraphicFramePr>
        <p:xfrm>
          <a:off x="4989513" y="1938338"/>
          <a:ext cx="3514725" cy="958850"/>
        </p:xfrm>
        <a:graphic>
          <a:graphicData uri="http://schemas.openxmlformats.org/drawingml/2006/table">
            <a:tbl>
              <a:tblPr/>
              <a:tblGrid>
                <a:gridCol w="2181225">
                  <a:extLst>
                    <a:ext uri="{9D8B030D-6E8A-4147-A177-3AD203B41FA5}"/>
                  </a:extLst>
                </a:gridCol>
                <a:gridCol w="666750">
                  <a:extLst>
                    <a:ext uri="{9D8B030D-6E8A-4147-A177-3AD203B41FA5}"/>
                  </a:extLst>
                </a:gridCol>
                <a:gridCol w="666750">
                  <a:extLst>
                    <a:ext uri="{9D8B030D-6E8A-4147-A177-3AD203B41FA5}"/>
                  </a:extLst>
                </a:gridCol>
              </a:tblGrid>
              <a:tr h="368300">
                <a:tc>
                  <a:txBody>
                    <a:bodyPr/>
                    <a:lstStyle/>
                    <a:p>
                      <a:pPr algn="l" fontAlgn="ctr"/>
                      <a:r>
                        <a:rPr lang="en-US" sz="1100" b="1" i="0" u="none" strike="noStrike">
                          <a:solidFill>
                            <a:srgbClr val="FFFFFF"/>
                          </a:solidFill>
                          <a:effectLst/>
                          <a:latin typeface="Calibri" panose="020F0502020204030204" pitchFamily="34" charset="0"/>
                        </a:rPr>
                        <a:t> </a:t>
                      </a:r>
                    </a:p>
                  </a:txBody>
                  <a:tcPr marL="4763" marR="4763"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1" i="0" u="none" strike="noStrike">
                          <a:solidFill>
                            <a:srgbClr val="FFFFFF"/>
                          </a:solidFill>
                          <a:effectLst/>
                          <a:latin typeface="Calibri" panose="020F0502020204030204" pitchFamily="34" charset="0"/>
                        </a:rPr>
                        <a:t>Benchmark</a:t>
                      </a:r>
                    </a:p>
                  </a:txBody>
                  <a:tcPr marL="4763" marR="4763"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1" i="0" u="none" strike="noStrike">
                          <a:solidFill>
                            <a:srgbClr val="FFFFFF"/>
                          </a:solidFill>
                          <a:effectLst/>
                          <a:latin typeface="Calibri" panose="020F0502020204030204" pitchFamily="34" charset="0"/>
                        </a:rPr>
                        <a:t>LBH - All Payer</a:t>
                      </a:r>
                    </a:p>
                  </a:txBody>
                  <a:tcPr marL="4763" marR="4763"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extLst>
              </a:tr>
              <a:tr h="196850">
                <a:tc>
                  <a:txBody>
                    <a:bodyPr/>
                    <a:lstStyle/>
                    <a:p>
                      <a:pPr algn="l" fontAlgn="ctr"/>
                      <a:r>
                        <a:rPr lang="en-US" sz="1200" b="0" i="0" u="none" strike="noStrike" dirty="0">
                          <a:solidFill>
                            <a:srgbClr val="000000"/>
                          </a:solidFill>
                          <a:effectLst/>
                          <a:latin typeface="Calibri" panose="020F0502020204030204" pitchFamily="34" charset="0"/>
                        </a:rPr>
                        <a:t>QM MD Average</a:t>
                      </a:r>
                    </a:p>
                  </a:txBody>
                  <a:tcPr marL="4763" marR="4763"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alibri" panose="020F0502020204030204" pitchFamily="34" charset="0"/>
                        </a:rPr>
                        <a:t>355</a:t>
                      </a:r>
                    </a:p>
                  </a:txBody>
                  <a:tcPr marL="4763" marR="4763"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390</a:t>
                      </a:r>
                    </a:p>
                  </a:txBody>
                  <a:tcPr marL="4763" marR="4763"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extLst>
              </a:tr>
              <a:tr h="196850">
                <a:tc>
                  <a:txBody>
                    <a:bodyPr/>
                    <a:lstStyle/>
                    <a:p>
                      <a:pPr algn="l" fontAlgn="ctr"/>
                      <a:r>
                        <a:rPr lang="en-US" sz="1200" b="0" i="0" u="none" strike="noStrike">
                          <a:solidFill>
                            <a:srgbClr val="000000"/>
                          </a:solidFill>
                          <a:effectLst/>
                          <a:latin typeface="Calibri" panose="020F0502020204030204" pitchFamily="34" charset="0"/>
                        </a:rPr>
                        <a:t>QM National Average</a:t>
                      </a:r>
                    </a:p>
                  </a:txBody>
                  <a:tcPr marL="4763" marR="4763"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alibri" panose="020F0502020204030204" pitchFamily="34" charset="0"/>
                        </a:rPr>
                        <a:t>352</a:t>
                      </a:r>
                    </a:p>
                  </a:txBody>
                  <a:tcPr marL="4763" marR="4763"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390</a:t>
                      </a:r>
                    </a:p>
                  </a:txBody>
                  <a:tcPr marL="4763" marR="4763"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extLst>
              </a:tr>
              <a:tr h="196850">
                <a:tc>
                  <a:txBody>
                    <a:bodyPr/>
                    <a:lstStyle/>
                    <a:p>
                      <a:pPr algn="l" fontAlgn="ctr"/>
                      <a:r>
                        <a:rPr lang="en-US" sz="1200" b="0" i="0" u="none" strike="noStrike">
                          <a:solidFill>
                            <a:srgbClr val="000000"/>
                          </a:solidFill>
                          <a:effectLst/>
                          <a:latin typeface="Calibri" panose="020F0502020204030204" pitchFamily="34" charset="0"/>
                        </a:rPr>
                        <a:t>Overall Rating of Care MD Average</a:t>
                      </a:r>
                    </a:p>
                  </a:txBody>
                  <a:tcPr marL="4763" marR="4763"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4763" marR="4763"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dirty="0">
                          <a:solidFill>
                            <a:srgbClr val="000000"/>
                          </a:solidFill>
                          <a:effectLst/>
                          <a:latin typeface="Calibri" panose="020F0502020204030204" pitchFamily="34" charset="0"/>
                        </a:rPr>
                        <a:t>8.1</a:t>
                      </a:r>
                    </a:p>
                  </a:txBody>
                  <a:tcPr marL="4763" marR="4763"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extLst>
              </a:tr>
            </a:tbl>
          </a:graphicData>
        </a:graphic>
      </p:graphicFrame>
      <p:graphicFrame>
        <p:nvGraphicFramePr>
          <p:cNvPr id="6" name="Table 5"/>
          <p:cNvGraphicFramePr>
            <a:graphicFrameLocks noGrp="1"/>
          </p:cNvGraphicFramePr>
          <p:nvPr/>
        </p:nvGraphicFramePr>
        <p:xfrm>
          <a:off x="417513" y="1938338"/>
          <a:ext cx="4181475" cy="1254125"/>
        </p:xfrm>
        <a:graphic>
          <a:graphicData uri="http://schemas.openxmlformats.org/drawingml/2006/table">
            <a:tbl>
              <a:tblPr/>
              <a:tblGrid>
                <a:gridCol w="2181225">
                  <a:extLst>
                    <a:ext uri="{9D8B030D-6E8A-4147-A177-3AD203B41FA5}"/>
                  </a:extLst>
                </a:gridCol>
                <a:gridCol w="666750">
                  <a:extLst>
                    <a:ext uri="{9D8B030D-6E8A-4147-A177-3AD203B41FA5}"/>
                  </a:extLst>
                </a:gridCol>
                <a:gridCol w="666750">
                  <a:extLst>
                    <a:ext uri="{9D8B030D-6E8A-4147-A177-3AD203B41FA5}"/>
                  </a:extLst>
                </a:gridCol>
                <a:gridCol w="666750">
                  <a:extLst>
                    <a:ext uri="{9D8B030D-6E8A-4147-A177-3AD203B41FA5}"/>
                  </a:extLst>
                </a:gridCol>
              </a:tblGrid>
              <a:tr h="509528">
                <a:tc>
                  <a:txBody>
                    <a:bodyPr/>
                    <a:lstStyle/>
                    <a:p>
                      <a:pPr algn="l" fontAlgn="ctr"/>
                      <a:r>
                        <a:rPr lang="en-US" sz="1100" b="1" i="0" u="none" strike="noStrike" dirty="0">
                          <a:solidFill>
                            <a:srgbClr val="FFFFFF"/>
                          </a:solidFill>
                          <a:effectLst/>
                          <a:latin typeface="Calibri" panose="020F0502020204030204" pitchFamily="34" charset="0"/>
                        </a:rPr>
                        <a:t> </a:t>
                      </a:r>
                    </a:p>
                  </a:txBody>
                  <a:tcPr marL="4763" marR="4763" marT="6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1" i="0" u="none" strike="noStrike">
                          <a:solidFill>
                            <a:srgbClr val="FFFFFF"/>
                          </a:solidFill>
                          <a:effectLst/>
                          <a:latin typeface="Calibri" panose="020F0502020204030204" pitchFamily="34" charset="0"/>
                        </a:rPr>
                        <a:t>Benchmark</a:t>
                      </a:r>
                    </a:p>
                  </a:txBody>
                  <a:tcPr marL="4763" marR="4763" marT="6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1" i="0" u="none" strike="noStrike">
                          <a:solidFill>
                            <a:srgbClr val="FFFFFF"/>
                          </a:solidFill>
                          <a:effectLst/>
                          <a:latin typeface="Calibri" panose="020F0502020204030204" pitchFamily="34" charset="0"/>
                        </a:rPr>
                        <a:t>LBH - All Payer</a:t>
                      </a:r>
                    </a:p>
                  </a:txBody>
                  <a:tcPr marL="4763" marR="4763" marT="6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1" i="0" u="none" strike="noStrike">
                          <a:solidFill>
                            <a:srgbClr val="FFFFFF"/>
                          </a:solidFill>
                          <a:effectLst/>
                          <a:latin typeface="Calibri" panose="020F0502020204030204" pitchFamily="34" charset="0"/>
                        </a:rPr>
                        <a:t>LBH - Pro30 Medicare</a:t>
                      </a:r>
                    </a:p>
                  </a:txBody>
                  <a:tcPr marL="4763" marR="4763" marT="6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extLst>
              </a:tr>
              <a:tr h="372299">
                <a:tc>
                  <a:txBody>
                    <a:bodyPr/>
                    <a:lstStyle/>
                    <a:p>
                      <a:pPr algn="l" fontAlgn="ctr"/>
                      <a:r>
                        <a:rPr lang="en-US" sz="1200" b="0" i="0" u="none" strike="noStrike">
                          <a:solidFill>
                            <a:srgbClr val="000000"/>
                          </a:solidFill>
                          <a:effectLst/>
                          <a:latin typeface="Calibri" panose="020F0502020204030204" pitchFamily="34" charset="0"/>
                        </a:rPr>
                        <a:t>PointRight Pro30 Adjusted MD Average</a:t>
                      </a:r>
                    </a:p>
                  </a:txBody>
                  <a:tcPr marL="4763" marR="4763" marT="6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200" b="0" i="0" u="none" strike="noStrike">
                          <a:solidFill>
                            <a:srgbClr val="000000"/>
                          </a:solidFill>
                          <a:effectLst/>
                          <a:latin typeface="Calibri" panose="020F0502020204030204" pitchFamily="34" charset="0"/>
                        </a:rPr>
                        <a:t>16.5</a:t>
                      </a:r>
                    </a:p>
                  </a:txBody>
                  <a:tcPr marL="4763" marR="4763" marT="6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100" b="0" i="0" u="none" strike="noStrike">
                          <a:solidFill>
                            <a:srgbClr val="000000"/>
                          </a:solidFill>
                          <a:effectLst/>
                          <a:latin typeface="Calibri" panose="020F0502020204030204" pitchFamily="34" charset="0"/>
                        </a:rPr>
                        <a:t>16.8</a:t>
                      </a:r>
                    </a:p>
                  </a:txBody>
                  <a:tcPr marL="4763" marR="4763" marT="6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16.7</a:t>
                      </a:r>
                    </a:p>
                  </a:txBody>
                  <a:tcPr marL="4763" marR="4763" marT="6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extLst>
              </a:tr>
              <a:tr h="372299">
                <a:tc>
                  <a:txBody>
                    <a:bodyPr/>
                    <a:lstStyle/>
                    <a:p>
                      <a:pPr algn="l" fontAlgn="ctr"/>
                      <a:r>
                        <a:rPr lang="en-US" sz="1200" b="0" i="0" u="none" strike="noStrike">
                          <a:solidFill>
                            <a:srgbClr val="000000"/>
                          </a:solidFill>
                          <a:effectLst/>
                          <a:latin typeface="Calibri" panose="020F0502020204030204" pitchFamily="34" charset="0"/>
                        </a:rPr>
                        <a:t>PointRight Pro30 Adjusted National Average</a:t>
                      </a:r>
                    </a:p>
                  </a:txBody>
                  <a:tcPr marL="4763" marR="4763" marT="6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200" b="0" i="0" u="none" strike="noStrike" dirty="0">
                          <a:solidFill>
                            <a:srgbClr val="000000"/>
                          </a:solidFill>
                          <a:effectLst/>
                          <a:latin typeface="Calibri" panose="020F0502020204030204" pitchFamily="34" charset="0"/>
                        </a:rPr>
                        <a:t>17.1</a:t>
                      </a:r>
                    </a:p>
                  </a:txBody>
                  <a:tcPr marL="4763" marR="4763" marT="6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100" b="0" i="0" u="none" strike="noStrike">
                          <a:solidFill>
                            <a:srgbClr val="000000"/>
                          </a:solidFill>
                          <a:effectLst/>
                          <a:latin typeface="Calibri" panose="020F0502020204030204" pitchFamily="34" charset="0"/>
                        </a:rPr>
                        <a:t>16.8</a:t>
                      </a:r>
                    </a:p>
                  </a:txBody>
                  <a:tcPr marL="4763" marR="4763" marT="6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100" b="0" i="0" u="none" strike="noStrike" dirty="0">
                          <a:solidFill>
                            <a:srgbClr val="000000"/>
                          </a:solidFill>
                          <a:effectLst/>
                          <a:latin typeface="Calibri" panose="020F0502020204030204" pitchFamily="34" charset="0"/>
                        </a:rPr>
                        <a:t>16.7</a:t>
                      </a:r>
                    </a:p>
                  </a:txBody>
                  <a:tcPr marL="4763" marR="4763" marT="6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extLst>
              </a:tr>
            </a:tbl>
          </a:graphicData>
        </a:graphic>
      </p:graphicFrame>
      <p:graphicFrame>
        <p:nvGraphicFramePr>
          <p:cNvPr id="7" name="Chart 6"/>
          <p:cNvGraphicFramePr>
            <a:graphicFrameLocks/>
          </p:cNvGraphicFramePr>
          <p:nvPr/>
        </p:nvGraphicFramePr>
        <p:xfrm>
          <a:off x="416720" y="3191828"/>
          <a:ext cx="4181475" cy="28497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4989911" y="3265811"/>
          <a:ext cx="3514725" cy="27018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sz="4000" dirty="0" smtClean="0">
                <a:solidFill>
                  <a:schemeClr val="tx1">
                    <a:lumMod val="75000"/>
                    <a:lumOff val="25000"/>
                  </a:schemeClr>
                </a:solidFill>
              </a:rPr>
              <a:t>Network Performance Review</a:t>
            </a:r>
            <a:endParaRPr lang="en-US" sz="4000" dirty="0">
              <a:solidFill>
                <a:schemeClr val="tx1">
                  <a:lumMod val="75000"/>
                  <a:lumOff val="25000"/>
                </a:schemeClr>
              </a:solidFill>
            </a:endParaRPr>
          </a:p>
        </p:txBody>
      </p:sp>
      <p:sp>
        <p:nvSpPr>
          <p:cNvPr id="491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693C58F-1809-4C53-8995-FFC321130D37}" type="slidenum">
              <a:rPr lang="en-US" altLang="en-US" sz="1200">
                <a:solidFill>
                  <a:srgbClr val="898989"/>
                </a:solidFill>
              </a:rPr>
              <a:pPr/>
              <a:t>22</a:t>
            </a:fld>
            <a:endParaRPr lang="en-US" altLang="en-US" sz="1200">
              <a:solidFill>
                <a:srgbClr val="898989"/>
              </a:solidFill>
            </a:endParaRPr>
          </a:p>
        </p:txBody>
      </p:sp>
      <p:graphicFrame>
        <p:nvGraphicFramePr>
          <p:cNvPr id="5" name="Chart 4"/>
          <p:cNvGraphicFramePr>
            <a:graphicFrameLocks/>
          </p:cNvGraphicFramePr>
          <p:nvPr/>
        </p:nvGraphicFramePr>
        <p:xfrm>
          <a:off x="4248315" y="1992385"/>
          <a:ext cx="4637485" cy="3630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257175" y="2530475"/>
          <a:ext cx="3795713" cy="1941513"/>
        </p:xfrm>
        <a:graphic>
          <a:graphicData uri="http://schemas.openxmlformats.org/drawingml/2006/table">
            <a:tbl>
              <a:tblPr/>
              <a:tblGrid>
                <a:gridCol w="1454703">
                  <a:extLst>
                    <a:ext uri="{9D8B030D-6E8A-4147-A177-3AD203B41FA5}"/>
                  </a:extLst>
                </a:gridCol>
                <a:gridCol w="780337">
                  <a:extLst>
                    <a:ext uri="{9D8B030D-6E8A-4147-A177-3AD203B41FA5}"/>
                  </a:extLst>
                </a:gridCol>
                <a:gridCol w="780337">
                  <a:extLst>
                    <a:ext uri="{9D8B030D-6E8A-4147-A177-3AD203B41FA5}"/>
                  </a:extLst>
                </a:gridCol>
                <a:gridCol w="780337">
                  <a:extLst>
                    <a:ext uri="{9D8B030D-6E8A-4147-A177-3AD203B41FA5}"/>
                  </a:extLst>
                </a:gridCol>
              </a:tblGrid>
              <a:tr h="341752">
                <a:tc>
                  <a:txBody>
                    <a:bodyPr/>
                    <a:lstStyle/>
                    <a:p>
                      <a:pPr algn="l" fontAlgn="b"/>
                      <a:r>
                        <a:rPr lang="en-US" sz="1100" b="1" i="1" u="none" strike="noStrike">
                          <a:solidFill>
                            <a:srgbClr val="000000"/>
                          </a:solidFill>
                          <a:effectLst/>
                          <a:latin typeface="Calibri" panose="020F0502020204030204" pitchFamily="34" charset="0"/>
                        </a:rPr>
                        <a:t>Groups Averages for DRGs</a:t>
                      </a:r>
                    </a:p>
                  </a:txBody>
                  <a:tcPr marL="4763" marR="4763" marT="63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63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63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635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extLst>
              </a:tr>
              <a:tr h="402754">
                <a:tc>
                  <a:txBody>
                    <a:bodyPr/>
                    <a:lstStyle/>
                    <a:p>
                      <a:pPr algn="ctr" fontAlgn="ctr"/>
                      <a:r>
                        <a:rPr lang="en-US" sz="1100" b="1" i="0" u="none" strike="noStrike">
                          <a:solidFill>
                            <a:srgbClr val="FFFFFF"/>
                          </a:solidFill>
                          <a:effectLst/>
                          <a:latin typeface="Calibri" panose="020F0502020204030204" pitchFamily="34" charset="0"/>
                        </a:rPr>
                        <a:t>DRG</a:t>
                      </a:r>
                    </a:p>
                  </a:txBody>
                  <a:tcPr marL="4763" marR="4763" marT="6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1" i="0" u="none" strike="noStrike">
                          <a:solidFill>
                            <a:srgbClr val="FFFFFF"/>
                          </a:solidFill>
                          <a:effectLst/>
                          <a:latin typeface="Calibri" panose="020F0502020204030204" pitchFamily="34" charset="0"/>
                        </a:rPr>
                        <a:t>LBH Average RH Rate</a:t>
                      </a:r>
                    </a:p>
                  </a:txBody>
                  <a:tcPr marL="4763" marR="4763" marT="6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1" i="0" u="none" strike="noStrike">
                          <a:solidFill>
                            <a:srgbClr val="FFFFFF"/>
                          </a:solidFill>
                          <a:effectLst/>
                          <a:latin typeface="Calibri" panose="020F0502020204030204" pitchFamily="34" charset="0"/>
                        </a:rPr>
                        <a:t>MD RH Rate</a:t>
                      </a:r>
                    </a:p>
                  </a:txBody>
                  <a:tcPr marL="4763" marR="4763" marT="6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1" i="0" u="none" strike="noStrike">
                          <a:solidFill>
                            <a:srgbClr val="FFFFFF"/>
                          </a:solidFill>
                          <a:effectLst/>
                          <a:latin typeface="Calibri" panose="020F0502020204030204" pitchFamily="34" charset="0"/>
                        </a:rPr>
                        <a:t>National RH Rate</a:t>
                      </a:r>
                    </a:p>
                  </a:txBody>
                  <a:tcPr marL="4763" marR="4763" marT="6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extLst>
              </a:tr>
              <a:tr h="199501">
                <a:tc>
                  <a:txBody>
                    <a:bodyPr/>
                    <a:lstStyle/>
                    <a:p>
                      <a:pPr algn="l" fontAlgn="b"/>
                      <a:r>
                        <a:rPr lang="en-US" sz="1100" b="0" i="0" u="none" strike="noStrike">
                          <a:solidFill>
                            <a:srgbClr val="000000"/>
                          </a:solidFill>
                          <a:effectLst/>
                          <a:latin typeface="Calibri" panose="020F0502020204030204" pitchFamily="34" charset="0"/>
                        </a:rPr>
                        <a:t>CHF</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17.2</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16.5</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17.1</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extLst>
              </a:tr>
              <a:tr h="199501">
                <a:tc>
                  <a:txBody>
                    <a:bodyPr/>
                    <a:lstStyle/>
                    <a:p>
                      <a:pPr algn="l" fontAlgn="b"/>
                      <a:r>
                        <a:rPr lang="en-US" sz="1100" b="0" i="0" u="none" strike="noStrike">
                          <a:solidFill>
                            <a:srgbClr val="000000"/>
                          </a:solidFill>
                          <a:effectLst/>
                          <a:latin typeface="Calibri" panose="020F0502020204030204" pitchFamily="34" charset="0"/>
                        </a:rPr>
                        <a:t>COPD</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16.5</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17.1</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extLst>
              </a:tr>
              <a:tr h="199501">
                <a:tc>
                  <a:txBody>
                    <a:bodyPr/>
                    <a:lstStyle/>
                    <a:p>
                      <a:pPr algn="l" fontAlgn="b"/>
                      <a:r>
                        <a:rPr lang="en-US" sz="1100" b="0" i="0" u="none" strike="noStrike">
                          <a:solidFill>
                            <a:srgbClr val="000000"/>
                          </a:solidFill>
                          <a:effectLst/>
                          <a:latin typeface="Calibri" panose="020F0502020204030204" pitchFamily="34" charset="0"/>
                        </a:rPr>
                        <a:t>CVA</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15.4</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16.5</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17.1</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extLst>
              </a:tr>
              <a:tr h="199501">
                <a:tc>
                  <a:txBody>
                    <a:bodyPr/>
                    <a:lstStyle/>
                    <a:p>
                      <a:pPr algn="l" fontAlgn="b"/>
                      <a:r>
                        <a:rPr lang="en-US" sz="1100" b="0" i="0" u="none" strike="noStrike" dirty="0">
                          <a:solidFill>
                            <a:srgbClr val="000000"/>
                          </a:solidFill>
                          <a:effectLst/>
                          <a:latin typeface="Calibri" panose="020F0502020204030204" pitchFamily="34" charset="0"/>
                        </a:rPr>
                        <a:t>DM</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17.2</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16.5</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17.1</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extLst>
              </a:tr>
              <a:tr h="199501">
                <a:tc>
                  <a:txBody>
                    <a:bodyPr/>
                    <a:lstStyle/>
                    <a:p>
                      <a:pPr algn="l" fontAlgn="b"/>
                      <a:r>
                        <a:rPr lang="en-US" sz="1100" b="0" i="0" u="none" strike="noStrike">
                          <a:solidFill>
                            <a:srgbClr val="000000"/>
                          </a:solidFill>
                          <a:effectLst/>
                          <a:latin typeface="Calibri" panose="020F0502020204030204" pitchFamily="34" charset="0"/>
                        </a:rPr>
                        <a:t>PNA</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16.8</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16.5</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17.1</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extLst>
              </a:tr>
              <a:tr h="199501">
                <a:tc>
                  <a:txBody>
                    <a:bodyPr/>
                    <a:lstStyle/>
                    <a:p>
                      <a:pPr algn="l" fontAlgn="b"/>
                      <a:r>
                        <a:rPr lang="en-US" sz="1100" b="0" i="0" u="none" strike="noStrike">
                          <a:solidFill>
                            <a:srgbClr val="000000"/>
                          </a:solidFill>
                          <a:effectLst/>
                          <a:latin typeface="Calibri" panose="020F0502020204030204" pitchFamily="34" charset="0"/>
                        </a:rPr>
                        <a:t>Recent Surgery</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16.7</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16.5</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dirty="0">
                          <a:solidFill>
                            <a:srgbClr val="000000"/>
                          </a:solidFill>
                          <a:effectLst/>
                          <a:latin typeface="Calibri" panose="020F0502020204030204" pitchFamily="34" charset="0"/>
                        </a:rPr>
                        <a:t>17.1</a:t>
                      </a:r>
                    </a:p>
                  </a:txBody>
                  <a:tcPr marL="4763" marR="4763" marT="6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extLst>
              </a:tr>
            </a:tbl>
          </a:graphicData>
        </a:graphic>
      </p:graphicFrame>
      <p:sp>
        <p:nvSpPr>
          <p:cNvPr id="49202" name="TextBox 6"/>
          <p:cNvSpPr txBox="1">
            <a:spLocks noChangeArrowheads="1"/>
          </p:cNvSpPr>
          <p:nvPr/>
        </p:nvSpPr>
        <p:spPr bwMode="auto">
          <a:xfrm>
            <a:off x="319088" y="4443413"/>
            <a:ext cx="3346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200" i="1">
                <a:solidFill>
                  <a:srgbClr val="000000"/>
                </a:solidFill>
              </a:rPr>
              <a:t>The values highlighted in red are he DRGs that the networked failed to meet both the State and National Benchmarks</a:t>
            </a:r>
          </a:p>
        </p:txBody>
      </p:sp>
      <p:sp>
        <p:nvSpPr>
          <p:cNvPr id="8" name="Oval 7"/>
          <p:cNvSpPr/>
          <p:nvPr/>
        </p:nvSpPr>
        <p:spPr>
          <a:xfrm>
            <a:off x="6718300" y="1763713"/>
            <a:ext cx="706438" cy="3565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Oval 8"/>
          <p:cNvSpPr/>
          <p:nvPr/>
        </p:nvSpPr>
        <p:spPr>
          <a:xfrm>
            <a:off x="4637088" y="1763713"/>
            <a:ext cx="704850" cy="3565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sz="4000" b="1" i="1" dirty="0" smtClean="0">
                <a:solidFill>
                  <a:schemeClr val="tx1">
                    <a:lumMod val="75000"/>
                    <a:lumOff val="25000"/>
                  </a:schemeClr>
                </a:solidFill>
              </a:rPr>
              <a:t>What are the critical elements to driving real results? </a:t>
            </a:r>
            <a:endParaRPr lang="en-US" sz="4000" b="1" i="1" dirty="0">
              <a:solidFill>
                <a:schemeClr val="tx1">
                  <a:lumMod val="75000"/>
                  <a:lumOff val="25000"/>
                </a:schemeClr>
              </a:solidFill>
            </a:endParaRPr>
          </a:p>
        </p:txBody>
      </p:sp>
      <p:sp>
        <p:nvSpPr>
          <p:cNvPr id="501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AA29B31-352D-4633-BB55-A273A27AD5AC}" type="slidenum">
              <a:rPr lang="en-US" altLang="en-US" sz="1200">
                <a:solidFill>
                  <a:srgbClr val="898989"/>
                </a:solidFill>
              </a:rPr>
              <a:pPr/>
              <a:t>23</a:t>
            </a:fld>
            <a:endParaRPr lang="en-US" altLang="en-US" sz="1200">
              <a:solidFill>
                <a:srgbClr val="898989"/>
              </a:solidFill>
            </a:endParaRPr>
          </a:p>
        </p:txBody>
      </p:sp>
      <p:graphicFrame>
        <p:nvGraphicFramePr>
          <p:cNvPr id="5" name="Chart 4"/>
          <p:cNvGraphicFramePr>
            <a:graphicFrameLocks/>
          </p:cNvGraphicFramePr>
          <p:nvPr/>
        </p:nvGraphicFramePr>
        <p:xfrm>
          <a:off x="2159556" y="1737360"/>
          <a:ext cx="4980384" cy="4496463"/>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Callout 1 5"/>
          <p:cNvSpPr/>
          <p:nvPr/>
        </p:nvSpPr>
        <p:spPr>
          <a:xfrm>
            <a:off x="7308850" y="2905125"/>
            <a:ext cx="1279525" cy="884238"/>
          </a:xfrm>
          <a:prstGeom prst="borderCallout1">
            <a:avLst>
              <a:gd name="adj1" fmla="val 42888"/>
              <a:gd name="adj2" fmla="val 690"/>
              <a:gd name="adj3" fmla="val 109052"/>
              <a:gd name="adj4" fmla="val -3119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So how do you get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325" y="1900238"/>
            <a:ext cx="4370388" cy="3519487"/>
          </a:xfrm>
        </p:spPr>
        <p:txBody>
          <a:bodyPr rtlCol="0">
            <a:normAutofit fontScale="77500" lnSpcReduction="20000"/>
          </a:bodyPr>
          <a:lstStyle/>
          <a:p>
            <a:pPr marL="68580" indent="0" fontAlgn="auto">
              <a:buFont typeface="Arial" pitchFamily="34" charset="0"/>
              <a:buNone/>
              <a:defRPr/>
            </a:pPr>
            <a:r>
              <a:rPr lang="en-US" dirty="0">
                <a:solidFill>
                  <a:schemeClr val="tx1"/>
                </a:solidFill>
              </a:rPr>
              <a:t>While data collection and analysis have become necessary components to legitimize the work done by healthcare entities, healthcare entities continue to have </a:t>
            </a:r>
            <a:r>
              <a:rPr lang="en-US" dirty="0" smtClean="0">
                <a:solidFill>
                  <a:schemeClr val="tx1"/>
                </a:solidFill>
              </a:rPr>
              <a:t>a </a:t>
            </a:r>
            <a:r>
              <a:rPr lang="en-US" dirty="0">
                <a:solidFill>
                  <a:schemeClr val="tx1"/>
                </a:solidFill>
              </a:rPr>
              <a:t>tenuous regard and relationship with data. Data is </a:t>
            </a:r>
            <a:r>
              <a:rPr lang="en-US" dirty="0" smtClean="0">
                <a:solidFill>
                  <a:schemeClr val="tx1"/>
                </a:solidFill>
              </a:rPr>
              <a:t/>
            </a:r>
            <a:br>
              <a:rPr lang="en-US" dirty="0" smtClean="0">
                <a:solidFill>
                  <a:schemeClr val="tx1"/>
                </a:solidFill>
              </a:rPr>
            </a:br>
            <a:r>
              <a:rPr lang="en-US" dirty="0" smtClean="0">
                <a:solidFill>
                  <a:schemeClr val="tx1"/>
                </a:solidFill>
              </a:rPr>
              <a:t>often </a:t>
            </a:r>
            <a:r>
              <a:rPr lang="en-US" dirty="0">
                <a:solidFill>
                  <a:schemeClr val="tx1"/>
                </a:solidFill>
              </a:rPr>
              <a:t>paired with:</a:t>
            </a:r>
          </a:p>
          <a:p>
            <a:pPr marL="384048" lvl="1" indent="-182880" fontAlgn="auto">
              <a:buFont typeface="Wingdings" panose="05000000000000000000" pitchFamily="2" charset="2"/>
              <a:buChar char="§"/>
              <a:defRPr/>
            </a:pPr>
            <a:r>
              <a:rPr lang="en-US" dirty="0">
                <a:solidFill>
                  <a:schemeClr val="tx1"/>
                </a:solidFill>
              </a:rPr>
              <a:t>Anxiety</a:t>
            </a:r>
          </a:p>
          <a:p>
            <a:pPr marL="384048" lvl="1" indent="-182880" fontAlgn="auto">
              <a:buFont typeface="Wingdings" panose="05000000000000000000" pitchFamily="2" charset="2"/>
              <a:buChar char="§"/>
              <a:defRPr/>
            </a:pPr>
            <a:r>
              <a:rPr lang="en-US" dirty="0">
                <a:solidFill>
                  <a:schemeClr val="tx1"/>
                </a:solidFill>
              </a:rPr>
              <a:t>Skepticism</a:t>
            </a:r>
          </a:p>
          <a:p>
            <a:pPr marL="384048" lvl="1" indent="-182880" fontAlgn="auto">
              <a:buFont typeface="Wingdings" panose="05000000000000000000" pitchFamily="2" charset="2"/>
              <a:buChar char="§"/>
              <a:defRPr/>
            </a:pPr>
            <a:r>
              <a:rPr lang="en-US" dirty="0">
                <a:solidFill>
                  <a:schemeClr val="tx1"/>
                </a:solidFill>
              </a:rPr>
              <a:t>Frustration</a:t>
            </a:r>
          </a:p>
          <a:p>
            <a:pPr marL="384048" lvl="1" indent="-182880" fontAlgn="auto">
              <a:buFont typeface="Wingdings" panose="05000000000000000000" pitchFamily="2" charset="2"/>
              <a:buChar char="§"/>
              <a:defRPr/>
            </a:pPr>
            <a:r>
              <a:rPr lang="en-US" dirty="0">
                <a:solidFill>
                  <a:schemeClr val="tx1"/>
                </a:solidFill>
              </a:rPr>
              <a:t>Missed opportunities</a:t>
            </a:r>
          </a:p>
          <a:p>
            <a:pPr marL="384048" lvl="1" indent="-182880" fontAlgn="auto">
              <a:buFont typeface="Wingdings" panose="05000000000000000000" pitchFamily="2" charset="2"/>
              <a:buChar char="§"/>
              <a:defRPr/>
            </a:pPr>
            <a:r>
              <a:rPr lang="en-US" dirty="0">
                <a:solidFill>
                  <a:schemeClr val="tx1"/>
                </a:solidFill>
              </a:rPr>
              <a:t>Sanctions and Penalties</a:t>
            </a:r>
          </a:p>
          <a:p>
            <a:pPr marL="68580" indent="0" fontAlgn="auto">
              <a:buFont typeface="Arial" pitchFamily="34" charset="0"/>
              <a:buNone/>
              <a:defRPr/>
            </a:pPr>
            <a:endParaRPr lang="en-US" dirty="0">
              <a:solidFill>
                <a:schemeClr val="tx1"/>
              </a:solidFill>
            </a:endParaRPr>
          </a:p>
          <a:p>
            <a:pPr marL="68580" indent="0" algn="ctr" fontAlgn="auto">
              <a:buFont typeface="Arial" pitchFamily="34" charset="0"/>
              <a:buNone/>
              <a:defRPr/>
            </a:pPr>
            <a:r>
              <a:rPr lang="en-US" i="1" dirty="0" smtClean="0">
                <a:solidFill>
                  <a:schemeClr val="accent1"/>
                </a:solidFill>
              </a:rPr>
              <a:t>Embracing </a:t>
            </a:r>
            <a:r>
              <a:rPr lang="en-US" i="1" dirty="0">
                <a:solidFill>
                  <a:schemeClr val="accent1"/>
                </a:solidFill>
              </a:rPr>
              <a:t>data as a success enabler requires the recognition of these associations. When the quality of the data goes up, the group is more likely to adopt it as a “common language</a:t>
            </a:r>
            <a:r>
              <a:rPr lang="en-US" i="1" dirty="0" smtClean="0">
                <a:solidFill>
                  <a:schemeClr val="accent1"/>
                </a:solidFill>
              </a:rPr>
              <a:t>”.</a:t>
            </a:r>
            <a:endParaRPr lang="en-US" dirty="0">
              <a:solidFill>
                <a:schemeClr val="accent1"/>
              </a:solidFill>
            </a:endParaRPr>
          </a:p>
        </p:txBody>
      </p:sp>
      <p:sp>
        <p:nvSpPr>
          <p:cNvPr id="3" name="Title 2"/>
          <p:cNvSpPr>
            <a:spLocks noGrp="1"/>
          </p:cNvSpPr>
          <p:nvPr>
            <p:ph type="title"/>
          </p:nvPr>
        </p:nvSpPr>
        <p:spPr>
          <a:xfrm>
            <a:off x="822325" y="287338"/>
            <a:ext cx="7851775" cy="1449387"/>
          </a:xfrm>
        </p:spPr>
        <p:txBody>
          <a:bodyPr/>
          <a:lstStyle/>
          <a:p>
            <a:pPr fontAlgn="auto">
              <a:spcAft>
                <a:spcPts val="0"/>
              </a:spcAft>
              <a:defRPr/>
            </a:pPr>
            <a:r>
              <a:rPr lang="en-US" sz="4000" dirty="0" smtClean="0">
                <a:solidFill>
                  <a:schemeClr val="tx1">
                    <a:lumMod val="75000"/>
                    <a:lumOff val="25000"/>
                  </a:schemeClr>
                </a:solidFill>
              </a:rPr>
              <a:t>Using Data as your Common </a:t>
            </a:r>
            <a:r>
              <a:rPr lang="en-US" sz="4000" dirty="0">
                <a:solidFill>
                  <a:schemeClr val="tx1">
                    <a:lumMod val="75000"/>
                    <a:lumOff val="25000"/>
                  </a:schemeClr>
                </a:solidFill>
              </a:rPr>
              <a:t>L</a:t>
            </a:r>
            <a:r>
              <a:rPr lang="en-US" sz="4000" dirty="0" smtClean="0">
                <a:solidFill>
                  <a:schemeClr val="tx1">
                    <a:lumMod val="75000"/>
                    <a:lumOff val="25000"/>
                  </a:schemeClr>
                </a:solidFill>
              </a:rPr>
              <a:t>anguage</a:t>
            </a:r>
            <a:endParaRPr lang="en-US" sz="4000" dirty="0">
              <a:solidFill>
                <a:schemeClr val="tx1">
                  <a:lumMod val="75000"/>
                  <a:lumOff val="25000"/>
                </a:schemeClr>
              </a:solidFill>
            </a:endParaRPr>
          </a:p>
        </p:txBody>
      </p:sp>
      <p:sp>
        <p:nvSpPr>
          <p:cNvPr id="512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FDC6534-CEC1-4776-9B77-6CCFA17353BB}" type="slidenum">
              <a:rPr lang="en-US" altLang="en-US" sz="1200">
                <a:solidFill>
                  <a:srgbClr val="898989"/>
                </a:solidFill>
              </a:rPr>
              <a:pPr/>
              <a:t>24</a:t>
            </a:fld>
            <a:endParaRPr lang="en-US" altLang="en-US" sz="1200">
              <a:solidFill>
                <a:srgbClr val="898989"/>
              </a:solidFill>
            </a:endParaRPr>
          </a:p>
        </p:txBody>
      </p:sp>
      <p:pic>
        <p:nvPicPr>
          <p:cNvPr id="51204" name="Picture 9" descr="140113.bigdata.jpg, from tomfishburne.com"/>
          <p:cNvPicPr>
            <a:picLocks noChangeAspect="1" noChangeArrowheads="1"/>
          </p:cNvPicPr>
          <p:nvPr/>
        </p:nvPicPr>
        <p:blipFill>
          <a:blip r:embed="rId3">
            <a:extLst>
              <a:ext uri="{28A0092B-C50C-407E-A947-70E740481C1C}">
                <a14:useLocalDpi xmlns:a14="http://schemas.microsoft.com/office/drawing/2010/main" val="0"/>
              </a:ext>
            </a:extLst>
          </a:blip>
          <a:srcRect b="4256"/>
          <a:stretch>
            <a:fillRect/>
          </a:stretch>
        </p:blipFill>
        <p:spPr bwMode="auto">
          <a:xfrm>
            <a:off x="5389563" y="1900238"/>
            <a:ext cx="3514725"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8"/>
            <a:ext cx="7543800" cy="1449387"/>
          </a:xfrm>
        </p:spPr>
        <p:txBody>
          <a:bodyPr/>
          <a:lstStyle/>
          <a:p>
            <a:pPr fontAlgn="auto">
              <a:spcAft>
                <a:spcPts val="0"/>
              </a:spcAft>
              <a:defRPr/>
            </a:pPr>
            <a:r>
              <a:rPr lang="en-US" sz="4000" dirty="0">
                <a:solidFill>
                  <a:schemeClr val="tx1">
                    <a:lumMod val="85000"/>
                    <a:lumOff val="15000"/>
                  </a:schemeClr>
                </a:solidFill>
              </a:rPr>
              <a:t>Analytics to </a:t>
            </a:r>
            <a:r>
              <a:rPr lang="en-US" sz="4000" dirty="0" smtClean="0">
                <a:solidFill>
                  <a:schemeClr val="tx1">
                    <a:lumMod val="85000"/>
                    <a:lumOff val="15000"/>
                  </a:schemeClr>
                </a:solidFill>
              </a:rPr>
              <a:t>Support PAU’s</a:t>
            </a:r>
            <a:endParaRPr lang="en-US" sz="4000" dirty="0">
              <a:solidFill>
                <a:schemeClr val="tx1">
                  <a:lumMod val="75000"/>
                  <a:lumOff val="25000"/>
                </a:schemeClr>
              </a:solidFill>
            </a:endParaRPr>
          </a:p>
        </p:txBody>
      </p:sp>
      <p:sp>
        <p:nvSpPr>
          <p:cNvPr id="3" name="Text Placeholder 2"/>
          <p:cNvSpPr>
            <a:spLocks noGrp="1"/>
          </p:cNvSpPr>
          <p:nvPr>
            <p:ph type="body" idx="1"/>
          </p:nvPr>
        </p:nvSpPr>
        <p:spPr>
          <a:xfrm>
            <a:off x="822325" y="1846263"/>
            <a:ext cx="3703638" cy="736600"/>
          </a:xfrm>
        </p:spPr>
        <p:txBody>
          <a:bodyPr rtlCol="0"/>
          <a:lstStyle/>
          <a:p>
            <a:pPr fontAlgn="auto">
              <a:defRPr/>
            </a:pPr>
            <a:r>
              <a:rPr lang="en-US" b="1" i="1" dirty="0"/>
              <a:t>Multiple Teams/Activities </a:t>
            </a:r>
            <a:r>
              <a:rPr lang="en-US" b="1" i="1" dirty="0" smtClean="0"/>
              <a:t>involved</a:t>
            </a:r>
            <a:endParaRPr lang="en-US" b="1" i="1" dirty="0"/>
          </a:p>
        </p:txBody>
      </p:sp>
      <p:sp>
        <p:nvSpPr>
          <p:cNvPr id="4" name="Content Placeholder 3"/>
          <p:cNvSpPr>
            <a:spLocks noGrp="1"/>
          </p:cNvSpPr>
          <p:nvPr>
            <p:ph sz="half" idx="2"/>
          </p:nvPr>
        </p:nvSpPr>
        <p:spPr>
          <a:xfrm>
            <a:off x="822325" y="2582863"/>
            <a:ext cx="3703638" cy="3286125"/>
          </a:xfrm>
        </p:spPr>
        <p:txBody>
          <a:bodyPr rtlCol="0">
            <a:normAutofit fontScale="85000" lnSpcReduction="20000"/>
          </a:bodyPr>
          <a:lstStyle/>
          <a:p>
            <a:pPr marL="91440" indent="-91440" fontAlgn="auto">
              <a:buFont typeface="Courier New" panose="02070309020205020404" pitchFamily="49" charset="0"/>
              <a:buChar char="o"/>
              <a:defRPr/>
            </a:pPr>
            <a:r>
              <a:rPr lang="en-US" dirty="0">
                <a:solidFill>
                  <a:schemeClr val="tx1">
                    <a:lumMod val="75000"/>
                    <a:lumOff val="25000"/>
                  </a:schemeClr>
                </a:solidFill>
              </a:rPr>
              <a:t>Population Health Team</a:t>
            </a:r>
          </a:p>
          <a:p>
            <a:pPr marL="91440" indent="-91440" fontAlgn="auto">
              <a:buFont typeface="Courier New" panose="02070309020205020404" pitchFamily="49" charset="0"/>
              <a:buChar char="o"/>
              <a:defRPr/>
            </a:pPr>
            <a:r>
              <a:rPr lang="en-US" dirty="0">
                <a:solidFill>
                  <a:schemeClr val="tx1">
                    <a:lumMod val="75000"/>
                    <a:lumOff val="25000"/>
                  </a:schemeClr>
                </a:solidFill>
              </a:rPr>
              <a:t>Local Teams</a:t>
            </a:r>
          </a:p>
          <a:p>
            <a:pPr marL="91440" indent="-91440" fontAlgn="auto">
              <a:buFont typeface="Courier New" panose="02070309020205020404" pitchFamily="49" charset="0"/>
              <a:buChar char="o"/>
              <a:defRPr/>
            </a:pPr>
            <a:r>
              <a:rPr lang="en-US" dirty="0">
                <a:solidFill>
                  <a:schemeClr val="tx1">
                    <a:lumMod val="75000"/>
                    <a:lumOff val="25000"/>
                  </a:schemeClr>
                </a:solidFill>
              </a:rPr>
              <a:t>Facility Activities</a:t>
            </a:r>
          </a:p>
          <a:p>
            <a:pPr marL="91440" indent="-91440" fontAlgn="auto">
              <a:buFont typeface="Courier New" panose="02070309020205020404" pitchFamily="49" charset="0"/>
              <a:buChar char="o"/>
              <a:defRPr/>
            </a:pPr>
            <a:r>
              <a:rPr lang="en-US" dirty="0">
                <a:solidFill>
                  <a:schemeClr val="tx1">
                    <a:lumMod val="75000"/>
                    <a:lumOff val="25000"/>
                  </a:schemeClr>
                </a:solidFill>
              </a:rPr>
              <a:t>Care Management Team</a:t>
            </a:r>
          </a:p>
          <a:p>
            <a:pPr marL="91440" indent="-91440" fontAlgn="auto">
              <a:buFont typeface="Courier New" panose="02070309020205020404" pitchFamily="49" charset="0"/>
              <a:buChar char="o"/>
              <a:defRPr/>
            </a:pPr>
            <a:r>
              <a:rPr lang="en-US" dirty="0">
                <a:solidFill>
                  <a:schemeClr val="tx1">
                    <a:lumMod val="75000"/>
                    <a:lumOff val="25000"/>
                  </a:schemeClr>
                </a:solidFill>
              </a:rPr>
              <a:t>Finance Focus</a:t>
            </a:r>
          </a:p>
          <a:p>
            <a:pPr marL="91440" indent="-91440" fontAlgn="auto">
              <a:buFont typeface="Courier New" panose="02070309020205020404" pitchFamily="49" charset="0"/>
              <a:buChar char="o"/>
              <a:defRPr/>
            </a:pPr>
            <a:r>
              <a:rPr lang="en-US" dirty="0">
                <a:solidFill>
                  <a:schemeClr val="tx1">
                    <a:lumMod val="75000"/>
                    <a:lumOff val="25000"/>
                  </a:schemeClr>
                </a:solidFill>
              </a:rPr>
              <a:t>HSCRC/CRISP Analytics</a:t>
            </a:r>
          </a:p>
          <a:p>
            <a:pPr marL="91440" indent="-91440" fontAlgn="auto">
              <a:buFont typeface="Courier New" panose="02070309020205020404" pitchFamily="49" charset="0"/>
              <a:buChar char="o"/>
              <a:defRPr/>
            </a:pPr>
            <a:r>
              <a:rPr lang="en-US" dirty="0">
                <a:solidFill>
                  <a:schemeClr val="tx1">
                    <a:lumMod val="75000"/>
                    <a:lumOff val="25000"/>
                  </a:schemeClr>
                </a:solidFill>
              </a:rPr>
              <a:t>HPM </a:t>
            </a:r>
          </a:p>
          <a:p>
            <a:pPr marL="91440" indent="-91440" fontAlgn="auto">
              <a:buFont typeface="Courier New" panose="02070309020205020404" pitchFamily="49" charset="0"/>
              <a:buChar char="o"/>
              <a:defRPr/>
            </a:pPr>
            <a:r>
              <a:rPr lang="en-US" dirty="0">
                <a:solidFill>
                  <a:schemeClr val="tx1">
                    <a:lumMod val="75000"/>
                    <a:lumOff val="25000"/>
                  </a:schemeClr>
                </a:solidFill>
              </a:rPr>
              <a:t>Premier Analytics</a:t>
            </a:r>
          </a:p>
          <a:p>
            <a:pPr marL="91440" indent="-91440" fontAlgn="auto">
              <a:buFont typeface="Courier New" panose="02070309020205020404" pitchFamily="49" charset="0"/>
              <a:buChar char="o"/>
              <a:defRPr/>
            </a:pPr>
            <a:r>
              <a:rPr lang="en-US" dirty="0">
                <a:solidFill>
                  <a:schemeClr val="tx1">
                    <a:lumMod val="75000"/>
                    <a:lumOff val="25000"/>
                  </a:schemeClr>
                </a:solidFill>
              </a:rPr>
              <a:t>Community Partnerships</a:t>
            </a:r>
          </a:p>
          <a:p>
            <a:pPr marL="0" indent="0" fontAlgn="auto">
              <a:buFont typeface="Calibri" panose="020F0502020204030204" pitchFamily="34" charset="0"/>
              <a:buNone/>
              <a:defRPr/>
            </a:pPr>
            <a:endParaRPr lang="en-US" dirty="0">
              <a:solidFill>
                <a:schemeClr val="tx1">
                  <a:lumMod val="75000"/>
                  <a:lumOff val="25000"/>
                </a:schemeClr>
              </a:solidFill>
            </a:endParaRPr>
          </a:p>
        </p:txBody>
      </p:sp>
      <p:sp>
        <p:nvSpPr>
          <p:cNvPr id="5" name="Text Placeholder 4"/>
          <p:cNvSpPr>
            <a:spLocks noGrp="1"/>
          </p:cNvSpPr>
          <p:nvPr>
            <p:ph type="body" sz="quarter" idx="3"/>
          </p:nvPr>
        </p:nvSpPr>
        <p:spPr>
          <a:xfrm>
            <a:off x="4664075" y="1846263"/>
            <a:ext cx="3702050" cy="736600"/>
          </a:xfrm>
        </p:spPr>
        <p:txBody>
          <a:bodyPr rtlCol="0"/>
          <a:lstStyle/>
          <a:p>
            <a:pPr fontAlgn="auto">
              <a:defRPr/>
            </a:pPr>
            <a:r>
              <a:rPr lang="en-US" b="1" i="1" dirty="0"/>
              <a:t>Go forward </a:t>
            </a:r>
            <a:r>
              <a:rPr lang="en-US" b="1" i="1" dirty="0" smtClean="0"/>
              <a:t>Direction</a:t>
            </a:r>
            <a:endParaRPr lang="en-US" b="1" i="1" dirty="0"/>
          </a:p>
        </p:txBody>
      </p:sp>
      <p:sp>
        <p:nvSpPr>
          <p:cNvPr id="53253" name="Content Placeholder 5"/>
          <p:cNvSpPr>
            <a:spLocks noGrp="1"/>
          </p:cNvSpPr>
          <p:nvPr>
            <p:ph sz="quarter" idx="4"/>
          </p:nvPr>
        </p:nvSpPr>
        <p:spPr>
          <a:xfrm>
            <a:off x="4664075" y="2582863"/>
            <a:ext cx="4119563" cy="3286125"/>
          </a:xfrm>
        </p:spPr>
        <p:txBody>
          <a:bodyPr/>
          <a:lstStyle/>
          <a:p>
            <a:pPr>
              <a:buFont typeface="Courier New" panose="02070309020205020404" pitchFamily="49" charset="0"/>
              <a:buChar char="o"/>
            </a:pPr>
            <a:r>
              <a:rPr lang="en-US" altLang="en-US" sz="1800" smtClean="0"/>
              <a:t>Establish focused team</a:t>
            </a:r>
          </a:p>
          <a:p>
            <a:pPr>
              <a:buFont typeface="Courier New" panose="02070309020205020404" pitchFamily="49" charset="0"/>
              <a:buChar char="o"/>
            </a:pPr>
            <a:r>
              <a:rPr lang="en-US" altLang="en-US" sz="1800" smtClean="0"/>
              <a:t>Review and confirm data sources and definitions</a:t>
            </a:r>
          </a:p>
          <a:p>
            <a:pPr lvl="1">
              <a:buFont typeface="Wingdings" panose="05000000000000000000" pitchFamily="2" charset="2"/>
              <a:buChar char="§"/>
            </a:pPr>
            <a:r>
              <a:rPr lang="en-US" altLang="en-US" smtClean="0"/>
              <a:t>AHRQ</a:t>
            </a:r>
          </a:p>
          <a:p>
            <a:pPr lvl="1">
              <a:buFont typeface="Wingdings" panose="05000000000000000000" pitchFamily="2" charset="2"/>
              <a:buChar char="§"/>
            </a:pPr>
            <a:r>
              <a:rPr lang="en-US" altLang="en-US" smtClean="0"/>
              <a:t>HSCRC</a:t>
            </a:r>
          </a:p>
          <a:p>
            <a:endParaRPr lang="en-US" altLang="en-US" sz="1800" smtClean="0"/>
          </a:p>
          <a:p>
            <a:r>
              <a:rPr lang="en-US" altLang="en-US" sz="1800" smtClean="0"/>
              <a:t>Agreed and approve dashboard/scorecard</a:t>
            </a:r>
          </a:p>
          <a:p>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93688" y="287338"/>
            <a:ext cx="8507412" cy="627062"/>
          </a:xfrm>
        </p:spPr>
        <p:txBody>
          <a:bodyPr/>
          <a:lstStyle/>
          <a:p>
            <a:pPr algn="ctr" fontAlgn="auto">
              <a:spcAft>
                <a:spcPts val="0"/>
              </a:spcAft>
              <a:defRPr/>
            </a:pPr>
            <a:r>
              <a:rPr lang="en-US" sz="3200" b="1" dirty="0">
                <a:solidFill>
                  <a:schemeClr val="tx1">
                    <a:lumMod val="75000"/>
                    <a:lumOff val="25000"/>
                  </a:schemeClr>
                </a:solidFill>
              </a:rPr>
              <a:t>Organizational </a:t>
            </a:r>
            <a:r>
              <a:rPr lang="en-US" sz="3200" b="1" dirty="0" smtClean="0">
                <a:solidFill>
                  <a:schemeClr val="tx1">
                    <a:lumMod val="75000"/>
                    <a:lumOff val="25000"/>
                  </a:schemeClr>
                </a:solidFill>
              </a:rPr>
              <a:t>Alignment on Data Governance</a:t>
            </a:r>
            <a:endParaRPr lang="en-US" sz="3200" b="1" dirty="0">
              <a:solidFill>
                <a:schemeClr val="tx1">
                  <a:lumMod val="75000"/>
                  <a:lumOff val="25000"/>
                </a:schemeClr>
              </a:solidFill>
            </a:endParaRPr>
          </a:p>
        </p:txBody>
      </p:sp>
      <p:pic>
        <p:nvPicPr>
          <p:cNvPr id="542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025525"/>
            <a:ext cx="90439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157163"/>
            <a:ext cx="7237412" cy="822325"/>
          </a:xfrm>
        </p:spPr>
        <p:txBody>
          <a:bodyPr/>
          <a:lstStyle/>
          <a:p>
            <a:pPr fontAlgn="auto">
              <a:spcAft>
                <a:spcPts val="0"/>
              </a:spcAft>
              <a:defRPr/>
            </a:pPr>
            <a:r>
              <a:rPr lang="en-US" sz="2800" b="1" dirty="0">
                <a:solidFill>
                  <a:schemeClr val="tx1">
                    <a:lumMod val="75000"/>
                    <a:lumOff val="25000"/>
                  </a:schemeClr>
                </a:solidFill>
              </a:rPr>
              <a:t>Making PAU’s -  Direct Line of Sight &amp; Alignment of Performance Metrics</a:t>
            </a:r>
          </a:p>
        </p:txBody>
      </p:sp>
      <p:pic>
        <p:nvPicPr>
          <p:cNvPr id="55298" name="Picture 2"/>
          <p:cNvPicPr>
            <a:picLocks noChangeAspect="1"/>
          </p:cNvPicPr>
          <p:nvPr/>
        </p:nvPicPr>
        <p:blipFill>
          <a:blip r:embed="rId2">
            <a:extLst>
              <a:ext uri="{28A0092B-C50C-407E-A947-70E740481C1C}">
                <a14:useLocalDpi xmlns:a14="http://schemas.microsoft.com/office/drawing/2010/main" val="0"/>
              </a:ext>
            </a:extLst>
          </a:blip>
          <a:srcRect l="15370" t="30426" r="56422" b="7941"/>
          <a:stretch>
            <a:fillRect/>
          </a:stretch>
        </p:blipFill>
        <p:spPr bwMode="auto">
          <a:xfrm>
            <a:off x="477838" y="1223963"/>
            <a:ext cx="8234362"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1792288" cy="1223963"/>
          </a:xfrm>
          <a:prstGeom prst="rect">
            <a:avLst/>
          </a:prstGeom>
          <a:solidFill>
            <a:srgbClr val="0598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000" dirty="0">
                <a:latin typeface="Arial" panose="020B0604020202020204" pitchFamily="34" charset="0"/>
                <a:cs typeface="Arial" panose="020B0604020202020204" pitchFamily="34" charset="0"/>
              </a:rPr>
              <a:t>Polarities</a:t>
            </a:r>
          </a:p>
          <a:p>
            <a:pPr marL="111125" indent="-111125" fontAlgn="auto">
              <a:spcBef>
                <a:spcPts val="0"/>
              </a:spcBef>
              <a:spcAft>
                <a:spcPts val="0"/>
              </a:spcAft>
              <a:buFont typeface="Arial" panose="020B0604020202020204" pitchFamily="34" charset="0"/>
              <a:buChar char="•"/>
              <a:defRPr/>
            </a:pPr>
            <a:r>
              <a:rPr lang="en-US" sz="1000" dirty="0">
                <a:latin typeface="Arial" panose="020B0604020202020204" pitchFamily="34" charset="0"/>
                <a:cs typeface="Arial" panose="020B0604020202020204" pitchFamily="34" charset="0"/>
              </a:rPr>
              <a:t>Culture (Strong Goals &amp; Accountability)</a:t>
            </a:r>
          </a:p>
          <a:p>
            <a:pPr marL="111125" indent="-111125" fontAlgn="auto">
              <a:spcBef>
                <a:spcPts val="0"/>
              </a:spcBef>
              <a:spcAft>
                <a:spcPts val="0"/>
              </a:spcAft>
              <a:buFont typeface="Arial" panose="020B0604020202020204" pitchFamily="34" charset="0"/>
              <a:buChar char="•"/>
              <a:defRPr/>
            </a:pPr>
            <a:r>
              <a:rPr lang="en-US" sz="1000" dirty="0">
                <a:latin typeface="Arial" panose="020B0604020202020204" pitchFamily="34" charset="0"/>
                <a:cs typeface="Arial" panose="020B0604020202020204" pitchFamily="34" charset="0"/>
              </a:rPr>
              <a:t>Burning Platform (Carrot)</a:t>
            </a:r>
          </a:p>
          <a:p>
            <a:pPr fontAlgn="auto">
              <a:spcBef>
                <a:spcPts val="0"/>
              </a:spcBef>
              <a:spcAft>
                <a:spcPts val="0"/>
              </a:spcAft>
              <a:defRPr/>
            </a:pPr>
            <a:r>
              <a:rPr lang="en-US" sz="1000" dirty="0">
                <a:latin typeface="Arial" panose="020B0604020202020204" pitchFamily="34" charset="0"/>
                <a:cs typeface="Arial" panose="020B0604020202020204" pitchFamily="34" charset="0"/>
              </a:rPr>
              <a:t>Guiding Principles</a:t>
            </a:r>
          </a:p>
          <a:p>
            <a:pPr marL="111125" indent="-111125" fontAlgn="auto">
              <a:spcBef>
                <a:spcPts val="0"/>
              </a:spcBef>
              <a:spcAft>
                <a:spcPts val="0"/>
              </a:spcAft>
              <a:buFont typeface="Arial" panose="020B0604020202020204" pitchFamily="34" charset="0"/>
              <a:buChar char="•"/>
              <a:defRPr/>
            </a:pPr>
            <a:r>
              <a:rPr lang="en-US" sz="1000" dirty="0">
                <a:latin typeface="Arial" panose="020B0604020202020204" pitchFamily="34" charset="0"/>
                <a:cs typeface="Arial" panose="020B0604020202020204" pitchFamily="34" charset="0"/>
              </a:rPr>
              <a:t>Formalized Approach</a:t>
            </a:r>
          </a:p>
          <a:p>
            <a:pPr marL="111125" indent="-111125" fontAlgn="auto">
              <a:spcBef>
                <a:spcPts val="0"/>
              </a:spcBef>
              <a:spcAft>
                <a:spcPts val="0"/>
              </a:spcAft>
              <a:buFont typeface="Arial" panose="020B0604020202020204" pitchFamily="34" charset="0"/>
              <a:buChar char="•"/>
              <a:defRPr/>
            </a:pPr>
            <a:r>
              <a:rPr lang="en-US" sz="1000" dirty="0">
                <a:latin typeface="Arial" panose="020B0604020202020204" pitchFamily="34" charset="0"/>
                <a:cs typeface="Arial" panose="020B0604020202020204" pitchFamily="34" charset="0"/>
              </a:rPr>
              <a:t>Focus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sz="4000" b="1" i="1" dirty="0" smtClean="0">
                <a:solidFill>
                  <a:schemeClr val="tx1">
                    <a:lumMod val="75000"/>
                    <a:lumOff val="25000"/>
                  </a:schemeClr>
                </a:solidFill>
              </a:rPr>
              <a:t>So let’s return to the question of how do you produce results?</a:t>
            </a:r>
            <a:endParaRPr lang="en-US" sz="4000" b="1" i="1" dirty="0">
              <a:solidFill>
                <a:schemeClr val="tx1">
                  <a:lumMod val="75000"/>
                  <a:lumOff val="25000"/>
                </a:schemeClr>
              </a:solidFill>
            </a:endParaRPr>
          </a:p>
        </p:txBody>
      </p:sp>
      <p:sp>
        <p:nvSpPr>
          <p:cNvPr id="563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526C26-81DC-4CE6-80A5-AFBA1B72C0CE}" type="slidenum">
              <a:rPr lang="en-US" altLang="en-US" sz="1200">
                <a:solidFill>
                  <a:srgbClr val="898989"/>
                </a:solidFill>
              </a:rPr>
              <a:pPr/>
              <a:t>28</a:t>
            </a:fld>
            <a:endParaRPr lang="en-US" altLang="en-US" sz="1200">
              <a:solidFill>
                <a:srgbClr val="898989"/>
              </a:solidFill>
            </a:endParaRPr>
          </a:p>
        </p:txBody>
      </p:sp>
      <p:graphicFrame>
        <p:nvGraphicFramePr>
          <p:cNvPr id="5" name="Chart 4"/>
          <p:cNvGraphicFramePr>
            <a:graphicFrameLocks/>
          </p:cNvGraphicFramePr>
          <p:nvPr/>
        </p:nvGraphicFramePr>
        <p:xfrm>
          <a:off x="2159556" y="1737360"/>
          <a:ext cx="4980384" cy="44964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3" y="211138"/>
            <a:ext cx="8658225" cy="808037"/>
          </a:xfrm>
        </p:spPr>
        <p:txBody>
          <a:bodyPr>
            <a:noAutofit/>
          </a:bodyPr>
          <a:lstStyle/>
          <a:p>
            <a:pPr algn="ctr" fontAlgn="auto">
              <a:spcAft>
                <a:spcPts val="0"/>
              </a:spcAft>
              <a:defRPr/>
            </a:pPr>
            <a:r>
              <a:rPr lang="en-US" sz="3400" dirty="0" smtClean="0">
                <a:solidFill>
                  <a:schemeClr val="tx1">
                    <a:lumMod val="75000"/>
                    <a:lumOff val="25000"/>
                  </a:schemeClr>
                </a:solidFill>
              </a:rPr>
              <a:t>Preferred Provider Network Development Timeline</a:t>
            </a:r>
            <a:endParaRPr lang="en-US" sz="3400" dirty="0">
              <a:solidFill>
                <a:schemeClr val="tx1">
                  <a:lumMod val="75000"/>
                  <a:lumOff val="25000"/>
                </a:schemeClr>
              </a:solidFill>
            </a:endParaRPr>
          </a:p>
        </p:txBody>
      </p:sp>
      <p:pic>
        <p:nvPicPr>
          <p:cNvPr id="57346" name="Picture 3"/>
          <p:cNvPicPr>
            <a:picLocks noChangeAspect="1"/>
          </p:cNvPicPr>
          <p:nvPr/>
        </p:nvPicPr>
        <p:blipFill>
          <a:blip r:embed="rId2">
            <a:extLst>
              <a:ext uri="{28A0092B-C50C-407E-A947-70E740481C1C}">
                <a14:useLocalDpi xmlns:a14="http://schemas.microsoft.com/office/drawing/2010/main" val="0"/>
              </a:ext>
            </a:extLst>
          </a:blip>
          <a:srcRect l="13438" t="25742" r="54929" b="8333"/>
          <a:stretch>
            <a:fillRect/>
          </a:stretch>
        </p:blipFill>
        <p:spPr bwMode="auto">
          <a:xfrm>
            <a:off x="209550" y="1019175"/>
            <a:ext cx="8770938"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pPr fontAlgn="auto">
              <a:spcAft>
                <a:spcPts val="0"/>
              </a:spcAft>
              <a:defRPr/>
            </a:pPr>
            <a:r>
              <a:rPr lang="en-US" altLang="en-US" dirty="0" smtClean="0">
                <a:solidFill>
                  <a:schemeClr val="tx1">
                    <a:lumMod val="75000"/>
                    <a:lumOff val="25000"/>
                  </a:schemeClr>
                </a:solidFill>
              </a:rPr>
              <a:t>Program Overview</a:t>
            </a:r>
          </a:p>
        </p:txBody>
      </p:sp>
      <p:sp>
        <p:nvSpPr>
          <p:cNvPr id="26627" name="Content Placeholder 5"/>
          <p:cNvSpPr>
            <a:spLocks noGrp="1"/>
          </p:cNvSpPr>
          <p:nvPr>
            <p:ph idx="1"/>
          </p:nvPr>
        </p:nvSpPr>
        <p:spPr>
          <a:xfrm>
            <a:off x="930275" y="2087563"/>
            <a:ext cx="7435850" cy="3581400"/>
          </a:xfrm>
        </p:spPr>
        <p:txBody>
          <a:bodyPr rtlCol="0">
            <a:normAutofit/>
          </a:bodyPr>
          <a:lstStyle/>
          <a:p>
            <a:pPr marL="0" indent="0" fontAlgn="auto">
              <a:buFont typeface="Calibri" panose="020F0502020204030204" pitchFamily="34" charset="0"/>
              <a:buNone/>
              <a:defRPr/>
            </a:pPr>
            <a:r>
              <a:rPr lang="en-US" altLang="en-US" dirty="0">
                <a:solidFill>
                  <a:schemeClr val="tx1">
                    <a:lumMod val="75000"/>
                    <a:lumOff val="25000"/>
                  </a:schemeClr>
                </a:solidFill>
              </a:rPr>
              <a:t>The following presentation will provide relevant and timely insights and discussion about:</a:t>
            </a:r>
          </a:p>
          <a:p>
            <a:pPr marL="457200" indent="-457200" fontAlgn="auto">
              <a:buFont typeface="+mj-lt"/>
              <a:buAutoNum type="arabicPeriod"/>
              <a:defRPr/>
            </a:pPr>
            <a:r>
              <a:rPr lang="en-US" altLang="en-US" dirty="0">
                <a:solidFill>
                  <a:schemeClr val="tx1">
                    <a:lumMod val="75000"/>
                    <a:lumOff val="25000"/>
                  </a:schemeClr>
                </a:solidFill>
              </a:rPr>
              <a:t>The factors that are accelerating the development of preferred post-acute provider networks</a:t>
            </a:r>
          </a:p>
          <a:p>
            <a:pPr marL="457200" indent="-457200" fontAlgn="auto">
              <a:buFont typeface="+mj-lt"/>
              <a:buAutoNum type="arabicPeriod"/>
              <a:defRPr/>
            </a:pPr>
            <a:r>
              <a:rPr lang="en-US" altLang="en-US" dirty="0">
                <a:solidFill>
                  <a:schemeClr val="tx1">
                    <a:lumMod val="75000"/>
                    <a:lumOff val="25000"/>
                  </a:schemeClr>
                </a:solidFill>
              </a:rPr>
              <a:t>The data elements and tools used to build and manage a preferred provider network</a:t>
            </a:r>
          </a:p>
          <a:p>
            <a:pPr marL="457200" indent="-457200" fontAlgn="auto">
              <a:buFont typeface="+mj-lt"/>
              <a:buAutoNum type="arabicPeriod"/>
              <a:defRPr/>
            </a:pPr>
            <a:r>
              <a:rPr lang="en-US" altLang="en-US" dirty="0">
                <a:solidFill>
                  <a:schemeClr val="tx1">
                    <a:lumMod val="75000"/>
                    <a:lumOff val="25000"/>
                  </a:schemeClr>
                </a:solidFill>
              </a:rPr>
              <a:t>How building a common data exchange network and infrastructure advanced communication and collaboration across care settings </a:t>
            </a:r>
          </a:p>
          <a:p>
            <a:pPr marL="457200" indent="-457200" fontAlgn="auto">
              <a:buFont typeface="+mj-lt"/>
              <a:buAutoNum type="arabicPeriod"/>
              <a:defRPr/>
            </a:pPr>
            <a:r>
              <a:rPr lang="en-US" altLang="en-US" dirty="0">
                <a:solidFill>
                  <a:schemeClr val="tx1">
                    <a:lumMod val="75000"/>
                    <a:lumOff val="25000"/>
                  </a:schemeClr>
                </a:solidFill>
              </a:rPr>
              <a:t>How relationship building and management with post-acute partners promotes program success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13" y="287338"/>
            <a:ext cx="7708900" cy="1449387"/>
          </a:xfrm>
        </p:spPr>
        <p:txBody>
          <a:bodyPr/>
          <a:lstStyle/>
          <a:p>
            <a:pPr fontAlgn="auto">
              <a:spcAft>
                <a:spcPts val="0"/>
              </a:spcAft>
              <a:defRPr/>
            </a:pPr>
            <a:r>
              <a:rPr lang="en-US" sz="4000" dirty="0" smtClean="0">
                <a:solidFill>
                  <a:schemeClr val="tx1">
                    <a:lumMod val="75000"/>
                    <a:lumOff val="25000"/>
                  </a:schemeClr>
                </a:solidFill>
              </a:rPr>
              <a:t>Don’t forget the value of relationships </a:t>
            </a:r>
            <a:endParaRPr lang="en-US" sz="4000" dirty="0">
              <a:solidFill>
                <a:schemeClr val="tx1">
                  <a:lumMod val="75000"/>
                  <a:lumOff val="25000"/>
                </a:schemeClr>
              </a:solidFill>
            </a:endParaRPr>
          </a:p>
        </p:txBody>
      </p:sp>
      <p:sp>
        <p:nvSpPr>
          <p:cNvPr id="583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CDDAD9-DB25-4C64-9AD2-543A32F8128F}" type="slidenum">
              <a:rPr lang="en-US" altLang="en-US" sz="1200">
                <a:solidFill>
                  <a:srgbClr val="898989"/>
                </a:solidFill>
              </a:rPr>
              <a:pPr/>
              <a:t>30</a:t>
            </a:fld>
            <a:endParaRPr lang="en-US" altLang="en-US" sz="1200">
              <a:solidFill>
                <a:srgbClr val="898989"/>
              </a:solidFill>
            </a:endParaRPr>
          </a:p>
        </p:txBody>
      </p:sp>
      <p:pic>
        <p:nvPicPr>
          <p:cNvPr id="5837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850" y="2016125"/>
            <a:ext cx="3030538"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4"/>
          <p:cNvSpPr txBox="1">
            <a:spLocks noChangeArrowheads="1"/>
          </p:cNvSpPr>
          <p:nvPr/>
        </p:nvSpPr>
        <p:spPr bwMode="auto">
          <a:xfrm>
            <a:off x="4392613" y="1917700"/>
            <a:ext cx="4140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800">
                <a:solidFill>
                  <a:srgbClr val="000000"/>
                </a:solidFill>
              </a:rPr>
              <a:t>Data collection and production alone does not solve all of your problems. </a:t>
            </a:r>
            <a:r>
              <a:rPr lang="en-US" altLang="en-US" sz="2800" b="1">
                <a:solidFill>
                  <a:schemeClr val="accent1"/>
                </a:solidFill>
              </a:rPr>
              <a:t>You have to be equally good at building relationships </a:t>
            </a:r>
            <a:r>
              <a:rPr lang="en-US" altLang="en-US" sz="2800">
                <a:solidFill>
                  <a:srgbClr val="000000"/>
                </a:solidFill>
              </a:rPr>
              <a:t>and integrating it with your organization’s strategic plan.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1"/>
          <p:cNvSpPr>
            <a:spLocks noGrp="1"/>
          </p:cNvSpPr>
          <p:nvPr>
            <p:ph idx="1"/>
          </p:nvPr>
        </p:nvSpPr>
        <p:spPr>
          <a:xfrm>
            <a:off x="312738" y="1846263"/>
            <a:ext cx="6677025" cy="4564062"/>
          </a:xfrm>
        </p:spPr>
        <p:txBody>
          <a:bodyPr/>
          <a:lstStyle/>
          <a:p>
            <a:pPr marL="68263" indent="0">
              <a:buFont typeface="Arial" panose="020B0604020202020204" pitchFamily="34" charset="0"/>
              <a:buNone/>
            </a:pPr>
            <a:r>
              <a:rPr lang="en-US" altLang="en-US" sz="1600" b="1" smtClean="0">
                <a:solidFill>
                  <a:schemeClr val="accent1"/>
                </a:solidFill>
              </a:rPr>
              <a:t>Key strategies for successfully leveraging data and analytics:</a:t>
            </a:r>
          </a:p>
          <a:p>
            <a:pPr lvl="1">
              <a:buFont typeface="Arial" panose="020B0604020202020204" pitchFamily="34" charset="0"/>
              <a:buChar char="–"/>
            </a:pPr>
            <a:r>
              <a:rPr lang="en-US" altLang="en-US" sz="1600" smtClean="0">
                <a:solidFill>
                  <a:schemeClr val="tx1"/>
                </a:solidFill>
              </a:rPr>
              <a:t>Collect </a:t>
            </a:r>
            <a:r>
              <a:rPr lang="en-US" altLang="en-US" sz="1600" i="1" smtClean="0">
                <a:solidFill>
                  <a:schemeClr val="tx1"/>
                </a:solidFill>
              </a:rPr>
              <a:t>more</a:t>
            </a:r>
            <a:r>
              <a:rPr lang="en-US" altLang="en-US" sz="1600" smtClean="0">
                <a:solidFill>
                  <a:schemeClr val="tx1"/>
                </a:solidFill>
              </a:rPr>
              <a:t> data rather than </a:t>
            </a:r>
            <a:r>
              <a:rPr lang="en-US" altLang="en-US" sz="1600" i="1" smtClean="0">
                <a:solidFill>
                  <a:schemeClr val="tx1"/>
                </a:solidFill>
              </a:rPr>
              <a:t>less </a:t>
            </a:r>
            <a:r>
              <a:rPr lang="en-US" altLang="en-US" sz="1600" smtClean="0">
                <a:solidFill>
                  <a:schemeClr val="tx1"/>
                </a:solidFill>
              </a:rPr>
              <a:t>data and automate whenever possible </a:t>
            </a:r>
          </a:p>
          <a:p>
            <a:pPr lvl="2">
              <a:buFont typeface="Arial" panose="020B0604020202020204" pitchFamily="34" charset="0"/>
              <a:buChar char="•"/>
            </a:pPr>
            <a:r>
              <a:rPr lang="en-US" altLang="en-US" smtClean="0">
                <a:solidFill>
                  <a:schemeClr val="tx1"/>
                </a:solidFill>
              </a:rPr>
              <a:t>Collect 12 months worth of data before setting performance benchmarks - </a:t>
            </a:r>
            <a:r>
              <a:rPr lang="en-US" altLang="en-US" b="1" smtClean="0">
                <a:solidFill>
                  <a:schemeClr val="tx1"/>
                </a:solidFill>
              </a:rPr>
              <a:t>History</a:t>
            </a:r>
          </a:p>
          <a:p>
            <a:pPr lvl="1">
              <a:buFont typeface="Arial" panose="020B0604020202020204" pitchFamily="34" charset="0"/>
              <a:buChar char="–"/>
            </a:pPr>
            <a:r>
              <a:rPr lang="en-US" altLang="en-US" sz="1600" smtClean="0">
                <a:solidFill>
                  <a:schemeClr val="tx1"/>
                </a:solidFill>
              </a:rPr>
              <a:t>Collect and organize data that SNFs will already need for reporting</a:t>
            </a:r>
          </a:p>
          <a:p>
            <a:pPr lvl="2">
              <a:buFont typeface="Arial" panose="020B0604020202020204" pitchFamily="34" charset="0"/>
              <a:buChar char="•"/>
            </a:pPr>
            <a:r>
              <a:rPr lang="en-US" altLang="en-US" smtClean="0">
                <a:solidFill>
                  <a:schemeClr val="tx1"/>
                </a:solidFill>
              </a:rPr>
              <a:t>Their success will result in your success </a:t>
            </a:r>
            <a:r>
              <a:rPr lang="en-US" altLang="en-US" b="1" smtClean="0">
                <a:solidFill>
                  <a:schemeClr val="tx1"/>
                </a:solidFill>
              </a:rPr>
              <a:t>- Alignment</a:t>
            </a:r>
          </a:p>
          <a:p>
            <a:pPr lvl="1">
              <a:buFont typeface="Arial" panose="020B0604020202020204" pitchFamily="34" charset="0"/>
              <a:buChar char="–"/>
            </a:pPr>
            <a:r>
              <a:rPr lang="en-US" altLang="en-US" sz="1600" smtClean="0">
                <a:solidFill>
                  <a:schemeClr val="tx1"/>
                </a:solidFill>
              </a:rPr>
              <a:t>Align your data collection with your high-impact organizational goals and programs – </a:t>
            </a:r>
            <a:r>
              <a:rPr lang="en-US" altLang="en-US" sz="1400" b="1" smtClean="0">
                <a:solidFill>
                  <a:schemeClr val="tx1"/>
                </a:solidFill>
              </a:rPr>
              <a:t>Governance  - Manage the right Metrics</a:t>
            </a:r>
          </a:p>
          <a:p>
            <a:pPr lvl="2">
              <a:buFont typeface="Arial" panose="020B0604020202020204" pitchFamily="34" charset="0"/>
              <a:buChar char="•"/>
            </a:pPr>
            <a:r>
              <a:rPr lang="en-US" altLang="en-US" smtClean="0">
                <a:solidFill>
                  <a:schemeClr val="tx1"/>
                </a:solidFill>
              </a:rPr>
              <a:t>PAUs, Palliative care, Disease Management, Med Management, Care Coordination</a:t>
            </a:r>
          </a:p>
          <a:p>
            <a:pPr lvl="1">
              <a:buFont typeface="Arial" panose="020B0604020202020204" pitchFamily="34" charset="0"/>
              <a:buChar char="–"/>
            </a:pPr>
            <a:r>
              <a:rPr lang="en-US" altLang="en-US" sz="1600" smtClean="0">
                <a:solidFill>
                  <a:schemeClr val="tx1"/>
                </a:solidFill>
              </a:rPr>
              <a:t>Simultaneously assess for resource gaps while tracking PPN performance</a:t>
            </a:r>
          </a:p>
          <a:p>
            <a:pPr lvl="2">
              <a:buFont typeface="Arial" panose="020B0604020202020204" pitchFamily="34" charset="0"/>
              <a:buChar char="•"/>
            </a:pPr>
            <a:r>
              <a:rPr lang="en-US" altLang="en-US" smtClean="0">
                <a:solidFill>
                  <a:schemeClr val="tx1"/>
                </a:solidFill>
              </a:rPr>
              <a:t>When possible share resources, education, and expertise </a:t>
            </a:r>
            <a:r>
              <a:rPr lang="en-US" altLang="en-US" b="1" smtClean="0">
                <a:solidFill>
                  <a:schemeClr val="tx1"/>
                </a:solidFill>
              </a:rPr>
              <a:t>- Collaborate</a:t>
            </a:r>
          </a:p>
          <a:p>
            <a:pPr lvl="1">
              <a:buFont typeface="Arial" panose="020B0604020202020204" pitchFamily="34" charset="0"/>
              <a:buChar char="–"/>
            </a:pPr>
            <a:r>
              <a:rPr lang="en-US" altLang="en-US" sz="1600" smtClean="0">
                <a:solidFill>
                  <a:schemeClr val="tx1"/>
                </a:solidFill>
              </a:rPr>
              <a:t>Do not generalize data unless you understand your SNF partners</a:t>
            </a:r>
          </a:p>
          <a:p>
            <a:pPr lvl="2">
              <a:buFont typeface="Arial" panose="020B0604020202020204" pitchFamily="34" charset="0"/>
              <a:buChar char="•"/>
            </a:pPr>
            <a:r>
              <a:rPr lang="en-US" altLang="en-US" smtClean="0">
                <a:solidFill>
                  <a:schemeClr val="tx1"/>
                </a:solidFill>
              </a:rPr>
              <a:t>Drill past the false conclusions that can result from aggregate data – when data is not perfect, use it directionally  - </a:t>
            </a:r>
            <a:r>
              <a:rPr lang="en-US" altLang="en-US" b="1" smtClean="0">
                <a:solidFill>
                  <a:schemeClr val="tx1"/>
                </a:solidFill>
              </a:rPr>
              <a:t>Define</a:t>
            </a:r>
          </a:p>
          <a:p>
            <a:pPr lvl="1">
              <a:buFont typeface="Arial" panose="020B0604020202020204" pitchFamily="34" charset="0"/>
              <a:buChar char="–"/>
            </a:pPr>
            <a:r>
              <a:rPr lang="en-US" altLang="en-US" sz="1600" smtClean="0">
                <a:solidFill>
                  <a:schemeClr val="tx1"/>
                </a:solidFill>
              </a:rPr>
              <a:t>Integrate your work with the entire Care Team and Community with an agreed upon common focus for quality and outcomes - </a:t>
            </a:r>
            <a:r>
              <a:rPr lang="en-US" altLang="en-US" sz="1600" b="1" smtClean="0">
                <a:solidFill>
                  <a:schemeClr val="tx1"/>
                </a:solidFill>
              </a:rPr>
              <a:t>Integrate</a:t>
            </a:r>
          </a:p>
        </p:txBody>
      </p:sp>
      <p:sp>
        <p:nvSpPr>
          <p:cNvPr id="3" name="Title 2"/>
          <p:cNvSpPr>
            <a:spLocks noGrp="1"/>
          </p:cNvSpPr>
          <p:nvPr>
            <p:ph type="title"/>
          </p:nvPr>
        </p:nvSpPr>
        <p:spPr/>
        <p:txBody>
          <a:bodyPr/>
          <a:lstStyle/>
          <a:p>
            <a:pPr fontAlgn="auto">
              <a:spcAft>
                <a:spcPts val="0"/>
              </a:spcAft>
              <a:defRPr/>
            </a:pPr>
            <a:r>
              <a:rPr lang="en-US" sz="4000" dirty="0" smtClean="0">
                <a:solidFill>
                  <a:schemeClr val="tx1">
                    <a:lumMod val="75000"/>
                    <a:lumOff val="25000"/>
                  </a:schemeClr>
                </a:solidFill>
              </a:rPr>
              <a:t>Strategies for Data Application</a:t>
            </a:r>
            <a:endParaRPr lang="en-US" sz="4000" dirty="0">
              <a:solidFill>
                <a:schemeClr val="tx1">
                  <a:lumMod val="75000"/>
                  <a:lumOff val="25000"/>
                </a:schemeClr>
              </a:solidFill>
            </a:endParaRPr>
          </a:p>
        </p:txBody>
      </p:sp>
      <p:sp>
        <p:nvSpPr>
          <p:cNvPr id="4" name="Rectangle 3"/>
          <p:cNvSpPr/>
          <p:nvPr/>
        </p:nvSpPr>
        <p:spPr>
          <a:xfrm>
            <a:off x="7134225" y="4876800"/>
            <a:ext cx="1754188" cy="11144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 algn="ctr" fontAlgn="auto">
              <a:spcBef>
                <a:spcPts val="0"/>
              </a:spcBef>
              <a:spcAft>
                <a:spcPts val="0"/>
              </a:spcAft>
              <a:defRPr/>
            </a:pPr>
            <a:r>
              <a:rPr lang="en-US" sz="1400" b="1" i="1" dirty="0">
                <a:solidFill>
                  <a:prstClr val="white"/>
                </a:solidFill>
              </a:rPr>
              <a:t>Know your </a:t>
            </a:r>
            <a:r>
              <a:rPr lang="en-US" sz="1400" b="1" i="1" dirty="0">
                <a:solidFill>
                  <a:prstClr val="white"/>
                </a:solidFill>
              </a:rPr>
              <a:t>communities, </a:t>
            </a:r>
            <a:r>
              <a:rPr lang="en-US" sz="1400" b="1" i="1" dirty="0">
                <a:solidFill>
                  <a:prstClr val="white"/>
                </a:solidFill>
              </a:rPr>
              <a:t>your </a:t>
            </a:r>
            <a:r>
              <a:rPr lang="en-US" sz="1400" b="1" i="1" dirty="0">
                <a:solidFill>
                  <a:prstClr val="white"/>
                </a:solidFill>
              </a:rPr>
              <a:t>providers and the care teams.</a:t>
            </a:r>
            <a:endParaRPr lang="en-US" sz="1400" b="1" i="1" dirty="0">
              <a:solidFill>
                <a:prstClr val="white"/>
              </a:solidFill>
            </a:endParaRPr>
          </a:p>
        </p:txBody>
      </p:sp>
      <p:pic>
        <p:nvPicPr>
          <p:cNvPr id="604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4225" y="1882775"/>
            <a:ext cx="1754188"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sz="3600" b="1" dirty="0" smtClean="0">
                <a:solidFill>
                  <a:schemeClr val="tx1">
                    <a:lumMod val="75000"/>
                    <a:lumOff val="25000"/>
                  </a:schemeClr>
                </a:solidFill>
              </a:rPr>
              <a:t>Moving Forward with Preferred Provider Network </a:t>
            </a:r>
            <a:endParaRPr lang="en-US" sz="3600" b="1" dirty="0">
              <a:solidFill>
                <a:schemeClr val="tx1">
                  <a:lumMod val="75000"/>
                  <a:lumOff val="25000"/>
                </a:schemeClr>
              </a:solidFill>
            </a:endParaRPr>
          </a:p>
        </p:txBody>
      </p:sp>
      <p:sp>
        <p:nvSpPr>
          <p:cNvPr id="5" name="Content Placeholder 4"/>
          <p:cNvSpPr>
            <a:spLocks noGrp="1"/>
          </p:cNvSpPr>
          <p:nvPr>
            <p:ph idx="1"/>
          </p:nvPr>
        </p:nvSpPr>
        <p:spPr>
          <a:xfrm>
            <a:off x="490538" y="1846263"/>
            <a:ext cx="5561012" cy="4022725"/>
          </a:xfrm>
        </p:spPr>
        <p:txBody>
          <a:bodyPr rtlCol="0">
            <a:normAutofit fontScale="92500"/>
          </a:bodyPr>
          <a:lstStyle/>
          <a:p>
            <a:pPr marL="91440" indent="-91440" fontAlgn="auto">
              <a:defRPr/>
            </a:pPr>
            <a:r>
              <a:rPr lang="en-US" dirty="0" smtClean="0">
                <a:solidFill>
                  <a:schemeClr val="tx1">
                    <a:lumMod val="75000"/>
                    <a:lumOff val="25000"/>
                  </a:schemeClr>
                </a:solidFill>
              </a:rPr>
              <a:t>We began this conversation by acknowledging that we inhabit a healthcare landscape populated by change, complexity and lots of data. </a:t>
            </a:r>
          </a:p>
          <a:p>
            <a:pPr marL="91440" indent="-91440" fontAlgn="auto">
              <a:defRPr/>
            </a:pPr>
            <a:r>
              <a:rPr lang="en-US" dirty="0" smtClean="0">
                <a:solidFill>
                  <a:schemeClr val="tx1">
                    <a:lumMod val="75000"/>
                    <a:lumOff val="25000"/>
                  </a:schemeClr>
                </a:solidFill>
              </a:rPr>
              <a:t>Moving forward we will utilize our PPN initiative to:</a:t>
            </a:r>
          </a:p>
          <a:p>
            <a:pPr marL="457200" indent="-457200" fontAlgn="auto">
              <a:buFont typeface="+mj-lt"/>
              <a:buAutoNum type="arabicPeriod"/>
              <a:defRPr/>
            </a:pPr>
            <a:r>
              <a:rPr lang="en-US" dirty="0" smtClean="0">
                <a:solidFill>
                  <a:schemeClr val="tx1">
                    <a:lumMod val="75000"/>
                    <a:lumOff val="25000"/>
                  </a:schemeClr>
                </a:solidFill>
              </a:rPr>
              <a:t>Work to integrate our PPN initiative with the operational processes of Care Management teams</a:t>
            </a:r>
          </a:p>
          <a:p>
            <a:pPr marL="457200" indent="-457200" fontAlgn="auto">
              <a:buFont typeface="+mj-lt"/>
              <a:buAutoNum type="arabicPeriod"/>
              <a:defRPr/>
            </a:pPr>
            <a:r>
              <a:rPr lang="en-US" dirty="0" smtClean="0">
                <a:solidFill>
                  <a:schemeClr val="tx1">
                    <a:lumMod val="75000"/>
                    <a:lumOff val="25000"/>
                  </a:schemeClr>
                </a:solidFill>
              </a:rPr>
              <a:t>Stand up our new Community Care Coordination program</a:t>
            </a:r>
          </a:p>
          <a:p>
            <a:pPr marL="457200" indent="-457200" fontAlgn="auto">
              <a:buFont typeface="+mj-lt"/>
              <a:buAutoNum type="arabicPeriod"/>
              <a:defRPr/>
            </a:pPr>
            <a:r>
              <a:rPr lang="en-US" dirty="0" smtClean="0">
                <a:solidFill>
                  <a:schemeClr val="tx1">
                    <a:lumMod val="75000"/>
                    <a:lumOff val="25000"/>
                  </a:schemeClr>
                </a:solidFill>
              </a:rPr>
              <a:t>Continue to focus on improvement and smoothing of transitions of care</a:t>
            </a:r>
          </a:p>
          <a:p>
            <a:pPr marL="457200" indent="-457200" fontAlgn="auto">
              <a:buFont typeface="+mj-lt"/>
              <a:buAutoNum type="arabicPeriod"/>
              <a:defRPr/>
            </a:pPr>
            <a:r>
              <a:rPr lang="en-US" dirty="0" smtClean="0">
                <a:solidFill>
                  <a:schemeClr val="tx1">
                    <a:lumMod val="75000"/>
                    <a:lumOff val="25000"/>
                  </a:schemeClr>
                </a:solidFill>
              </a:rPr>
              <a:t>Further integrate with advanced use of clinical data</a:t>
            </a:r>
          </a:p>
          <a:p>
            <a:pPr marL="91440" indent="-91440" fontAlgn="auto">
              <a:defRPr/>
            </a:pPr>
            <a:endParaRPr lang="en-US" dirty="0">
              <a:solidFill>
                <a:schemeClr val="tx1">
                  <a:lumMod val="75000"/>
                  <a:lumOff val="25000"/>
                </a:schemeClr>
              </a:solidFill>
            </a:endParaRPr>
          </a:p>
        </p:txBody>
      </p:sp>
      <p:pic>
        <p:nvPicPr>
          <p:cNvPr id="6144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2850" y="1846263"/>
            <a:ext cx="2478088"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287338"/>
            <a:ext cx="7543800" cy="1449387"/>
          </a:xfrm>
        </p:spPr>
        <p:txBody>
          <a:bodyPr/>
          <a:lstStyle/>
          <a:p>
            <a:pPr algn="ctr" fontAlgn="auto">
              <a:spcAft>
                <a:spcPts val="0"/>
              </a:spcAft>
              <a:defRPr/>
            </a:pPr>
            <a:r>
              <a:rPr lang="en-US" dirty="0" smtClean="0">
                <a:solidFill>
                  <a:schemeClr val="tx1">
                    <a:lumMod val="75000"/>
                    <a:lumOff val="25000"/>
                  </a:schemeClr>
                </a:solidFill>
              </a:rPr>
              <a:t>Preferred Provider Networks</a:t>
            </a:r>
            <a:endParaRPr lang="en-US" dirty="0">
              <a:solidFill>
                <a:schemeClr val="tx1">
                  <a:lumMod val="75000"/>
                  <a:lumOff val="25000"/>
                </a:schemeClr>
              </a:solidFill>
            </a:endParaRPr>
          </a:p>
        </p:txBody>
      </p:sp>
      <p:sp>
        <p:nvSpPr>
          <p:cNvPr id="62466" name="Content Placeholder 2"/>
          <p:cNvSpPr>
            <a:spLocks noGrp="1"/>
          </p:cNvSpPr>
          <p:nvPr>
            <p:ph idx="1"/>
          </p:nvPr>
        </p:nvSpPr>
        <p:spPr>
          <a:xfrm>
            <a:off x="822325" y="2249488"/>
            <a:ext cx="7543800" cy="3619500"/>
          </a:xfrm>
        </p:spPr>
        <p:txBody>
          <a:bodyPr/>
          <a:lstStyle/>
          <a:p>
            <a:pPr marL="68263" indent="0" algn="ctr">
              <a:buFont typeface="Arial" panose="020B0604020202020204" pitchFamily="34" charset="0"/>
              <a:buNone/>
            </a:pPr>
            <a:r>
              <a:rPr lang="en-US" altLang="en-US" sz="2400" smtClean="0">
                <a:solidFill>
                  <a:schemeClr val="accent1"/>
                </a:solidFill>
              </a:rPr>
              <a:t>Questions, concerns, and feedback are welcome </a:t>
            </a:r>
          </a:p>
        </p:txBody>
      </p:sp>
      <p:pic>
        <p:nvPicPr>
          <p:cNvPr id="6246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0388" y="3363913"/>
            <a:ext cx="3036887"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93700" y="4462463"/>
            <a:ext cx="4038600" cy="1438275"/>
          </a:xfrm>
        </p:spPr>
        <p:txBody>
          <a:bodyPr rtlCol="0">
            <a:normAutofit/>
          </a:bodyPr>
          <a:lstStyle/>
          <a:p>
            <a:pPr marL="68580" indent="0" algn="ctr" fontAlgn="auto">
              <a:buFont typeface="Arial" pitchFamily="34" charset="0"/>
              <a:buNone/>
              <a:defRPr/>
            </a:pPr>
            <a:r>
              <a:rPr lang="en-US" sz="1800" dirty="0" smtClean="0">
                <a:solidFill>
                  <a:schemeClr val="tx1"/>
                </a:solidFill>
              </a:rPr>
              <a:t>Bernie Galla, RN, BSN, MBA</a:t>
            </a:r>
          </a:p>
          <a:p>
            <a:pPr marL="68580" indent="0" algn="ctr" fontAlgn="auto">
              <a:buFont typeface="Arial" pitchFamily="34" charset="0"/>
              <a:buNone/>
              <a:defRPr/>
            </a:pPr>
            <a:r>
              <a:rPr lang="en-US" sz="1800" dirty="0" smtClean="0">
                <a:solidFill>
                  <a:schemeClr val="accent1"/>
                </a:solidFill>
              </a:rPr>
              <a:t>bgalla@lifebridgehealth.org</a:t>
            </a:r>
            <a:r>
              <a:rPr lang="en-US" sz="1800" dirty="0" smtClean="0">
                <a:solidFill>
                  <a:schemeClr val="tx1">
                    <a:lumMod val="75000"/>
                    <a:lumOff val="25000"/>
                  </a:schemeClr>
                </a:solidFill>
              </a:rPr>
              <a:t> </a:t>
            </a:r>
          </a:p>
          <a:p>
            <a:pPr marL="68580" indent="0" algn="ctr" fontAlgn="auto">
              <a:buFont typeface="Arial" pitchFamily="34" charset="0"/>
              <a:buNone/>
              <a:defRPr/>
            </a:pPr>
            <a:endParaRPr lang="en-US" sz="1800" dirty="0" smtClean="0">
              <a:solidFill>
                <a:schemeClr val="tx1">
                  <a:lumMod val="75000"/>
                  <a:lumOff val="25000"/>
                </a:schemeClr>
              </a:solidFill>
            </a:endParaRPr>
          </a:p>
          <a:p>
            <a:pPr marL="91440" indent="-91440" fontAlgn="auto">
              <a:buFont typeface="Arial" pitchFamily="34" charset="0"/>
              <a:buChar char="•"/>
              <a:defRPr/>
            </a:pPr>
            <a:endParaRPr lang="en-US" sz="1800" dirty="0">
              <a:solidFill>
                <a:schemeClr val="tx1">
                  <a:lumMod val="75000"/>
                  <a:lumOff val="25000"/>
                </a:schemeClr>
              </a:solidFill>
            </a:endParaRPr>
          </a:p>
        </p:txBody>
      </p:sp>
      <p:sp>
        <p:nvSpPr>
          <p:cNvPr id="6" name="Content Placeholder 5"/>
          <p:cNvSpPr>
            <a:spLocks noGrp="1"/>
          </p:cNvSpPr>
          <p:nvPr>
            <p:ph sz="half" idx="2"/>
          </p:nvPr>
        </p:nvSpPr>
        <p:spPr>
          <a:xfrm>
            <a:off x="4648200" y="4462463"/>
            <a:ext cx="4038600" cy="904875"/>
          </a:xfrm>
        </p:spPr>
        <p:txBody>
          <a:bodyPr rtlCol="0">
            <a:normAutofit/>
          </a:bodyPr>
          <a:lstStyle/>
          <a:p>
            <a:pPr marL="68580" indent="0" algn="ctr" fontAlgn="auto">
              <a:buFont typeface="Arial" pitchFamily="34" charset="0"/>
              <a:buNone/>
              <a:defRPr/>
            </a:pPr>
            <a:r>
              <a:rPr lang="en-US" sz="1800" dirty="0" smtClean="0">
                <a:solidFill>
                  <a:schemeClr val="tx1"/>
                </a:solidFill>
              </a:rPr>
              <a:t>Susan </a:t>
            </a:r>
            <a:r>
              <a:rPr lang="en-US" sz="1800" dirty="0">
                <a:solidFill>
                  <a:schemeClr val="tx1"/>
                </a:solidFill>
              </a:rPr>
              <a:t>C. </a:t>
            </a:r>
            <a:r>
              <a:rPr lang="en-US" sz="1800" dirty="0" smtClean="0">
                <a:solidFill>
                  <a:schemeClr val="tx1"/>
                </a:solidFill>
              </a:rPr>
              <a:t>Westgate, MBA, MSW, LCSW-C</a:t>
            </a:r>
          </a:p>
          <a:p>
            <a:pPr marL="68580" indent="0" algn="ctr" fontAlgn="auto">
              <a:buFont typeface="Arial" pitchFamily="34" charset="0"/>
              <a:buNone/>
              <a:defRPr/>
            </a:pPr>
            <a:r>
              <a:rPr lang="en-US" sz="1800" dirty="0" smtClean="0">
                <a:solidFill>
                  <a:schemeClr val="accent1"/>
                </a:solidFill>
              </a:rPr>
              <a:t>swestgat@lifebridgehealth.org</a:t>
            </a:r>
          </a:p>
          <a:p>
            <a:pPr marL="68580" indent="0" algn="ctr" fontAlgn="auto">
              <a:buFont typeface="Arial" pitchFamily="34" charset="0"/>
              <a:buNone/>
              <a:defRPr/>
            </a:pPr>
            <a:endParaRPr lang="en-US" sz="1800" dirty="0" smtClean="0">
              <a:solidFill>
                <a:schemeClr val="tx1">
                  <a:lumMod val="75000"/>
                  <a:lumOff val="25000"/>
                </a:schemeClr>
              </a:solidFill>
            </a:endParaRPr>
          </a:p>
          <a:p>
            <a:pPr marL="68580" indent="0" algn="ctr" fontAlgn="auto">
              <a:buFont typeface="Arial" pitchFamily="34" charset="0"/>
              <a:buNone/>
              <a:defRPr/>
            </a:pPr>
            <a:endParaRPr lang="en-US" dirty="0">
              <a:solidFill>
                <a:schemeClr val="tx1">
                  <a:lumMod val="75000"/>
                  <a:lumOff val="25000"/>
                </a:schemeClr>
              </a:solidFill>
            </a:endParaRPr>
          </a:p>
          <a:p>
            <a:pPr marL="91440" indent="-91440" fontAlgn="auto">
              <a:buFont typeface="Arial" pitchFamily="34" charset="0"/>
              <a:buChar char="•"/>
              <a:defRPr/>
            </a:pPr>
            <a:endParaRPr lang="en-US" dirty="0">
              <a:solidFill>
                <a:schemeClr val="tx1">
                  <a:lumMod val="75000"/>
                  <a:lumOff val="25000"/>
                </a:schemeClr>
              </a:solidFill>
            </a:endParaRPr>
          </a:p>
        </p:txBody>
      </p:sp>
      <p:pic>
        <p:nvPicPr>
          <p:cNvPr id="6349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1860550"/>
            <a:ext cx="4303713"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5"/>
          <p:cNvSpPr>
            <a:spLocks noGrp="1"/>
          </p:cNvSpPr>
          <p:nvPr>
            <p:ph idx="1"/>
          </p:nvPr>
        </p:nvSpPr>
        <p:spPr/>
        <p:txBody>
          <a:bodyPr rtlCol="0">
            <a:normAutofit/>
          </a:bodyPr>
          <a:lstStyle/>
          <a:p>
            <a:pPr marL="91440" indent="-91440" fontAlgn="auto">
              <a:defRPr/>
            </a:pPr>
            <a:r>
              <a:rPr lang="en-US" altLang="en-US" sz="1800" dirty="0" smtClean="0">
                <a:solidFill>
                  <a:schemeClr val="tx1">
                    <a:lumMod val="85000"/>
                    <a:lumOff val="15000"/>
                  </a:schemeClr>
                </a:solidFill>
                <a:latin typeface="Arial" charset="0"/>
                <a:cs typeface="Arial" charset="0"/>
              </a:rPr>
              <a:t>Alonso-</a:t>
            </a:r>
            <a:r>
              <a:rPr lang="en-US" altLang="en-US" sz="1800" dirty="0" err="1" smtClean="0">
                <a:solidFill>
                  <a:schemeClr val="tx1">
                    <a:lumMod val="85000"/>
                    <a:lumOff val="15000"/>
                  </a:schemeClr>
                </a:solidFill>
                <a:latin typeface="Arial" charset="0"/>
                <a:cs typeface="Arial" charset="0"/>
              </a:rPr>
              <a:t>Zaldivar</a:t>
            </a:r>
            <a:r>
              <a:rPr lang="en-US" altLang="en-US" sz="1800" dirty="0" smtClean="0">
                <a:solidFill>
                  <a:schemeClr val="tx1">
                    <a:lumMod val="85000"/>
                    <a:lumOff val="15000"/>
                  </a:schemeClr>
                </a:solidFill>
                <a:latin typeface="Arial" charset="0"/>
                <a:cs typeface="Arial" charset="0"/>
              </a:rPr>
              <a:t>, R. (2016). $10,345 per person: US health care spending reaches new peak. The Rundown. Retrieved from: </a:t>
            </a:r>
            <a:r>
              <a:rPr lang="en-US" altLang="en-US" sz="1800" dirty="0" smtClean="0">
                <a:solidFill>
                  <a:schemeClr val="accent1"/>
                </a:solidFill>
                <a:latin typeface="Arial" charset="0"/>
                <a:cs typeface="Arial" charset="0"/>
              </a:rPr>
              <a:t>http://www.pbs.org/newshour/rundown/new-peak-us-health-care-spending-10345-per-person</a:t>
            </a:r>
          </a:p>
          <a:p>
            <a:pPr marL="91440" indent="-91440" fontAlgn="auto">
              <a:defRPr/>
            </a:pPr>
            <a:endParaRPr lang="en-US" altLang="en-US" sz="1800" dirty="0" smtClean="0">
              <a:solidFill>
                <a:schemeClr val="tx1">
                  <a:lumMod val="85000"/>
                  <a:lumOff val="15000"/>
                </a:schemeClr>
              </a:solidFill>
              <a:latin typeface="Arial" charset="0"/>
              <a:cs typeface="Arial" charset="0"/>
            </a:endParaRPr>
          </a:p>
          <a:p>
            <a:pPr marL="91440" indent="-91440" fontAlgn="auto">
              <a:defRPr/>
            </a:pPr>
            <a:r>
              <a:rPr lang="en-US" altLang="en-US" sz="1800" dirty="0" smtClean="0">
                <a:solidFill>
                  <a:schemeClr val="tx1">
                    <a:lumMod val="85000"/>
                    <a:lumOff val="15000"/>
                  </a:schemeClr>
                </a:solidFill>
                <a:latin typeface="Arial" charset="0"/>
                <a:cs typeface="Arial" charset="0"/>
              </a:rPr>
              <a:t>Bhattacharya et al (2014). Health Economics. New York, NY: Palgrave MacMillan</a:t>
            </a:r>
          </a:p>
        </p:txBody>
      </p:sp>
      <p:sp>
        <p:nvSpPr>
          <p:cNvPr id="5" name="Title 4"/>
          <p:cNvSpPr>
            <a:spLocks noGrp="1"/>
          </p:cNvSpPr>
          <p:nvPr>
            <p:ph type="title"/>
          </p:nvPr>
        </p:nvSpPr>
        <p:spPr/>
        <p:txBody>
          <a:bodyPr/>
          <a:lstStyle/>
          <a:p>
            <a:pPr fontAlgn="auto">
              <a:spcAft>
                <a:spcPts val="0"/>
              </a:spcAft>
              <a:defRPr/>
            </a:pPr>
            <a:r>
              <a:rPr lang="en-US" sz="4000" dirty="0" smtClean="0">
                <a:solidFill>
                  <a:schemeClr val="tx1">
                    <a:lumMod val="75000"/>
                    <a:lumOff val="25000"/>
                  </a:schemeClr>
                </a:solidFill>
              </a:rPr>
              <a:t>References</a:t>
            </a:r>
            <a:endParaRPr lang="en-US" sz="4000" dirty="0">
              <a:solidFill>
                <a:schemeClr val="tx1">
                  <a:lumMod val="75000"/>
                  <a:lumOff val="25000"/>
                </a:schemeClr>
              </a:solidFill>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Content Placeholder 4"/>
          <p:cNvPicPr>
            <a:picLocks noChangeAspect="1" noChangeArrowheads="1"/>
          </p:cNvPicPr>
          <p:nvPr/>
        </p:nvPicPr>
        <p:blipFill>
          <a:blip r:embed="rId2">
            <a:extLst>
              <a:ext uri="{28A0092B-C50C-407E-A947-70E740481C1C}">
                <a14:useLocalDpi xmlns:a14="http://schemas.microsoft.com/office/drawing/2010/main" val="0"/>
              </a:ext>
            </a:extLst>
          </a:blip>
          <a:srcRect l="16010" t="4141" r="15599" b="4306"/>
          <a:stretch>
            <a:fillRect/>
          </a:stretch>
        </p:blipFill>
        <p:spPr bwMode="auto">
          <a:xfrm>
            <a:off x="-76200" y="0"/>
            <a:ext cx="9253538"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tcarl\Desktop\Collage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7463"/>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2"/>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About LifeBridge Health</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fld id="{26973354-15CA-49E1-BD45-C23CC34D10AF}" type="slidenum">
              <a:rPr lang="en-US" altLang="en-US">
                <a:solidFill>
                  <a:srgbClr val="898989"/>
                </a:solidFill>
              </a:rPr>
              <a:pPr defTabSz="914400"/>
              <a:t>4</a:t>
            </a:fld>
            <a:endParaRPr lang="en-US" altLang="en-US">
              <a:solidFill>
                <a:srgbClr val="898989"/>
              </a:solidFill>
            </a:endParaRPr>
          </a:p>
        </p:txBody>
      </p:sp>
      <p:sp>
        <p:nvSpPr>
          <p:cNvPr id="6" name="Rectangle 5"/>
          <p:cNvSpPr/>
          <p:nvPr/>
        </p:nvSpPr>
        <p:spPr>
          <a:xfrm>
            <a:off x="0" y="5080000"/>
            <a:ext cx="2667000" cy="1778000"/>
          </a:xfrm>
          <a:prstGeom prst="rect">
            <a:avLst/>
          </a:prstGeom>
          <a:solidFill>
            <a:srgbClr val="E46C0A">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2800" b="1" dirty="0">
                <a:solidFill>
                  <a:prstClr val="white"/>
                </a:solidFill>
                <a:effectLst>
                  <a:outerShdw blurRad="38100" dist="38100" dir="2700000" algn="tl">
                    <a:srgbClr val="000000">
                      <a:alpha val="43137"/>
                    </a:srgbClr>
                  </a:outerShdw>
                </a:effectLst>
              </a:rPr>
              <a:t>Level II </a:t>
            </a:r>
          </a:p>
          <a:p>
            <a:pPr algn="ctr" defTabSz="914400" fontAlgn="auto">
              <a:spcBef>
                <a:spcPts val="0"/>
              </a:spcBef>
              <a:spcAft>
                <a:spcPts val="0"/>
              </a:spcAft>
              <a:defRPr/>
            </a:pPr>
            <a:r>
              <a:rPr lang="en-US" sz="2800" b="1" dirty="0">
                <a:solidFill>
                  <a:prstClr val="white"/>
                </a:solidFill>
                <a:effectLst>
                  <a:outerShdw blurRad="38100" dist="38100" dir="2700000" algn="tl">
                    <a:srgbClr val="000000">
                      <a:alpha val="43137"/>
                    </a:srgbClr>
                  </a:outerShdw>
                </a:effectLst>
              </a:rPr>
              <a:t>Trauma Care</a:t>
            </a:r>
          </a:p>
        </p:txBody>
      </p:sp>
      <p:sp>
        <p:nvSpPr>
          <p:cNvPr id="7" name="Rectangle 6"/>
          <p:cNvSpPr/>
          <p:nvPr/>
        </p:nvSpPr>
        <p:spPr>
          <a:xfrm>
            <a:off x="6640513" y="2430463"/>
            <a:ext cx="2503487" cy="2649537"/>
          </a:xfrm>
          <a:prstGeom prst="rect">
            <a:avLst/>
          </a:prstGeom>
          <a:solidFill>
            <a:srgbClr val="E46C0A">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rPr>
              <a:t>4 Hospitals</a:t>
            </a:r>
            <a:br>
              <a:rPr lang="en-US" b="1" dirty="0">
                <a:solidFill>
                  <a:prstClr val="white"/>
                </a:solidFill>
                <a:effectLst>
                  <a:outerShdw blurRad="38100" dist="38100" dir="2700000" algn="tl">
                    <a:srgbClr val="000000">
                      <a:alpha val="43137"/>
                    </a:srgbClr>
                  </a:outerShdw>
                </a:effectLst>
              </a:rPr>
            </a:br>
            <a:r>
              <a:rPr lang="en-US" sz="1400" dirty="0">
                <a:solidFill>
                  <a:prstClr val="white"/>
                </a:solidFill>
                <a:effectLst>
                  <a:outerShdw blurRad="38100" dist="38100" dir="2700000" algn="tl">
                    <a:srgbClr val="000000">
                      <a:alpha val="43137"/>
                    </a:srgbClr>
                  </a:outerShdw>
                </a:effectLst>
              </a:rPr>
              <a:t> </a:t>
            </a:r>
            <a:endParaRPr lang="en-US" b="1" dirty="0">
              <a:solidFill>
                <a:prstClr val="white"/>
              </a:solidFill>
              <a:effectLst>
                <a:outerShdw blurRad="38100" dist="38100" dir="2700000" algn="tl">
                  <a:srgbClr val="000000">
                    <a:alpha val="43137"/>
                  </a:srgbClr>
                </a:outerShdw>
              </a:effectLst>
            </a:endParaRPr>
          </a:p>
          <a:p>
            <a:pPr algn="ctr" defTabSz="914400" fontAlgn="auto">
              <a:spcBef>
                <a:spcPts val="0"/>
              </a:spcBef>
              <a:spcAft>
                <a:spcPts val="0"/>
              </a:spcAft>
              <a:defRPr/>
            </a:pPr>
            <a:r>
              <a:rPr lang="en-US" dirty="0">
                <a:solidFill>
                  <a:prstClr val="white"/>
                </a:solidFill>
                <a:effectLst>
                  <a:outerShdw blurRad="38100" dist="38100" dir="2700000" algn="tl">
                    <a:srgbClr val="000000">
                      <a:alpha val="43137"/>
                    </a:srgbClr>
                  </a:outerShdw>
                </a:effectLst>
              </a:rPr>
              <a:t>100+ </a:t>
            </a:r>
            <a:r>
              <a:rPr lang="en-US" b="1" dirty="0">
                <a:solidFill>
                  <a:prstClr val="white"/>
                </a:solidFill>
                <a:effectLst>
                  <a:outerShdw blurRad="38100" dist="38100" dir="2700000" algn="tl">
                    <a:srgbClr val="000000">
                      <a:alpha val="43137"/>
                    </a:srgbClr>
                  </a:outerShdw>
                </a:effectLst>
              </a:rPr>
              <a:t>Locations</a:t>
            </a:r>
          </a:p>
          <a:p>
            <a:pPr algn="ctr" defTabSz="914400" fontAlgn="auto">
              <a:spcBef>
                <a:spcPts val="0"/>
              </a:spcBef>
              <a:spcAft>
                <a:spcPts val="0"/>
              </a:spcAft>
              <a:defRPr/>
            </a:pPr>
            <a:endParaRPr lang="en-US" sz="1200" dirty="0">
              <a:solidFill>
                <a:prstClr val="white"/>
              </a:solidFill>
              <a:effectLst>
                <a:outerShdw blurRad="38100" dist="38100" dir="2700000" algn="tl">
                  <a:srgbClr val="000000">
                    <a:alpha val="43137"/>
                  </a:srgbClr>
                </a:outerShdw>
              </a:effectLst>
            </a:endParaRPr>
          </a:p>
          <a:p>
            <a:pPr algn="ctr" defTabSz="914400"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rPr>
              <a:t>1,306 </a:t>
            </a:r>
            <a:r>
              <a:rPr lang="en-US" dirty="0">
                <a:solidFill>
                  <a:prstClr val="white"/>
                </a:solidFill>
                <a:effectLst>
                  <a:outerShdw blurRad="38100" dist="38100" dir="2700000" algn="tl">
                    <a:srgbClr val="000000">
                      <a:alpha val="43137"/>
                    </a:srgbClr>
                  </a:outerShdw>
                </a:effectLst>
              </a:rPr>
              <a:t>B</a:t>
            </a:r>
            <a:r>
              <a:rPr lang="en-US" b="1" dirty="0" err="1">
                <a:solidFill>
                  <a:prstClr val="white"/>
                </a:solidFill>
                <a:effectLst>
                  <a:outerShdw blurRad="38100" dist="38100" dir="2700000" algn="tl">
                    <a:srgbClr val="000000">
                      <a:alpha val="43137"/>
                    </a:srgbClr>
                  </a:outerShdw>
                </a:effectLst>
              </a:rPr>
              <a:t>eds</a:t>
            </a:r>
            <a:endParaRPr lang="en-US" b="1" dirty="0">
              <a:solidFill>
                <a:prstClr val="white"/>
              </a:solidFill>
              <a:effectLst>
                <a:outerShdw blurRad="38100" dist="38100" dir="2700000" algn="tl">
                  <a:srgbClr val="000000">
                    <a:alpha val="43137"/>
                  </a:srgbClr>
                </a:outerShdw>
              </a:effectLst>
            </a:endParaRPr>
          </a:p>
        </p:txBody>
      </p:sp>
      <p:sp>
        <p:nvSpPr>
          <p:cNvPr id="8" name="Rectangle 7"/>
          <p:cNvSpPr/>
          <p:nvPr/>
        </p:nvSpPr>
        <p:spPr>
          <a:xfrm>
            <a:off x="0" y="3311525"/>
            <a:ext cx="2667000" cy="1693863"/>
          </a:xfrm>
          <a:prstGeom prst="rect">
            <a:avLst/>
          </a:prstGeom>
          <a:solidFill>
            <a:srgbClr val="006699">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rPr>
              <a:t>$1.6B </a:t>
            </a:r>
          </a:p>
          <a:p>
            <a:pPr algn="ctr" defTabSz="914400" fontAlgn="auto">
              <a:spcBef>
                <a:spcPts val="0"/>
              </a:spcBef>
              <a:spcAft>
                <a:spcPts val="0"/>
              </a:spcAft>
              <a:defRPr/>
            </a:pPr>
            <a:r>
              <a:rPr lang="en-US" sz="3200" b="1" dirty="0">
                <a:solidFill>
                  <a:prstClr val="white"/>
                </a:solidFill>
                <a:effectLst>
                  <a:outerShdw blurRad="38100" dist="38100" dir="2700000" algn="tl">
                    <a:srgbClr val="000000">
                      <a:alpha val="43137"/>
                    </a:srgbClr>
                  </a:outerShdw>
                </a:effectLst>
              </a:rPr>
              <a:t>Health System</a:t>
            </a:r>
          </a:p>
          <a:p>
            <a:pPr algn="ctr" defTabSz="914400" fontAlgn="auto">
              <a:spcBef>
                <a:spcPts val="0"/>
              </a:spcBef>
              <a:spcAft>
                <a:spcPts val="0"/>
              </a:spcAft>
              <a:defRPr/>
            </a:pPr>
            <a:endParaRPr lang="en-US" sz="1100" dirty="0">
              <a:solidFill>
                <a:prstClr val="white"/>
              </a:solidFill>
              <a:effectLst>
                <a:outerShdw blurRad="38100" dist="38100" dir="2700000" algn="tl">
                  <a:srgbClr val="000000">
                    <a:alpha val="43137"/>
                  </a:srgbClr>
                </a:outerShdw>
              </a:effectLst>
            </a:endParaRPr>
          </a:p>
        </p:txBody>
      </p:sp>
      <p:sp>
        <p:nvSpPr>
          <p:cNvPr id="9" name="Rectangle 8"/>
          <p:cNvSpPr/>
          <p:nvPr/>
        </p:nvSpPr>
        <p:spPr>
          <a:xfrm>
            <a:off x="6640513" y="5164138"/>
            <a:ext cx="2503487" cy="1693862"/>
          </a:xfrm>
          <a:prstGeom prst="rect">
            <a:avLst/>
          </a:prstGeom>
          <a:solidFill>
            <a:srgbClr val="006699">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2800" b="1" dirty="0">
                <a:solidFill>
                  <a:prstClr val="white"/>
                </a:solidFill>
                <a:effectLst>
                  <a:outerShdw blurRad="38100" dist="38100" dir="2700000" algn="tl">
                    <a:srgbClr val="000000">
                      <a:alpha val="43137"/>
                    </a:srgbClr>
                  </a:outerShdw>
                </a:effectLst>
              </a:rPr>
              <a:t> 28 </a:t>
            </a:r>
          </a:p>
          <a:p>
            <a:pPr algn="ctr" defTabSz="914400" fontAlgn="auto">
              <a:spcBef>
                <a:spcPts val="0"/>
              </a:spcBef>
              <a:spcAft>
                <a:spcPts val="0"/>
              </a:spcAft>
              <a:defRPr/>
            </a:pPr>
            <a:r>
              <a:rPr lang="en-US" sz="2800" b="1" dirty="0">
                <a:solidFill>
                  <a:prstClr val="white"/>
                </a:solidFill>
                <a:effectLst>
                  <a:outerShdw blurRad="38100" dist="38100" dir="2700000" algn="tl">
                    <a:srgbClr val="000000">
                      <a:alpha val="43137"/>
                    </a:srgbClr>
                  </a:outerShdw>
                </a:effectLst>
              </a:rPr>
              <a:t>Urgent Care Sites</a:t>
            </a:r>
          </a:p>
        </p:txBody>
      </p:sp>
      <p:sp>
        <p:nvSpPr>
          <p:cNvPr id="11" name="Rectangle 10"/>
          <p:cNvSpPr/>
          <p:nvPr/>
        </p:nvSpPr>
        <p:spPr>
          <a:xfrm>
            <a:off x="2724150" y="4003675"/>
            <a:ext cx="1892300" cy="1393825"/>
          </a:xfrm>
          <a:prstGeom prst="rect">
            <a:avLst/>
          </a:prstGeom>
          <a:solidFill>
            <a:srgbClr val="E46C0A">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2800" dirty="0">
                <a:solidFill>
                  <a:prstClr val="white"/>
                </a:solidFill>
                <a:effectLst>
                  <a:outerShdw blurRad="38100" dist="38100" dir="2700000" algn="tl">
                    <a:srgbClr val="000000">
                      <a:alpha val="43137"/>
                    </a:srgbClr>
                  </a:outerShdw>
                </a:effectLst>
              </a:rPr>
              <a:t>2,706</a:t>
            </a:r>
            <a:r>
              <a:rPr lang="en-US" sz="2800" b="1" dirty="0">
                <a:solidFill>
                  <a:prstClr val="white"/>
                </a:solidFill>
                <a:effectLst>
                  <a:outerShdw blurRad="38100" dist="38100" dir="2700000" algn="tl">
                    <a:srgbClr val="000000">
                      <a:alpha val="43137"/>
                    </a:srgbClr>
                  </a:outerShdw>
                </a:effectLst>
              </a:rPr>
              <a:t> </a:t>
            </a:r>
          </a:p>
          <a:p>
            <a:pPr algn="ctr" defTabSz="914400" fontAlgn="auto">
              <a:spcBef>
                <a:spcPts val="0"/>
              </a:spcBef>
              <a:spcAft>
                <a:spcPts val="0"/>
              </a:spcAft>
              <a:defRPr/>
            </a:pPr>
            <a:r>
              <a:rPr lang="en-US" sz="2800" dirty="0">
                <a:solidFill>
                  <a:prstClr val="white"/>
                </a:solidFill>
                <a:effectLst>
                  <a:outerShdw blurRad="38100" dist="38100" dir="2700000" algn="tl">
                    <a:srgbClr val="000000">
                      <a:alpha val="43137"/>
                    </a:srgbClr>
                  </a:outerShdw>
                </a:effectLst>
              </a:rPr>
              <a:t>Physicians</a:t>
            </a:r>
          </a:p>
        </p:txBody>
      </p:sp>
      <p:sp>
        <p:nvSpPr>
          <p:cNvPr id="10" name="Rectangle 9"/>
          <p:cNvSpPr/>
          <p:nvPr/>
        </p:nvSpPr>
        <p:spPr>
          <a:xfrm>
            <a:off x="0" y="1296988"/>
            <a:ext cx="2667000" cy="1989137"/>
          </a:xfrm>
          <a:prstGeom prst="rect">
            <a:avLst/>
          </a:prstGeom>
          <a:solidFill>
            <a:srgbClr val="E46C0A">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lnSpc>
                <a:spcPct val="150000"/>
              </a:lnSpc>
              <a:spcBef>
                <a:spcPts val="0"/>
              </a:spcBef>
              <a:spcAft>
                <a:spcPts val="0"/>
              </a:spcAft>
              <a:defRPr/>
            </a:pPr>
            <a:r>
              <a:rPr lang="en-US" sz="1850" dirty="0">
                <a:solidFill>
                  <a:prstClr val="white"/>
                </a:solidFill>
                <a:effectLst>
                  <a:outerShdw blurRad="38100" dist="38100" dir="2700000" algn="tl">
                    <a:srgbClr val="000000">
                      <a:alpha val="43137"/>
                    </a:srgbClr>
                  </a:outerShdw>
                </a:effectLst>
              </a:rPr>
              <a:t>183,309 ED Visits</a:t>
            </a:r>
          </a:p>
          <a:p>
            <a:pPr algn="ctr" defTabSz="914400" fontAlgn="auto">
              <a:lnSpc>
                <a:spcPct val="150000"/>
              </a:lnSpc>
              <a:spcBef>
                <a:spcPts val="0"/>
              </a:spcBef>
              <a:spcAft>
                <a:spcPts val="0"/>
              </a:spcAft>
              <a:defRPr/>
            </a:pPr>
            <a:r>
              <a:rPr lang="en-US" sz="1850" dirty="0">
                <a:solidFill>
                  <a:prstClr val="white"/>
                </a:solidFill>
                <a:effectLst>
                  <a:outerShdw blurRad="38100" dist="38100" dir="2700000" algn="tl">
                    <a:srgbClr val="000000">
                      <a:alpha val="43137"/>
                    </a:srgbClr>
                  </a:outerShdw>
                </a:effectLst>
              </a:rPr>
              <a:t>35,239 Surgical Cases</a:t>
            </a:r>
          </a:p>
          <a:p>
            <a:pPr algn="ctr" defTabSz="914400" fontAlgn="auto">
              <a:lnSpc>
                <a:spcPct val="150000"/>
              </a:lnSpc>
              <a:spcBef>
                <a:spcPts val="0"/>
              </a:spcBef>
              <a:spcAft>
                <a:spcPts val="0"/>
              </a:spcAft>
              <a:defRPr/>
            </a:pPr>
            <a:r>
              <a:rPr lang="en-US" sz="1850" dirty="0">
                <a:solidFill>
                  <a:prstClr val="white"/>
                </a:solidFill>
                <a:effectLst>
                  <a:outerShdw blurRad="38100" dist="38100" dir="2700000" algn="tl">
                    <a:srgbClr val="000000">
                      <a:alpha val="43137"/>
                    </a:srgbClr>
                  </a:outerShdw>
                </a:effectLst>
              </a:rPr>
              <a:t>175,376 OP Clinical Visits</a:t>
            </a:r>
          </a:p>
          <a:p>
            <a:pPr algn="ctr" defTabSz="914400" fontAlgn="auto">
              <a:lnSpc>
                <a:spcPct val="150000"/>
              </a:lnSpc>
              <a:spcBef>
                <a:spcPts val="0"/>
              </a:spcBef>
              <a:spcAft>
                <a:spcPts val="0"/>
              </a:spcAft>
              <a:defRPr/>
            </a:pPr>
            <a:r>
              <a:rPr lang="en-US" sz="1850" dirty="0">
                <a:solidFill>
                  <a:prstClr val="white"/>
                </a:solidFill>
                <a:effectLst>
                  <a:outerShdw blurRad="38100" dist="38100" dir="2700000" algn="tl">
                    <a:srgbClr val="000000">
                      <a:alpha val="43137"/>
                    </a:srgbClr>
                  </a:outerShdw>
                </a:effectLst>
              </a:rPr>
              <a:t>3,252 Births</a:t>
            </a:r>
          </a:p>
        </p:txBody>
      </p:sp>
      <p:sp>
        <p:nvSpPr>
          <p:cNvPr id="12" name="Rectangle 11"/>
          <p:cNvSpPr/>
          <p:nvPr/>
        </p:nvSpPr>
        <p:spPr>
          <a:xfrm>
            <a:off x="2700338" y="5476875"/>
            <a:ext cx="1916112" cy="1381125"/>
          </a:xfrm>
          <a:prstGeom prst="rect">
            <a:avLst/>
          </a:prstGeom>
          <a:solidFill>
            <a:srgbClr val="006699">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1100" dirty="0">
              <a:solidFill>
                <a:prstClr val="white"/>
              </a:solidFill>
              <a:effectLst>
                <a:outerShdw blurRad="38100" dist="38100" dir="2700000" algn="tl">
                  <a:srgbClr val="000000">
                    <a:alpha val="43137"/>
                  </a:srgbClr>
                </a:outerShdw>
              </a:effectLst>
            </a:endParaRPr>
          </a:p>
          <a:p>
            <a:pPr algn="ctr" defTabSz="914400"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rPr>
              <a:t>$64M </a:t>
            </a:r>
            <a:r>
              <a:rPr lang="en-US" sz="2000" b="1" dirty="0">
                <a:solidFill>
                  <a:prstClr val="white"/>
                </a:solidFill>
                <a:effectLst>
                  <a:outerShdw blurRad="38100" dist="38100" dir="2700000" algn="tl">
                    <a:srgbClr val="000000">
                      <a:alpha val="43137"/>
                    </a:srgbClr>
                  </a:outerShdw>
                </a:effectLst>
              </a:rPr>
              <a:t/>
            </a:r>
            <a:br>
              <a:rPr lang="en-US" sz="2000" b="1" dirty="0">
                <a:solidFill>
                  <a:prstClr val="white"/>
                </a:solidFill>
                <a:effectLst>
                  <a:outerShdw blurRad="38100" dist="38100" dir="2700000" algn="tl">
                    <a:srgbClr val="000000">
                      <a:alpha val="43137"/>
                    </a:srgbClr>
                  </a:outerShdw>
                </a:effectLst>
              </a:rPr>
            </a:br>
            <a:r>
              <a:rPr lang="en-US" sz="1900" b="1" dirty="0">
                <a:solidFill>
                  <a:prstClr val="white"/>
                </a:solidFill>
                <a:effectLst>
                  <a:outerShdw blurRad="38100" dist="38100" dir="2700000" algn="tl">
                    <a:srgbClr val="000000">
                      <a:alpha val="43137"/>
                    </a:srgbClr>
                  </a:outerShdw>
                </a:effectLst>
              </a:rPr>
              <a:t>Uncompensated </a:t>
            </a:r>
            <a:r>
              <a:rPr lang="en-US" sz="1900" dirty="0">
                <a:solidFill>
                  <a:prstClr val="white"/>
                </a:solidFill>
                <a:effectLst>
                  <a:outerShdw blurRad="38100" dist="38100" dir="2700000" algn="tl">
                    <a:srgbClr val="000000">
                      <a:alpha val="43137"/>
                    </a:srgbClr>
                  </a:outerShdw>
                </a:effectLst>
              </a:rPr>
              <a:t>C</a:t>
            </a:r>
            <a:r>
              <a:rPr lang="en-US" sz="1900" b="1" dirty="0">
                <a:solidFill>
                  <a:prstClr val="white"/>
                </a:solidFill>
                <a:effectLst>
                  <a:outerShdw blurRad="38100" dist="38100" dir="2700000" algn="tl">
                    <a:srgbClr val="000000">
                      <a:alpha val="43137"/>
                    </a:srgbClr>
                  </a:outerShdw>
                </a:effectLst>
              </a:rPr>
              <a:t>are</a:t>
            </a:r>
          </a:p>
        </p:txBody>
      </p:sp>
      <p:sp>
        <p:nvSpPr>
          <p:cNvPr id="13" name="Rectangle 12"/>
          <p:cNvSpPr/>
          <p:nvPr/>
        </p:nvSpPr>
        <p:spPr>
          <a:xfrm>
            <a:off x="6634163" y="1295400"/>
            <a:ext cx="2505075" cy="1050925"/>
          </a:xfrm>
          <a:prstGeom prst="rect">
            <a:avLst/>
          </a:prstGeom>
          <a:solidFill>
            <a:srgbClr val="006699">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2800" dirty="0">
                <a:solidFill>
                  <a:prstClr val="white"/>
                </a:solidFill>
                <a:effectLst>
                  <a:outerShdw blurRad="38100" dist="38100" dir="2700000" algn="tl">
                    <a:srgbClr val="000000">
                      <a:alpha val="43137"/>
                    </a:srgbClr>
                  </a:outerShdw>
                </a:effectLst>
              </a:rPr>
              <a:t>9,959 Employees</a:t>
            </a:r>
            <a:endParaRPr lang="en-US" sz="2800" b="1" dirty="0">
              <a:solidFill>
                <a:prstClr val="white"/>
              </a:solidFill>
              <a:effectLst>
                <a:outerShdw blurRad="38100" dist="38100" dir="2700000" algn="tl">
                  <a:srgbClr val="000000">
                    <a:alpha val="43137"/>
                  </a:srgbClr>
                </a:outerShdw>
              </a:effectLst>
            </a:endParaRPr>
          </a:p>
        </p:txBody>
      </p:sp>
      <p:sp>
        <p:nvSpPr>
          <p:cNvPr id="14" name="Rectangle 13"/>
          <p:cNvSpPr/>
          <p:nvPr/>
        </p:nvSpPr>
        <p:spPr>
          <a:xfrm>
            <a:off x="4678363" y="4003675"/>
            <a:ext cx="1898650" cy="2854325"/>
          </a:xfrm>
          <a:prstGeom prst="rect">
            <a:avLst/>
          </a:prstGeom>
          <a:solidFill>
            <a:srgbClr val="E46C0A">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2000" dirty="0">
                <a:solidFill>
                  <a:prstClr val="white"/>
                </a:solidFill>
                <a:effectLst>
                  <a:outerShdw blurRad="38100" dist="38100" dir="2700000" algn="tl">
                    <a:srgbClr val="000000">
                      <a:alpha val="43137"/>
                    </a:srgbClr>
                  </a:outerShdw>
                </a:effectLst>
              </a:rPr>
              <a:t>14 residency &amp; fellowship programs</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42925" y="287338"/>
            <a:ext cx="8043863" cy="1001712"/>
          </a:xfrm>
        </p:spPr>
        <p:txBody>
          <a:bodyPr/>
          <a:lstStyle/>
          <a:p>
            <a:pPr fontAlgn="auto">
              <a:spcAft>
                <a:spcPts val="0"/>
              </a:spcAft>
              <a:defRPr/>
            </a:pPr>
            <a:r>
              <a:rPr lang="en-US" sz="4000" dirty="0" smtClean="0">
                <a:solidFill>
                  <a:schemeClr val="tx1">
                    <a:lumMod val="75000"/>
                    <a:lumOff val="25000"/>
                  </a:schemeClr>
                </a:solidFill>
              </a:rPr>
              <a:t>Building the Continuum </a:t>
            </a:r>
            <a:r>
              <a:rPr lang="en-US" sz="4000" dirty="0">
                <a:solidFill>
                  <a:schemeClr val="tx1">
                    <a:lumMod val="75000"/>
                    <a:lumOff val="25000"/>
                  </a:schemeClr>
                </a:solidFill>
              </a:rPr>
              <a:t>of Care</a:t>
            </a:r>
          </a:p>
        </p:txBody>
      </p:sp>
      <p:pic>
        <p:nvPicPr>
          <p:cNvPr id="28674" name="Picture 14" descr="http://www.iconsdb.com/icons/preview/black/ambulance-xx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2714625"/>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6" descr="http://icons.iconarchive.com/icons/iconsmind/outline/512/Hospital-2-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28162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8" descr="https://d30y9cdsu7xlg0.cloudfront.net/png/15209-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338" y="2703513"/>
            <a:ext cx="776287"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3003550" y="2987675"/>
            <a:ext cx="258763" cy="40322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8678" name="Picture 6" descr="http://static.wixstatic.com/media/6e72cd_9a9a87a4fc92415a9b3d510e404d2747.png_srz_427_103_85_22_0.50_1.20_0.00_png_s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7888" y="3765550"/>
            <a:ext cx="10096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4484688" y="2987675"/>
            <a:ext cx="258762" cy="40322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ight Arrow 10"/>
          <p:cNvSpPr/>
          <p:nvPr/>
        </p:nvSpPr>
        <p:spPr>
          <a:xfrm>
            <a:off x="5991225" y="2987675"/>
            <a:ext cx="260350" cy="40481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Right Arrow 11"/>
          <p:cNvSpPr/>
          <p:nvPr/>
        </p:nvSpPr>
        <p:spPr>
          <a:xfrm>
            <a:off x="7713663" y="2990850"/>
            <a:ext cx="257175" cy="40481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8682" name="Picture 53" descr="http://downloadicons.net/sites/default/files/outpatient-icon-49432.png"/>
          <p:cNvPicPr>
            <a:picLocks noChangeAspect="1" noChangeArrowheads="1"/>
          </p:cNvPicPr>
          <p:nvPr/>
        </p:nvPicPr>
        <p:blipFill>
          <a:blip r:embed="rId6">
            <a:extLst>
              <a:ext uri="{28A0092B-C50C-407E-A947-70E740481C1C}">
                <a14:useLocalDpi xmlns:a14="http://schemas.microsoft.com/office/drawing/2010/main" val="0"/>
              </a:ext>
            </a:extLst>
          </a:blip>
          <a:srcRect l="18965" r="18965"/>
          <a:stretch>
            <a:fillRect/>
          </a:stretch>
        </p:blipFill>
        <p:spPr bwMode="auto">
          <a:xfrm>
            <a:off x="2355850" y="2847975"/>
            <a:ext cx="4524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3" name="Group 54"/>
          <p:cNvGrpSpPr>
            <a:grpSpLocks/>
          </p:cNvGrpSpPr>
          <p:nvPr/>
        </p:nvGrpSpPr>
        <p:grpSpPr bwMode="auto">
          <a:xfrm>
            <a:off x="309563" y="2714625"/>
            <a:ext cx="1193800" cy="765175"/>
            <a:chOff x="6951385" y="554652"/>
            <a:chExt cx="936640" cy="601854"/>
          </a:xfrm>
        </p:grpSpPr>
        <p:pic>
          <p:nvPicPr>
            <p:cNvPr id="28728" name="Picture 23" descr="https://d30y9cdsu7xlg0.cloudfront.net/png/616-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1385" y="554652"/>
              <a:ext cx="449405" cy="44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9" name="Picture 20" descr="https://d30y9cdsu7xlg0.cloudfront.net/png/641-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5049" y="713530"/>
              <a:ext cx="442976" cy="44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4" name="Group 1"/>
          <p:cNvGrpSpPr>
            <a:grpSpLocks/>
          </p:cNvGrpSpPr>
          <p:nvPr/>
        </p:nvGrpSpPr>
        <p:grpSpPr bwMode="auto">
          <a:xfrm>
            <a:off x="6099175" y="3568700"/>
            <a:ext cx="1697038" cy="2051050"/>
            <a:chOff x="3686938" y="2431152"/>
            <a:chExt cx="1697466" cy="2051787"/>
          </a:xfrm>
        </p:grpSpPr>
        <p:pic>
          <p:nvPicPr>
            <p:cNvPr id="28721" name="Picture 2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2656" y="2431152"/>
              <a:ext cx="743438" cy="48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2" name="Picture 10" descr="https://futurecare.com/images/blue-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9655" y="3017402"/>
              <a:ext cx="1156397" cy="35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3" name="Picture 12" descr="http://pappartners.com/images/PAPP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9655" y="2471480"/>
              <a:ext cx="464273" cy="4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4" name="Picture 14" descr="http://www.lifebridgehealth.org/uploads/public/images/CommercialDivisionPartners/HomeCareMDnew.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6938" y="3861176"/>
              <a:ext cx="926148" cy="55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5" name="Picture 16" descr="http://www.lifebridgehealth.org/uploads/public/images/CommercialDivisionPartners/NRC.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0614" y="4131044"/>
              <a:ext cx="703790" cy="35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0614" y="3408217"/>
              <a:ext cx="518359" cy="62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7"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4408" y="3445945"/>
              <a:ext cx="610457" cy="4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5" name="Picture 4" descr="https://openclipart.org/image/2400px/svg_to_png/217511/1429747035.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56575" y="2816225"/>
            <a:ext cx="6365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6" name="Group 10"/>
          <p:cNvGrpSpPr>
            <a:grpSpLocks/>
          </p:cNvGrpSpPr>
          <p:nvPr/>
        </p:nvGrpSpPr>
        <p:grpSpPr bwMode="auto">
          <a:xfrm>
            <a:off x="4668838" y="3597275"/>
            <a:ext cx="1247775" cy="1344613"/>
            <a:chOff x="3376426" y="2441859"/>
            <a:chExt cx="1248248" cy="1345014"/>
          </a:xfrm>
        </p:grpSpPr>
        <p:pic>
          <p:nvPicPr>
            <p:cNvPr id="28718" name="Picture 19"/>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1017" y="2441859"/>
              <a:ext cx="798694" cy="59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9" name="Picture 31"/>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6426" y="2978185"/>
              <a:ext cx="851586" cy="40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0" name="Picture 4" descr="https://extra.carrollhospitalcenter.org/images/CH%20linear%20logo-cmyk.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26655" y="3399337"/>
              <a:ext cx="1098019" cy="38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ight Arrow 29"/>
          <p:cNvSpPr/>
          <p:nvPr/>
        </p:nvSpPr>
        <p:spPr>
          <a:xfrm>
            <a:off x="1919288" y="2987675"/>
            <a:ext cx="260350" cy="40322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8688" name="Picture 11"/>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47875" y="3632200"/>
            <a:ext cx="1081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9" name="Group 2055"/>
          <p:cNvGrpSpPr>
            <a:grpSpLocks/>
          </p:cNvGrpSpPr>
          <p:nvPr/>
        </p:nvGrpSpPr>
        <p:grpSpPr bwMode="auto">
          <a:xfrm>
            <a:off x="166688" y="3562350"/>
            <a:ext cx="1747837" cy="2060575"/>
            <a:chOff x="-555730" y="3503099"/>
            <a:chExt cx="1747320" cy="2060357"/>
          </a:xfrm>
        </p:grpSpPr>
        <p:grpSp>
          <p:nvGrpSpPr>
            <p:cNvPr id="28710" name="Group 4"/>
            <p:cNvGrpSpPr>
              <a:grpSpLocks/>
            </p:cNvGrpSpPr>
            <p:nvPr/>
          </p:nvGrpSpPr>
          <p:grpSpPr bwMode="auto">
            <a:xfrm>
              <a:off x="-555730" y="3503099"/>
              <a:ext cx="1747320" cy="1622959"/>
              <a:chOff x="6939828" y="2320527"/>
              <a:chExt cx="1747320" cy="1622959"/>
            </a:xfrm>
          </p:grpSpPr>
          <p:pic>
            <p:nvPicPr>
              <p:cNvPr id="28712"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29527" y="3208380"/>
                <a:ext cx="1139890" cy="29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3"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64006" y="2320527"/>
                <a:ext cx="736600" cy="47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4" name="Picture 28" descr="LifeBridge Health &amp; Fitness"/>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81577" y="2415735"/>
                <a:ext cx="484616" cy="36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5" name="Picture 59" descr="http://surgicenterofbalt.com/~/media/sites/surgicenter%20of%20baltimore/baltimore%20logo.ashx?h=68&amp;la=en&amp;w=19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32373" y="2874665"/>
                <a:ext cx="854775" cy="29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6" name="Picture 2" descr="http://www.ellicottcityasc.com/SiteAssets/Logo1.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39828" y="3526956"/>
                <a:ext cx="777238" cy="41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7" name="Picture 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76437" y="3562694"/>
                <a:ext cx="910711" cy="26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711" name="Picture 6" descr="http://www.lifebridgehealth.org/Uploads/Public/images/LBH-CommPhys%20final.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79061" y="5161818"/>
              <a:ext cx="924156"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0" name="Group 2054"/>
          <p:cNvGrpSpPr>
            <a:grpSpLocks/>
          </p:cNvGrpSpPr>
          <p:nvPr/>
        </p:nvGrpSpPr>
        <p:grpSpPr bwMode="auto">
          <a:xfrm>
            <a:off x="7613650" y="1398588"/>
            <a:ext cx="1439863" cy="1192212"/>
            <a:chOff x="0" y="1534649"/>
            <a:chExt cx="1276965" cy="1402077"/>
          </a:xfrm>
        </p:grpSpPr>
        <p:sp>
          <p:nvSpPr>
            <p:cNvPr id="28708" name="TextBox 13"/>
            <p:cNvSpPr txBox="1">
              <a:spLocks noChangeArrowheads="1"/>
            </p:cNvSpPr>
            <p:nvPr/>
          </p:nvSpPr>
          <p:spPr bwMode="auto">
            <a:xfrm>
              <a:off x="0" y="1534649"/>
              <a:ext cx="1276965" cy="108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b="1">
                  <a:solidFill>
                    <a:srgbClr val="000000"/>
                  </a:solidFill>
                  <a:latin typeface="Arial" panose="020B0604020202020204" pitchFamily="34" charset="0"/>
                </a:rPr>
                <a:t>Housing/ Assisted Living</a:t>
              </a:r>
            </a:p>
          </p:txBody>
        </p:sp>
        <p:cxnSp>
          <p:nvCxnSpPr>
            <p:cNvPr id="43" name="Straight Connector 42"/>
            <p:cNvCxnSpPr/>
            <p:nvPr/>
          </p:nvCxnSpPr>
          <p:spPr>
            <a:xfrm>
              <a:off x="145014" y="2936726"/>
              <a:ext cx="986937" cy="0"/>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nvGrpSpPr>
          <p:cNvPr id="28691" name="Group 2052"/>
          <p:cNvGrpSpPr>
            <a:grpSpLocks/>
          </p:cNvGrpSpPr>
          <p:nvPr/>
        </p:nvGrpSpPr>
        <p:grpSpPr bwMode="auto">
          <a:xfrm>
            <a:off x="1952625" y="1628775"/>
            <a:ext cx="1147763" cy="962025"/>
            <a:chOff x="1243456" y="1684674"/>
            <a:chExt cx="1147672" cy="963269"/>
          </a:xfrm>
        </p:grpSpPr>
        <p:sp>
          <p:nvSpPr>
            <p:cNvPr id="28706" name="TextBox 66"/>
            <p:cNvSpPr txBox="1">
              <a:spLocks noChangeArrowheads="1"/>
            </p:cNvSpPr>
            <p:nvPr/>
          </p:nvSpPr>
          <p:spPr bwMode="auto">
            <a:xfrm>
              <a:off x="1243456" y="1684674"/>
              <a:ext cx="1147672" cy="64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b="1">
                  <a:solidFill>
                    <a:srgbClr val="000000"/>
                  </a:solidFill>
                  <a:latin typeface="Arial" panose="020B0604020202020204" pitchFamily="34" charset="0"/>
                </a:rPr>
                <a:t>Urgent Care</a:t>
              </a:r>
            </a:p>
          </p:txBody>
        </p:sp>
        <p:cxnSp>
          <p:nvCxnSpPr>
            <p:cNvPr id="46" name="Straight Connector 45"/>
            <p:cNvCxnSpPr/>
            <p:nvPr/>
          </p:nvCxnSpPr>
          <p:spPr>
            <a:xfrm>
              <a:off x="1373621" y="2647943"/>
              <a:ext cx="888930" cy="0"/>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nvGrpSpPr>
          <p:cNvPr id="28692" name="Group 2050"/>
          <p:cNvGrpSpPr>
            <a:grpSpLocks/>
          </p:cNvGrpSpPr>
          <p:nvPr/>
        </p:nvGrpSpPr>
        <p:grpSpPr bwMode="auto">
          <a:xfrm>
            <a:off x="3265488" y="2241550"/>
            <a:ext cx="1263650" cy="461963"/>
            <a:chOff x="2457116" y="2106678"/>
            <a:chExt cx="1263806" cy="463353"/>
          </a:xfrm>
        </p:grpSpPr>
        <p:sp>
          <p:nvSpPr>
            <p:cNvPr id="28704" name="TextBox 67"/>
            <p:cNvSpPr txBox="1">
              <a:spLocks noChangeArrowheads="1"/>
            </p:cNvSpPr>
            <p:nvPr/>
          </p:nvSpPr>
          <p:spPr bwMode="auto">
            <a:xfrm>
              <a:off x="2457116" y="2106678"/>
              <a:ext cx="1255733" cy="46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n-US" altLang="en-US" sz="2400">
                <a:solidFill>
                  <a:srgbClr val="000000"/>
                </a:solidFill>
                <a:latin typeface="Franklin Gothic Medium" panose="020B0603020102020204" pitchFamily="34" charset="0"/>
              </a:endParaRPr>
            </a:p>
          </p:txBody>
        </p:sp>
        <p:cxnSp>
          <p:nvCxnSpPr>
            <p:cNvPr id="49" name="Straight Connector 48"/>
            <p:cNvCxnSpPr/>
            <p:nvPr/>
          </p:nvCxnSpPr>
          <p:spPr>
            <a:xfrm>
              <a:off x="2465054" y="2456979"/>
              <a:ext cx="1255868" cy="0"/>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nvGrpSpPr>
          <p:cNvPr id="28693" name="Group 2048"/>
          <p:cNvGrpSpPr>
            <a:grpSpLocks/>
          </p:cNvGrpSpPr>
          <p:nvPr/>
        </p:nvGrpSpPr>
        <p:grpSpPr bwMode="auto">
          <a:xfrm>
            <a:off x="4741863" y="1622425"/>
            <a:ext cx="1147762" cy="958850"/>
            <a:chOff x="3929273" y="1499942"/>
            <a:chExt cx="1147672" cy="958037"/>
          </a:xfrm>
        </p:grpSpPr>
        <p:sp>
          <p:nvSpPr>
            <p:cNvPr id="28702" name="TextBox 68"/>
            <p:cNvSpPr txBox="1">
              <a:spLocks noChangeArrowheads="1"/>
            </p:cNvSpPr>
            <p:nvPr/>
          </p:nvSpPr>
          <p:spPr bwMode="auto">
            <a:xfrm>
              <a:off x="3929273" y="1499942"/>
              <a:ext cx="1147672" cy="64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b="1">
                  <a:solidFill>
                    <a:srgbClr val="000000"/>
                  </a:solidFill>
                  <a:latin typeface="Arial" panose="020B0604020202020204" pitchFamily="34" charset="0"/>
                </a:rPr>
                <a:t>Acute Care</a:t>
              </a:r>
            </a:p>
          </p:txBody>
        </p:sp>
        <p:cxnSp>
          <p:nvCxnSpPr>
            <p:cNvPr id="52" name="Straight Connector 51"/>
            <p:cNvCxnSpPr/>
            <p:nvPr/>
          </p:nvCxnSpPr>
          <p:spPr>
            <a:xfrm>
              <a:off x="4046739" y="2457979"/>
              <a:ext cx="892105" cy="0"/>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nvGrpSpPr>
          <p:cNvPr id="28694" name="Group 2047"/>
          <p:cNvGrpSpPr>
            <a:grpSpLocks/>
          </p:cNvGrpSpPr>
          <p:nvPr/>
        </p:nvGrpSpPr>
        <p:grpSpPr bwMode="auto">
          <a:xfrm>
            <a:off x="6242050" y="1597025"/>
            <a:ext cx="1392238" cy="993775"/>
            <a:chOff x="5436719" y="1937026"/>
            <a:chExt cx="1393375" cy="993235"/>
          </a:xfrm>
        </p:grpSpPr>
        <p:sp>
          <p:nvSpPr>
            <p:cNvPr id="28700" name="TextBox 69"/>
            <p:cNvSpPr txBox="1">
              <a:spLocks noChangeArrowheads="1"/>
            </p:cNvSpPr>
            <p:nvPr/>
          </p:nvSpPr>
          <p:spPr bwMode="auto">
            <a:xfrm>
              <a:off x="5436719" y="1937026"/>
              <a:ext cx="1393375" cy="64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b="1">
                  <a:solidFill>
                    <a:srgbClr val="000000"/>
                  </a:solidFill>
                  <a:latin typeface="Arial" panose="020B0604020202020204" pitchFamily="34" charset="0"/>
                </a:rPr>
                <a:t>Post-Acute Care</a:t>
              </a:r>
            </a:p>
          </p:txBody>
        </p:sp>
        <p:cxnSp>
          <p:nvCxnSpPr>
            <p:cNvPr id="55" name="Straight Connector 54"/>
            <p:cNvCxnSpPr/>
            <p:nvPr/>
          </p:nvCxnSpPr>
          <p:spPr>
            <a:xfrm>
              <a:off x="5460551" y="2930261"/>
              <a:ext cx="1258327" cy="0"/>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nvGrpSpPr>
          <p:cNvPr id="28695" name="Group 41"/>
          <p:cNvGrpSpPr>
            <a:grpSpLocks/>
          </p:cNvGrpSpPr>
          <p:nvPr/>
        </p:nvGrpSpPr>
        <p:grpSpPr bwMode="auto">
          <a:xfrm>
            <a:off x="112713" y="1616075"/>
            <a:ext cx="1819275" cy="965200"/>
            <a:chOff x="7218859" y="1673148"/>
            <a:chExt cx="1817388" cy="964940"/>
          </a:xfrm>
        </p:grpSpPr>
        <p:sp>
          <p:nvSpPr>
            <p:cNvPr id="28698" name="TextBox 70"/>
            <p:cNvSpPr txBox="1">
              <a:spLocks noChangeArrowheads="1"/>
            </p:cNvSpPr>
            <p:nvPr/>
          </p:nvSpPr>
          <p:spPr bwMode="auto">
            <a:xfrm>
              <a:off x="7218859" y="1673148"/>
              <a:ext cx="1817388" cy="6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b="1">
                  <a:solidFill>
                    <a:srgbClr val="000000"/>
                  </a:solidFill>
                  <a:latin typeface="Arial" panose="020B0604020202020204" pitchFamily="34" charset="0"/>
                </a:rPr>
                <a:t>Ambulatory Services</a:t>
              </a:r>
            </a:p>
          </p:txBody>
        </p:sp>
        <p:cxnSp>
          <p:nvCxnSpPr>
            <p:cNvPr id="58" name="Straight Connector 57"/>
            <p:cNvCxnSpPr/>
            <p:nvPr/>
          </p:nvCxnSpPr>
          <p:spPr>
            <a:xfrm>
              <a:off x="7456737" y="2638088"/>
              <a:ext cx="1305157" cy="0"/>
            </a:xfrm>
            <a:prstGeom prst="line">
              <a:avLst/>
            </a:prstGeom>
            <a:ln w="57150" cap="rnd"/>
          </p:spPr>
          <p:style>
            <a:lnRef idx="1">
              <a:schemeClr val="accent1"/>
            </a:lnRef>
            <a:fillRef idx="0">
              <a:schemeClr val="accent1"/>
            </a:fillRef>
            <a:effectRef idx="0">
              <a:schemeClr val="accent1"/>
            </a:effectRef>
            <a:fontRef idx="minor">
              <a:schemeClr val="tx1"/>
            </a:fontRef>
          </p:style>
        </p:cxnSp>
      </p:grpSp>
      <p:pic>
        <p:nvPicPr>
          <p:cNvPr id="28696" name="Picture 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74638" y="4114800"/>
            <a:ext cx="6096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7" name="TextBox 59"/>
          <p:cNvSpPr txBox="1">
            <a:spLocks noChangeArrowheads="1"/>
          </p:cNvSpPr>
          <p:nvPr/>
        </p:nvSpPr>
        <p:spPr bwMode="auto">
          <a:xfrm>
            <a:off x="3100388" y="1779588"/>
            <a:ext cx="1760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a:solidFill>
                  <a:srgbClr val="000000"/>
                </a:solidFill>
                <a:latin typeface="Arial" panose="020B0604020202020204" pitchFamily="34" charset="0"/>
              </a:rPr>
              <a:t>Transportation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325" y="1673225"/>
            <a:ext cx="4886325" cy="2373313"/>
          </a:xfrm>
        </p:spPr>
        <p:txBody>
          <a:bodyPr>
            <a:noAutofit/>
          </a:bodyPr>
          <a:lstStyle/>
          <a:p>
            <a:pPr fontAlgn="auto">
              <a:spcAft>
                <a:spcPts val="0"/>
              </a:spcAft>
              <a:defRPr/>
            </a:pPr>
            <a:r>
              <a:rPr lang="en-US" sz="2800" dirty="0"/>
              <a:t>“At times, in medicine, you feel you are inside a colossal and impossibly complex machine whose gears will turn for you only according to their own arbitrary rhythm. The notion that human caring, the effort to do better for people, might make a difference can seem hopelessly naïve</a:t>
            </a:r>
            <a:r>
              <a:rPr lang="en-US" sz="2800" dirty="0" smtClean="0"/>
              <a:t>.”</a:t>
            </a:r>
            <a:endParaRPr lang="en-US" sz="2800" dirty="0"/>
          </a:p>
        </p:txBody>
      </p:sp>
      <p:sp>
        <p:nvSpPr>
          <p:cNvPr id="5" name="Text Placeholder 4"/>
          <p:cNvSpPr>
            <a:spLocks noGrp="1"/>
          </p:cNvSpPr>
          <p:nvPr>
            <p:ph type="body" idx="1"/>
          </p:nvPr>
        </p:nvSpPr>
        <p:spPr>
          <a:xfrm>
            <a:off x="822325" y="4452938"/>
            <a:ext cx="7543800" cy="1143000"/>
          </a:xfrm>
        </p:spPr>
        <p:txBody>
          <a:bodyPr rtlCol="0"/>
          <a:lstStyle/>
          <a:p>
            <a:pPr fontAlgn="auto">
              <a:defRPr/>
            </a:pPr>
            <a:r>
              <a:rPr lang="en-US" i="1" dirty="0"/>
              <a:t>― </a:t>
            </a:r>
            <a:r>
              <a:rPr lang="en-US" i="1" dirty="0" err="1"/>
              <a:t>Atul</a:t>
            </a:r>
            <a:r>
              <a:rPr lang="en-US" i="1" dirty="0"/>
              <a:t> </a:t>
            </a:r>
            <a:r>
              <a:rPr lang="en-US" i="1" dirty="0" err="1"/>
              <a:t>Gawande</a:t>
            </a:r>
            <a:r>
              <a:rPr lang="en-US" i="1" dirty="0"/>
              <a:t>, Better: A Surgeon's Notes on Performance</a:t>
            </a:r>
          </a:p>
        </p:txBody>
      </p:sp>
      <p:pic>
        <p:nvPicPr>
          <p:cNvPr id="2969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8650" y="725488"/>
            <a:ext cx="298291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914400" y="1749425"/>
            <a:ext cx="4810125" cy="4376738"/>
          </a:xfrm>
        </p:spPr>
        <p:txBody>
          <a:bodyPr rtlCol="0">
            <a:normAutofit/>
          </a:bodyPr>
          <a:lstStyle/>
          <a:p>
            <a:pPr marL="68263" indent="0" fontAlgn="auto">
              <a:buFont typeface="Arial" charset="0"/>
              <a:buNone/>
              <a:defRPr/>
            </a:pPr>
            <a:r>
              <a:rPr lang="en-US" altLang="en-US" dirty="0" smtClean="0">
                <a:solidFill>
                  <a:schemeClr val="tx1">
                    <a:lumMod val="85000"/>
                    <a:lumOff val="15000"/>
                  </a:schemeClr>
                </a:solidFill>
                <a:latin typeface="Arial" charset="0"/>
                <a:cs typeface="Arial" charset="0"/>
              </a:rPr>
              <a:t>Today’s healthcare environment is highly complex AND marked by competing values systems and agendas:</a:t>
            </a:r>
          </a:p>
          <a:p>
            <a:pPr marL="384048" lvl="1" indent="-182880" fontAlgn="auto">
              <a:buFont typeface="Courier New" panose="02070309020205020404" pitchFamily="49" charset="0"/>
              <a:buChar char="o"/>
              <a:defRPr/>
            </a:pPr>
            <a:r>
              <a:rPr lang="en-US" altLang="en-US" sz="2000" dirty="0" smtClean="0">
                <a:solidFill>
                  <a:schemeClr val="tx1">
                    <a:lumMod val="85000"/>
                    <a:lumOff val="15000"/>
                  </a:schemeClr>
                </a:solidFill>
                <a:latin typeface="Arial" charset="0"/>
                <a:cs typeface="Arial" charset="0"/>
              </a:rPr>
              <a:t>Regulation vs. Innovation</a:t>
            </a:r>
          </a:p>
          <a:p>
            <a:pPr marL="384048" lvl="1" indent="-182880" fontAlgn="auto">
              <a:buFont typeface="Courier New" panose="02070309020205020404" pitchFamily="49" charset="0"/>
              <a:buChar char="o"/>
              <a:defRPr/>
            </a:pPr>
            <a:r>
              <a:rPr lang="en-US" altLang="en-US" sz="2000" dirty="0" smtClean="0">
                <a:solidFill>
                  <a:schemeClr val="tx1">
                    <a:lumMod val="85000"/>
                    <a:lumOff val="15000"/>
                  </a:schemeClr>
                </a:solidFill>
                <a:latin typeface="Arial" charset="0"/>
                <a:cs typeface="Arial" charset="0"/>
              </a:rPr>
              <a:t>Market justice vs. Social justice</a:t>
            </a:r>
          </a:p>
          <a:p>
            <a:pPr marL="384048" lvl="1" indent="-182880" fontAlgn="auto">
              <a:buFont typeface="Courier New" panose="02070309020205020404" pitchFamily="49" charset="0"/>
              <a:buChar char="o"/>
              <a:defRPr/>
            </a:pPr>
            <a:r>
              <a:rPr lang="en-US" altLang="en-US" sz="2000" dirty="0" smtClean="0">
                <a:solidFill>
                  <a:schemeClr val="tx1">
                    <a:lumMod val="85000"/>
                    <a:lumOff val="15000"/>
                  </a:schemeClr>
                </a:solidFill>
                <a:latin typeface="Arial" charset="0"/>
                <a:cs typeface="Arial" charset="0"/>
              </a:rPr>
              <a:t>The Triple Aim vs. the “Policy trilemma”</a:t>
            </a:r>
          </a:p>
          <a:p>
            <a:pPr marL="384048" lvl="1" indent="-182880" fontAlgn="auto">
              <a:buFont typeface="Courier New" panose="02070309020205020404" pitchFamily="49" charset="0"/>
              <a:buChar char="o"/>
              <a:defRPr/>
            </a:pPr>
            <a:r>
              <a:rPr lang="en-US" altLang="en-US" sz="2000" dirty="0" smtClean="0">
                <a:solidFill>
                  <a:schemeClr val="tx1">
                    <a:lumMod val="85000"/>
                    <a:lumOff val="15000"/>
                  </a:schemeClr>
                </a:solidFill>
                <a:latin typeface="Arial" charset="0"/>
                <a:cs typeface="Arial" charset="0"/>
              </a:rPr>
              <a:t>Management of Chronicity vs. Cost of Care Reduction </a:t>
            </a:r>
          </a:p>
          <a:p>
            <a:pPr marL="384048" lvl="1" indent="-182880" fontAlgn="auto">
              <a:buFont typeface="Courier New" panose="02070309020205020404" pitchFamily="49" charset="0"/>
              <a:buChar char="o"/>
              <a:defRPr/>
            </a:pPr>
            <a:r>
              <a:rPr lang="en-US" altLang="en-US" sz="2000" dirty="0" smtClean="0">
                <a:solidFill>
                  <a:schemeClr val="tx1">
                    <a:lumMod val="85000"/>
                    <a:lumOff val="15000"/>
                  </a:schemeClr>
                </a:solidFill>
                <a:latin typeface="Arial" charset="0"/>
                <a:cs typeface="Arial" charset="0"/>
              </a:rPr>
              <a:t>Individualized Care vs. Population Health Management</a:t>
            </a:r>
          </a:p>
          <a:p>
            <a:pPr marL="68263" indent="0" fontAlgn="auto">
              <a:buFont typeface="Arial" charset="0"/>
              <a:buNone/>
              <a:defRPr/>
            </a:pPr>
            <a:endParaRPr lang="en-US" altLang="en-US" dirty="0" smtClean="0">
              <a:solidFill>
                <a:schemeClr val="tx1"/>
              </a:solidFill>
              <a:latin typeface="Arial" charset="0"/>
              <a:cs typeface="Arial" charset="0"/>
            </a:endParaRPr>
          </a:p>
        </p:txBody>
      </p:sp>
      <p:sp>
        <p:nvSpPr>
          <p:cNvPr id="3" name="Title 2"/>
          <p:cNvSpPr>
            <a:spLocks noGrp="1"/>
          </p:cNvSpPr>
          <p:nvPr>
            <p:ph type="title"/>
          </p:nvPr>
        </p:nvSpPr>
        <p:spPr>
          <a:xfrm>
            <a:off x="822325" y="287338"/>
            <a:ext cx="7543800" cy="1231900"/>
          </a:xfrm>
        </p:spPr>
        <p:txBody>
          <a:bodyPr/>
          <a:lstStyle/>
          <a:p>
            <a:pPr fontAlgn="auto">
              <a:spcAft>
                <a:spcPts val="0"/>
              </a:spcAft>
              <a:defRPr/>
            </a:pPr>
            <a:r>
              <a:rPr lang="en-US" sz="4000" dirty="0" smtClean="0">
                <a:solidFill>
                  <a:schemeClr val="tx1">
                    <a:lumMod val="75000"/>
                    <a:lumOff val="25000"/>
                  </a:schemeClr>
                </a:solidFill>
              </a:rPr>
              <a:t>What’s keeping us up at night?</a:t>
            </a:r>
            <a:endParaRPr lang="en-US" sz="4000" dirty="0">
              <a:solidFill>
                <a:schemeClr val="tx1">
                  <a:lumMod val="75000"/>
                  <a:lumOff val="25000"/>
                </a:schemeClr>
              </a:solidFill>
            </a:endParaRPr>
          </a:p>
        </p:txBody>
      </p:sp>
      <p:pic>
        <p:nvPicPr>
          <p:cNvPr id="30723" name="Picture 4"/>
          <p:cNvPicPr>
            <a:picLocks noChangeAspect="1"/>
          </p:cNvPicPr>
          <p:nvPr/>
        </p:nvPicPr>
        <p:blipFill>
          <a:blip r:embed="rId2">
            <a:extLst>
              <a:ext uri="{28A0092B-C50C-407E-A947-70E740481C1C}">
                <a14:useLocalDpi xmlns:a14="http://schemas.microsoft.com/office/drawing/2010/main" val="0"/>
              </a:ext>
            </a:extLst>
          </a:blip>
          <a:srcRect r="10136"/>
          <a:stretch>
            <a:fillRect/>
          </a:stretch>
        </p:blipFill>
        <p:spPr bwMode="auto">
          <a:xfrm>
            <a:off x="5867400" y="1876425"/>
            <a:ext cx="249872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971675"/>
            <a:ext cx="3381375" cy="2203450"/>
          </a:xfrm>
        </p:spPr>
        <p:txBody>
          <a:bodyPr rtlCol="0">
            <a:normAutofit/>
          </a:bodyPr>
          <a:lstStyle/>
          <a:p>
            <a:pPr marL="0" indent="0" fontAlgn="auto">
              <a:buFont typeface="Arial" pitchFamily="34" charset="0"/>
              <a:buNone/>
              <a:defRPr/>
            </a:pPr>
            <a:r>
              <a:rPr lang="en-US" dirty="0">
                <a:solidFill>
                  <a:schemeClr val="tx1">
                    <a:lumMod val="85000"/>
                    <a:lumOff val="15000"/>
                  </a:schemeClr>
                </a:solidFill>
              </a:rPr>
              <a:t>In an arena historically dominated by economic and financial “trade-offs” it is philosophically and technically difficult to excel </a:t>
            </a:r>
            <a:r>
              <a:rPr lang="en-US" b="1" i="1" dirty="0">
                <a:solidFill>
                  <a:schemeClr val="accent1"/>
                </a:solidFill>
              </a:rPr>
              <a:t>alone</a:t>
            </a:r>
            <a:r>
              <a:rPr lang="en-US" dirty="0">
                <a:solidFill>
                  <a:schemeClr val="tx1">
                    <a:lumMod val="85000"/>
                    <a:lumOff val="15000"/>
                  </a:schemeClr>
                </a:solidFill>
              </a:rPr>
              <a:t> in all 3 components of the Triple </a:t>
            </a:r>
            <a:r>
              <a:rPr lang="en-US" dirty="0" smtClean="0">
                <a:solidFill>
                  <a:schemeClr val="tx1">
                    <a:lumMod val="85000"/>
                    <a:lumOff val="15000"/>
                  </a:schemeClr>
                </a:solidFill>
              </a:rPr>
              <a:t>Aim (</a:t>
            </a:r>
            <a:r>
              <a:rPr lang="en-US" i="1" dirty="0" smtClean="0">
                <a:solidFill>
                  <a:schemeClr val="tx1">
                    <a:lumMod val="85000"/>
                    <a:lumOff val="15000"/>
                  </a:schemeClr>
                </a:solidFill>
              </a:rPr>
              <a:t>Bhattacharya et al, 2014).</a:t>
            </a:r>
            <a:endParaRPr lang="en-US" i="1" dirty="0">
              <a:solidFill>
                <a:schemeClr val="tx1">
                  <a:lumMod val="85000"/>
                  <a:lumOff val="15000"/>
                </a:schemeClr>
              </a:solidFill>
            </a:endParaRPr>
          </a:p>
          <a:p>
            <a:pPr marL="91440" indent="-91440" fontAlgn="auto">
              <a:buFont typeface="Arial" pitchFamily="34" charset="0"/>
              <a:buChar char="•"/>
              <a:defRPr/>
            </a:pPr>
            <a:endParaRPr lang="en-US" dirty="0">
              <a:solidFill>
                <a:schemeClr val="tx1">
                  <a:lumMod val="75000"/>
                  <a:lumOff val="25000"/>
                </a:schemeClr>
              </a:solidFill>
            </a:endParaRPr>
          </a:p>
        </p:txBody>
      </p:sp>
      <p:sp>
        <p:nvSpPr>
          <p:cNvPr id="3" name="Title 2"/>
          <p:cNvSpPr>
            <a:spLocks noGrp="1"/>
          </p:cNvSpPr>
          <p:nvPr>
            <p:ph type="title"/>
          </p:nvPr>
        </p:nvSpPr>
        <p:spPr/>
        <p:txBody>
          <a:bodyPr/>
          <a:lstStyle/>
          <a:p>
            <a:pPr fontAlgn="auto">
              <a:spcAft>
                <a:spcPts val="0"/>
              </a:spcAft>
              <a:defRPr/>
            </a:pPr>
            <a:r>
              <a:rPr lang="en-US" sz="4000" dirty="0">
                <a:solidFill>
                  <a:schemeClr val="tx1">
                    <a:lumMod val="75000"/>
                    <a:lumOff val="25000"/>
                  </a:schemeClr>
                </a:solidFill>
              </a:rPr>
              <a:t>Triple Aim vs. Policy </a:t>
            </a:r>
            <a:r>
              <a:rPr lang="en-US" sz="4000" dirty="0" smtClean="0">
                <a:solidFill>
                  <a:schemeClr val="tx1">
                    <a:lumMod val="75000"/>
                    <a:lumOff val="25000"/>
                  </a:schemeClr>
                </a:solidFill>
              </a:rPr>
              <a:t>Trilemma</a:t>
            </a:r>
            <a:endParaRPr lang="en-US" sz="4000" dirty="0">
              <a:solidFill>
                <a:schemeClr val="tx1">
                  <a:lumMod val="75000"/>
                  <a:lumOff val="25000"/>
                </a:schemeClr>
              </a:solidFill>
            </a:endParaRPr>
          </a:p>
        </p:txBody>
      </p:sp>
      <p:graphicFrame>
        <p:nvGraphicFramePr>
          <p:cNvPr id="5" name="Content Placeholder 3"/>
          <p:cNvGraphicFramePr>
            <a:graphicFrameLocks/>
          </p:cNvGraphicFramePr>
          <p:nvPr/>
        </p:nvGraphicFramePr>
        <p:xfrm>
          <a:off x="3812722" y="1384368"/>
          <a:ext cx="5331278" cy="5288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45138" y="2554288"/>
            <a:ext cx="183515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2338" y="1876425"/>
            <a:ext cx="3527425" cy="4249738"/>
          </a:xfrm>
        </p:spPr>
        <p:txBody>
          <a:bodyPr rtlCol="0">
            <a:normAutofit/>
          </a:bodyPr>
          <a:lstStyle/>
          <a:p>
            <a:pPr marL="68580" indent="0" fontAlgn="auto">
              <a:buFont typeface="Arial" pitchFamily="34" charset="0"/>
              <a:buNone/>
              <a:defRPr/>
            </a:pPr>
            <a:r>
              <a:rPr lang="en-US" dirty="0" smtClean="0">
                <a:solidFill>
                  <a:schemeClr val="tx1">
                    <a:lumMod val="85000"/>
                    <a:lumOff val="15000"/>
                  </a:schemeClr>
                </a:solidFill>
              </a:rPr>
              <a:t>We are </a:t>
            </a:r>
            <a:r>
              <a:rPr lang="en-US" dirty="0">
                <a:solidFill>
                  <a:schemeClr val="tx1">
                    <a:lumMod val="85000"/>
                    <a:lumOff val="15000"/>
                  </a:schemeClr>
                </a:solidFill>
              </a:rPr>
              <a:t>collectively servicing populations that are marked by:</a:t>
            </a:r>
          </a:p>
          <a:p>
            <a:pPr marL="384048" lvl="1" indent="-182880" fontAlgn="auto">
              <a:buFont typeface="Courier New" panose="02070309020205020404" pitchFamily="49" charset="0"/>
              <a:buChar char="o"/>
              <a:defRPr/>
            </a:pPr>
            <a:r>
              <a:rPr lang="en-US" sz="2000" dirty="0">
                <a:solidFill>
                  <a:schemeClr val="tx1">
                    <a:lumMod val="85000"/>
                    <a:lumOff val="15000"/>
                  </a:schemeClr>
                </a:solidFill>
              </a:rPr>
              <a:t>Acuity</a:t>
            </a:r>
          </a:p>
          <a:p>
            <a:pPr marL="384048" lvl="1" indent="-182880" fontAlgn="auto">
              <a:buFont typeface="Courier New" panose="02070309020205020404" pitchFamily="49" charset="0"/>
              <a:buChar char="o"/>
              <a:defRPr/>
            </a:pPr>
            <a:r>
              <a:rPr lang="en-US" sz="2000" dirty="0">
                <a:solidFill>
                  <a:schemeClr val="tx1">
                    <a:lumMod val="85000"/>
                    <a:lumOff val="15000"/>
                  </a:schemeClr>
                </a:solidFill>
              </a:rPr>
              <a:t>Chronicity</a:t>
            </a:r>
          </a:p>
          <a:p>
            <a:pPr marL="384048" lvl="1" indent="-182880" fontAlgn="auto">
              <a:buFont typeface="Courier New" panose="02070309020205020404" pitchFamily="49" charset="0"/>
              <a:buChar char="o"/>
              <a:defRPr/>
            </a:pPr>
            <a:r>
              <a:rPr lang="en-US" sz="2000" dirty="0">
                <a:solidFill>
                  <a:schemeClr val="tx1">
                    <a:lumMod val="85000"/>
                    <a:lumOff val="15000"/>
                  </a:schemeClr>
                </a:solidFill>
              </a:rPr>
              <a:t>Advanced Age</a:t>
            </a:r>
          </a:p>
          <a:p>
            <a:pPr marL="384048" lvl="1" indent="-182880" fontAlgn="auto">
              <a:buFont typeface="Courier New" panose="02070309020205020404" pitchFamily="49" charset="0"/>
              <a:buChar char="o"/>
              <a:defRPr/>
            </a:pPr>
            <a:r>
              <a:rPr lang="en-US" sz="2000" dirty="0">
                <a:solidFill>
                  <a:schemeClr val="tx1">
                    <a:lumMod val="85000"/>
                    <a:lumOff val="15000"/>
                  </a:schemeClr>
                </a:solidFill>
              </a:rPr>
              <a:t>Health Disparities </a:t>
            </a:r>
          </a:p>
          <a:p>
            <a:pPr marL="384048" lvl="1" indent="-182880" fontAlgn="auto">
              <a:buFont typeface="Courier New" panose="02070309020205020404" pitchFamily="49" charset="0"/>
              <a:buChar char="o"/>
              <a:defRPr/>
            </a:pPr>
            <a:r>
              <a:rPr lang="en-US" sz="2000" dirty="0">
                <a:solidFill>
                  <a:schemeClr val="tx1">
                    <a:lumMod val="85000"/>
                    <a:lumOff val="15000"/>
                  </a:schemeClr>
                </a:solidFill>
              </a:rPr>
              <a:t>Premature Disability</a:t>
            </a:r>
          </a:p>
          <a:p>
            <a:pPr marL="384048" lvl="1" indent="-182880" fontAlgn="auto">
              <a:buFont typeface="Courier New" panose="02070309020205020404" pitchFamily="49" charset="0"/>
              <a:buChar char="o"/>
              <a:defRPr/>
            </a:pPr>
            <a:r>
              <a:rPr lang="en-US" sz="2000" dirty="0">
                <a:solidFill>
                  <a:schemeClr val="tx1">
                    <a:lumMod val="85000"/>
                    <a:lumOff val="15000"/>
                  </a:schemeClr>
                </a:solidFill>
              </a:rPr>
              <a:t>Resource Deficiencies </a:t>
            </a:r>
          </a:p>
          <a:p>
            <a:pPr marL="0" indent="0" fontAlgn="auto">
              <a:buFont typeface="Arial" pitchFamily="34" charset="0"/>
              <a:buNone/>
              <a:defRPr/>
            </a:pPr>
            <a:endParaRPr lang="en-US" dirty="0">
              <a:solidFill>
                <a:schemeClr val="tx1">
                  <a:lumMod val="75000"/>
                  <a:lumOff val="25000"/>
                </a:schemeClr>
              </a:solidFill>
            </a:endParaRPr>
          </a:p>
        </p:txBody>
      </p:sp>
      <p:sp>
        <p:nvSpPr>
          <p:cNvPr id="3" name="Title 2"/>
          <p:cNvSpPr>
            <a:spLocks noGrp="1"/>
          </p:cNvSpPr>
          <p:nvPr>
            <p:ph type="title"/>
          </p:nvPr>
        </p:nvSpPr>
        <p:spPr>
          <a:xfrm>
            <a:off x="822325" y="287338"/>
            <a:ext cx="7675563" cy="1449387"/>
          </a:xfrm>
        </p:spPr>
        <p:txBody>
          <a:bodyPr/>
          <a:lstStyle/>
          <a:p>
            <a:pPr fontAlgn="auto">
              <a:spcAft>
                <a:spcPts val="0"/>
              </a:spcAft>
              <a:defRPr/>
            </a:pPr>
            <a:r>
              <a:rPr lang="en-US" sz="4000" dirty="0">
                <a:solidFill>
                  <a:schemeClr val="tx1">
                    <a:lumMod val="75000"/>
                    <a:lumOff val="25000"/>
                  </a:schemeClr>
                </a:solidFill>
              </a:rPr>
              <a:t>Complex </a:t>
            </a:r>
            <a:r>
              <a:rPr lang="en-US" sz="4000" dirty="0" smtClean="0">
                <a:solidFill>
                  <a:schemeClr val="tx1">
                    <a:lumMod val="75000"/>
                    <a:lumOff val="25000"/>
                  </a:schemeClr>
                </a:solidFill>
              </a:rPr>
              <a:t>Populations </a:t>
            </a:r>
            <a:r>
              <a:rPr lang="en-US" sz="4000" dirty="0">
                <a:solidFill>
                  <a:schemeClr val="tx1">
                    <a:lumMod val="75000"/>
                    <a:lumOff val="25000"/>
                  </a:schemeClr>
                </a:solidFill>
              </a:rPr>
              <a:t>C</a:t>
            </a:r>
            <a:r>
              <a:rPr lang="en-US" sz="4000" dirty="0" smtClean="0">
                <a:solidFill>
                  <a:schemeClr val="tx1">
                    <a:lumMod val="75000"/>
                    <a:lumOff val="25000"/>
                  </a:schemeClr>
                </a:solidFill>
              </a:rPr>
              <a:t>oupled </a:t>
            </a:r>
            <a:r>
              <a:rPr lang="en-US" sz="4000" dirty="0">
                <a:solidFill>
                  <a:schemeClr val="tx1">
                    <a:lumMod val="75000"/>
                    <a:lumOff val="25000"/>
                  </a:schemeClr>
                </a:solidFill>
              </a:rPr>
              <a:t>with a </a:t>
            </a:r>
            <a:r>
              <a:rPr lang="en-US" sz="4000" dirty="0" smtClean="0">
                <a:solidFill>
                  <a:schemeClr val="tx1">
                    <a:lumMod val="75000"/>
                    <a:lumOff val="25000"/>
                  </a:schemeClr>
                </a:solidFill>
              </a:rPr>
              <a:t>Fragmented </a:t>
            </a:r>
            <a:r>
              <a:rPr lang="en-US" sz="4000" dirty="0">
                <a:solidFill>
                  <a:schemeClr val="tx1">
                    <a:lumMod val="75000"/>
                    <a:lumOff val="25000"/>
                  </a:schemeClr>
                </a:solidFill>
              </a:rPr>
              <a:t>C</a:t>
            </a:r>
            <a:r>
              <a:rPr lang="en-US" sz="4000" dirty="0" smtClean="0">
                <a:solidFill>
                  <a:schemeClr val="tx1">
                    <a:lumMod val="75000"/>
                    <a:lumOff val="25000"/>
                  </a:schemeClr>
                </a:solidFill>
              </a:rPr>
              <a:t>are System</a:t>
            </a:r>
            <a:endParaRPr lang="en-US" sz="4000" dirty="0">
              <a:solidFill>
                <a:schemeClr val="tx1">
                  <a:lumMod val="75000"/>
                  <a:lumOff val="25000"/>
                </a:schemeClr>
              </a:solidFill>
            </a:endParaRPr>
          </a:p>
        </p:txBody>
      </p:sp>
      <p:sp>
        <p:nvSpPr>
          <p:cNvPr id="6" name="Rectangular Callout 5"/>
          <p:cNvSpPr/>
          <p:nvPr/>
        </p:nvSpPr>
        <p:spPr>
          <a:xfrm>
            <a:off x="5118100" y="3495675"/>
            <a:ext cx="3379788" cy="1497013"/>
          </a:xfrm>
          <a:prstGeom prst="wedgeRectCallout">
            <a:avLst>
              <a:gd name="adj1" fmla="val -54955"/>
              <a:gd name="adj2" fmla="val 201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solidFill>
                  <a:prstClr val="white"/>
                </a:solidFill>
              </a:rPr>
              <a:t>U.S. health care spending is wildly uneven. About 5 percent of the population — those most frail or ill — accounts for nearly half the spending in a given </a:t>
            </a:r>
            <a:r>
              <a:rPr lang="en-US" sz="1400" dirty="0">
                <a:solidFill>
                  <a:prstClr val="white"/>
                </a:solidFill>
              </a:rPr>
              <a:t>year</a:t>
            </a:r>
            <a:r>
              <a:rPr lang="en-US" sz="1400" dirty="0">
                <a:solidFill>
                  <a:prstClr val="white"/>
                </a:solidFill>
              </a:rPr>
              <a:t/>
            </a:r>
            <a:br>
              <a:rPr lang="en-US" sz="1400" dirty="0">
                <a:solidFill>
                  <a:prstClr val="white"/>
                </a:solidFill>
              </a:rPr>
            </a:br>
            <a:r>
              <a:rPr lang="en-US" sz="1400" dirty="0">
                <a:solidFill>
                  <a:prstClr val="white"/>
                </a:solidFill>
              </a:rPr>
              <a:t>(Alonso-</a:t>
            </a:r>
            <a:r>
              <a:rPr lang="en-US" sz="1400" dirty="0" err="1">
                <a:solidFill>
                  <a:prstClr val="white"/>
                </a:solidFill>
              </a:rPr>
              <a:t>Zaldivar</a:t>
            </a:r>
            <a:r>
              <a:rPr lang="en-US" sz="1400" dirty="0">
                <a:solidFill>
                  <a:prstClr val="white"/>
                </a:solidFill>
              </a:rPr>
              <a:t>, R. </a:t>
            </a:r>
            <a:r>
              <a:rPr lang="en-US" sz="1400" dirty="0">
                <a:solidFill>
                  <a:prstClr val="white"/>
                </a:solidFill>
              </a:rPr>
              <a:t>2016).</a:t>
            </a:r>
            <a:endParaRPr lang="en-US" sz="1400" dirty="0">
              <a:solidFill>
                <a:prstClr val="white"/>
              </a:solidFill>
            </a:endParaRPr>
          </a:p>
        </p:txBody>
      </p:sp>
      <p:sp>
        <p:nvSpPr>
          <p:cNvPr id="7" name="Rectangular Callout 6"/>
          <p:cNvSpPr/>
          <p:nvPr/>
        </p:nvSpPr>
        <p:spPr>
          <a:xfrm>
            <a:off x="5118100" y="1876425"/>
            <a:ext cx="3379788" cy="1473200"/>
          </a:xfrm>
          <a:prstGeom prst="wedgeRectCallout">
            <a:avLst>
              <a:gd name="adj1" fmla="val -54955"/>
              <a:gd name="adj2" fmla="val 201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solidFill>
                  <a:prstClr val="white"/>
                </a:solidFill>
              </a:rPr>
              <a:t>National health </a:t>
            </a:r>
            <a:r>
              <a:rPr lang="en-US" sz="1400" dirty="0">
                <a:solidFill>
                  <a:prstClr val="white"/>
                </a:solidFill>
              </a:rPr>
              <a:t>expenditures will hit </a:t>
            </a:r>
            <a:r>
              <a:rPr lang="en-US" sz="1400" b="1" dirty="0">
                <a:solidFill>
                  <a:prstClr val="white"/>
                </a:solidFill>
              </a:rPr>
              <a:t>$3.35 trillion this year</a:t>
            </a:r>
            <a:r>
              <a:rPr lang="en-US" sz="1400" dirty="0">
                <a:solidFill>
                  <a:prstClr val="white"/>
                </a:solidFill>
              </a:rPr>
              <a:t>, which works out to $10,345 for every man, woman and </a:t>
            </a:r>
            <a:r>
              <a:rPr lang="en-US" sz="1400" dirty="0">
                <a:solidFill>
                  <a:prstClr val="white"/>
                </a:solidFill>
              </a:rPr>
              <a:t>child</a:t>
            </a:r>
            <a:r>
              <a:rPr lang="en-US" sz="1400" dirty="0">
                <a:solidFill>
                  <a:prstClr val="white"/>
                </a:solidFill>
              </a:rPr>
              <a:t/>
            </a:r>
            <a:br>
              <a:rPr lang="en-US" sz="1400" dirty="0">
                <a:solidFill>
                  <a:prstClr val="white"/>
                </a:solidFill>
              </a:rPr>
            </a:br>
            <a:r>
              <a:rPr lang="en-US" sz="1400" dirty="0">
                <a:solidFill>
                  <a:prstClr val="white"/>
                </a:solidFill>
              </a:rPr>
              <a:t>(</a:t>
            </a:r>
            <a:r>
              <a:rPr lang="en-US" sz="1400" i="1" dirty="0">
                <a:solidFill>
                  <a:prstClr val="white"/>
                </a:solidFill>
              </a:rPr>
              <a:t>Alonso-</a:t>
            </a:r>
            <a:r>
              <a:rPr lang="en-US" sz="1400" i="1" dirty="0" err="1">
                <a:solidFill>
                  <a:prstClr val="white"/>
                </a:solidFill>
              </a:rPr>
              <a:t>Zaldivar</a:t>
            </a:r>
            <a:r>
              <a:rPr lang="en-US" sz="1400" i="1" dirty="0">
                <a:solidFill>
                  <a:prstClr val="white"/>
                </a:solidFill>
              </a:rPr>
              <a:t>, R. </a:t>
            </a:r>
            <a:r>
              <a:rPr lang="en-US" sz="1400" i="1" dirty="0">
                <a:solidFill>
                  <a:prstClr val="white"/>
                </a:solidFill>
              </a:rPr>
              <a:t>2016).</a:t>
            </a:r>
            <a:endParaRPr lang="en-US" sz="1400" i="1" dirty="0">
              <a:solidFill>
                <a:prstClr val="white"/>
              </a:solidFill>
            </a:endParaRPr>
          </a:p>
        </p:txBody>
      </p:sp>
      <p:sp>
        <p:nvSpPr>
          <p:cNvPr id="32773" name="TextBox 7"/>
          <p:cNvSpPr txBox="1">
            <a:spLocks noChangeArrowheads="1"/>
          </p:cNvSpPr>
          <p:nvPr/>
        </p:nvSpPr>
        <p:spPr bwMode="auto">
          <a:xfrm>
            <a:off x="741363" y="5214938"/>
            <a:ext cx="77565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i="1">
                <a:solidFill>
                  <a:schemeClr val="accent1"/>
                </a:solidFill>
                <a:latin typeface="Arial" panose="020B0604020202020204" pitchFamily="34" charset="0"/>
              </a:rPr>
              <a:t>Add to all of this that we have multiple providers, payers, healthcare systems, post acute partners, specialties and strategies on how to support our collective patients.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230</TotalTime>
  <Words>1652</Words>
  <Application>Microsoft Office PowerPoint</Application>
  <PresentationFormat>On-screen Show (4:3)</PresentationFormat>
  <Paragraphs>322</Paragraphs>
  <Slides>36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Calibri</vt:lpstr>
      <vt:lpstr>Arial</vt:lpstr>
      <vt:lpstr>Calibri Light</vt:lpstr>
      <vt:lpstr>Times New Roman</vt:lpstr>
      <vt:lpstr>Franklin Gothic Medium</vt:lpstr>
      <vt:lpstr>Courier New</vt:lpstr>
      <vt:lpstr>Verdana</vt:lpstr>
      <vt:lpstr>Wingdings</vt:lpstr>
      <vt:lpstr>2_Custom Design</vt:lpstr>
      <vt:lpstr>Retrospect</vt:lpstr>
      <vt:lpstr>Factors Accelerating the Development of Preferred Post-Acute Provider Networks  </vt:lpstr>
      <vt:lpstr>Introductions</vt:lpstr>
      <vt:lpstr>Program Overview</vt:lpstr>
      <vt:lpstr>About LifeBridge Health</vt:lpstr>
      <vt:lpstr>Building the Continuum of Care</vt:lpstr>
      <vt:lpstr>“At times, in medicine, you feel you are inside a colossal and impossibly complex machine whose gears will turn for you only according to their own arbitrary rhythm. The notion that human caring, the effort to do better for people, might make a difference can seem hopelessly naïve.”</vt:lpstr>
      <vt:lpstr>What’s keeping us up at night?</vt:lpstr>
      <vt:lpstr>Triple Aim vs. Policy Trilemma</vt:lpstr>
      <vt:lpstr>Complex Populations Coupled with a Fragmented Care System</vt:lpstr>
      <vt:lpstr>The Cost of Complexity</vt:lpstr>
      <vt:lpstr>Care Coordination/ Transitions in Care</vt:lpstr>
      <vt:lpstr>Andrew McAfee once said, “The world is one big data problem.”  </vt:lpstr>
      <vt:lpstr>PowerPoint Presentation</vt:lpstr>
      <vt:lpstr>Many Data Sources &amp; Many available tools :  Data Aggregation/Integration is a Necessity</vt:lpstr>
      <vt:lpstr>The LifeBridge Preferred Provider Network (PPN)</vt:lpstr>
      <vt:lpstr>Overcoming Barriers to Data Access</vt:lpstr>
      <vt:lpstr>About the Preferred Provider Network</vt:lpstr>
      <vt:lpstr>Target Data Integration and Aggregation to support a Preferred Provider Network</vt:lpstr>
      <vt:lpstr>Data collection is one thing but using it to generate value can be quite another …</vt:lpstr>
      <vt:lpstr>Network Performance Management</vt:lpstr>
      <vt:lpstr>Network Performance Management</vt:lpstr>
      <vt:lpstr>Network Performance Review</vt:lpstr>
      <vt:lpstr>What are the critical elements to driving real results? </vt:lpstr>
      <vt:lpstr>Using Data as your Common Language</vt:lpstr>
      <vt:lpstr>Analytics to Support PAU’s</vt:lpstr>
      <vt:lpstr>Organizational Alignment on Data Governance</vt:lpstr>
      <vt:lpstr>Making PAU’s -  Direct Line of Sight &amp; Alignment of Performance Metrics</vt:lpstr>
      <vt:lpstr>So let’s return to the question of how do you produce results?</vt:lpstr>
      <vt:lpstr>Preferred Provider Network Development Timeline</vt:lpstr>
      <vt:lpstr>Don’t forget the value of relationships </vt:lpstr>
      <vt:lpstr>Strategies for Data Application</vt:lpstr>
      <vt:lpstr>Moving Forward with Preferred Provider Network </vt:lpstr>
      <vt:lpstr>Preferred Provider Networks</vt:lpstr>
      <vt:lpstr>PowerPoint Presentation</vt:lpstr>
      <vt:lpstr>References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Accelerating the Development of Preferred Post-Acute Provider Networks</dc:title>
  <dc:creator>Westgate, Susan</dc:creator>
  <cp:lastModifiedBy>Lisa Fichman</cp:lastModifiedBy>
  <cp:revision>55</cp:revision>
  <dcterms:created xsi:type="dcterms:W3CDTF">2017-05-01T17:19:47Z</dcterms:created>
  <dcterms:modified xsi:type="dcterms:W3CDTF">2017-05-12T14:29:09Z</dcterms:modified>
</cp:coreProperties>
</file>