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708" r:id="rId4"/>
  </p:sldMasterIdLst>
  <p:notesMasterIdLst>
    <p:notesMasterId r:id="rId23"/>
  </p:notesMasterIdLst>
  <p:handoutMasterIdLst>
    <p:handoutMasterId r:id="rId24"/>
  </p:handoutMasterIdLst>
  <p:sldIdLst>
    <p:sldId id="644" r:id="rId5"/>
    <p:sldId id="773" r:id="rId6"/>
    <p:sldId id="648" r:id="rId7"/>
    <p:sldId id="775" r:id="rId8"/>
    <p:sldId id="650" r:id="rId9"/>
    <p:sldId id="651" r:id="rId10"/>
    <p:sldId id="652" r:id="rId11"/>
    <p:sldId id="653" r:id="rId12"/>
    <p:sldId id="654" r:id="rId13"/>
    <p:sldId id="655" r:id="rId14"/>
    <p:sldId id="656" r:id="rId15"/>
    <p:sldId id="657" r:id="rId16"/>
    <p:sldId id="658" r:id="rId17"/>
    <p:sldId id="659" r:id="rId18"/>
    <p:sldId id="660" r:id="rId19"/>
    <p:sldId id="661" r:id="rId20"/>
    <p:sldId id="776" r:id="rId21"/>
    <p:sldId id="792" r:id="rId2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8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36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54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72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900" algn="l" defTabSz="91436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080" algn="l" defTabSz="91436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260" algn="l" defTabSz="91436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440" algn="l" defTabSz="91436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623" userDrawn="1">
          <p15:clr>
            <a:srgbClr val="A4A3A4"/>
          </p15:clr>
        </p15:guide>
        <p15:guide id="3" orient="horz" pos="99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365" userDrawn="1">
          <p15:clr>
            <a:srgbClr val="A4A3A4"/>
          </p15:clr>
        </p15:guide>
        <p15:guide id="6" pos="7507" userDrawn="1">
          <p15:clr>
            <a:srgbClr val="A4A3A4"/>
          </p15:clr>
        </p15:guide>
        <p15:guide id="7" pos="781" userDrawn="1">
          <p15:clr>
            <a:srgbClr val="A4A3A4"/>
          </p15:clr>
        </p15:guide>
        <p15:guide id="8" pos="4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any Benson" initials="BB" lastIdx="3" clrIdx="0"/>
  <p:cmAuthor id="2" name="Keri DeSalvo" initials="KD" lastIdx="3" clrIdx="1">
    <p:extLst>
      <p:ext uri="{19B8F6BF-5375-455C-9EA6-DF929625EA0E}">
        <p15:presenceInfo xmlns:p15="http://schemas.microsoft.com/office/powerpoint/2012/main" userId="S::kdesalvo@realtimemed.com::c7af3564-8ceb-4614-9dad-9531231e57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032"/>
    <a:srgbClr val="62D2BF"/>
    <a:srgbClr val="7F7F7F"/>
    <a:srgbClr val="24447F"/>
    <a:srgbClr val="131E57"/>
    <a:srgbClr val="EAEAEA"/>
    <a:srgbClr val="E8E8E8"/>
    <a:srgbClr val="336699"/>
    <a:srgbClr val="66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8" autoAdjust="0"/>
    <p:restoredTop sz="94960" autoAdjust="0"/>
  </p:normalViewPr>
  <p:slideViewPr>
    <p:cSldViewPr snapToGrid="0" snapToObjects="1">
      <p:cViewPr varScale="1">
        <p:scale>
          <a:sx n="102" d="100"/>
          <a:sy n="102" d="100"/>
        </p:scale>
        <p:origin x="1128" y="176"/>
      </p:cViewPr>
      <p:guideLst>
        <p:guide orient="horz" pos="2160"/>
        <p:guide orient="horz" pos="623"/>
        <p:guide orient="horz" pos="99"/>
        <p:guide pos="3840"/>
        <p:guide pos="365"/>
        <p:guide pos="7507"/>
        <p:guide pos="781"/>
        <p:guide pos="4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D67F8-5B7D-4BAE-B823-7BD66DD468B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242DE1-7354-4094-A0EE-C020A9863178}">
      <dgm:prSet phldrT="[Text]" custT="1"/>
      <dgm:spPr/>
      <dgm:t>
        <a:bodyPr/>
        <a:lstStyle/>
        <a:p>
          <a:pPr algn="ctr"/>
          <a:r>
            <a:rPr lang="en-US" sz="2000" dirty="0">
              <a:latin typeface="+mn-lt"/>
            </a:rPr>
            <a:t>There is no decrease in risk of aspiration PNA with placement of a feeding tube. Aspiration PNA occurs in up to 50% of patients with feeding tubes.</a:t>
          </a:r>
          <a:endParaRPr lang="en-US" sz="2000" dirty="0"/>
        </a:p>
      </dgm:t>
    </dgm:pt>
    <dgm:pt modelId="{F9392FC5-2D8C-4FED-B34B-D1AA61B6C86B}" type="parTrans" cxnId="{062CAB02-8F17-4FD0-9A2E-0F479B5F4DE2}">
      <dgm:prSet/>
      <dgm:spPr/>
      <dgm:t>
        <a:bodyPr/>
        <a:lstStyle/>
        <a:p>
          <a:endParaRPr lang="en-US"/>
        </a:p>
      </dgm:t>
    </dgm:pt>
    <dgm:pt modelId="{075338DA-F380-44F5-81B5-E39CE640DCCD}" type="sibTrans" cxnId="{062CAB02-8F17-4FD0-9A2E-0F479B5F4DE2}">
      <dgm:prSet/>
      <dgm:spPr/>
      <dgm:t>
        <a:bodyPr/>
        <a:lstStyle/>
        <a:p>
          <a:endParaRPr lang="en-US"/>
        </a:p>
      </dgm:t>
    </dgm:pt>
    <dgm:pt modelId="{09F18F09-0FD1-4C58-A5E3-7C642EAC922A}">
      <dgm:prSet phldrT="[Text]" custT="1"/>
      <dgm:spPr/>
      <dgm:t>
        <a:bodyPr/>
        <a:lstStyle/>
        <a:p>
          <a:r>
            <a:rPr lang="en-US" sz="2000" dirty="0">
              <a:latin typeface="+mn-lt"/>
            </a:rPr>
            <a:t>There is no evidence enteric nutrition by feeding tube improves nutritional markers or decreased risk for pressure ulcer formation or improves healing of ulcers in a demented patient.</a:t>
          </a:r>
          <a:endParaRPr lang="en-US" sz="2000" dirty="0"/>
        </a:p>
      </dgm:t>
    </dgm:pt>
    <dgm:pt modelId="{4C514C2D-3850-434B-9BAB-2524A9A05278}" type="parTrans" cxnId="{70B84202-5C66-48DE-A7AD-DC2DB172E16F}">
      <dgm:prSet/>
      <dgm:spPr/>
      <dgm:t>
        <a:bodyPr/>
        <a:lstStyle/>
        <a:p>
          <a:endParaRPr lang="en-US"/>
        </a:p>
      </dgm:t>
    </dgm:pt>
    <dgm:pt modelId="{DBE4EBDC-405B-4A4E-8D26-A108B8C491A5}" type="sibTrans" cxnId="{70B84202-5C66-48DE-A7AD-DC2DB172E16F}">
      <dgm:prSet/>
      <dgm:spPr/>
      <dgm:t>
        <a:bodyPr/>
        <a:lstStyle/>
        <a:p>
          <a:endParaRPr lang="en-US"/>
        </a:p>
      </dgm:t>
    </dgm:pt>
    <dgm:pt modelId="{C5AB3599-E36D-40D4-9E60-7B756875A830}">
      <dgm:prSet phldrT="[Text]" custT="1"/>
      <dgm:spPr/>
      <dgm:t>
        <a:bodyPr/>
        <a:lstStyle/>
        <a:p>
          <a:r>
            <a:rPr lang="en-US" sz="2000" dirty="0">
              <a:latin typeface="+mn-lt"/>
            </a:rPr>
            <a:t>PEG tube placement is associated with significant morbidity and mortality. </a:t>
          </a:r>
          <a:endParaRPr lang="en-US" sz="2000" dirty="0"/>
        </a:p>
      </dgm:t>
    </dgm:pt>
    <dgm:pt modelId="{D7BDDD29-FA87-4D9C-A90B-DD8A9960D33E}" type="parTrans" cxnId="{D7394418-CA97-4880-A1D4-14A193217E0A}">
      <dgm:prSet/>
      <dgm:spPr/>
      <dgm:t>
        <a:bodyPr/>
        <a:lstStyle/>
        <a:p>
          <a:endParaRPr lang="en-US"/>
        </a:p>
      </dgm:t>
    </dgm:pt>
    <dgm:pt modelId="{3D8777EE-B314-4208-8D9D-94CFDA350A4D}" type="sibTrans" cxnId="{D7394418-CA97-4880-A1D4-14A193217E0A}">
      <dgm:prSet/>
      <dgm:spPr/>
      <dgm:t>
        <a:bodyPr/>
        <a:lstStyle/>
        <a:p>
          <a:endParaRPr lang="en-US"/>
        </a:p>
      </dgm:t>
    </dgm:pt>
    <dgm:pt modelId="{BD8D06AF-A35B-4B82-A601-DF99D628FA60}">
      <dgm:prSet phldrT="[Text]" custT="1"/>
      <dgm:spPr/>
      <dgm:t>
        <a:bodyPr/>
        <a:lstStyle/>
        <a:p>
          <a:r>
            <a:rPr lang="en-US" sz="2000" dirty="0">
              <a:latin typeface="+mn-lt"/>
            </a:rPr>
            <a:t>Pain, abdominal ulcers, wound infections peristomal leakage, and tube displacement occur in approximately 10% of cases. </a:t>
          </a:r>
          <a:endParaRPr lang="en-US" sz="2000" dirty="0"/>
        </a:p>
      </dgm:t>
    </dgm:pt>
    <dgm:pt modelId="{EAC53469-2F03-4971-A688-718CA60021CD}" type="parTrans" cxnId="{D249A9E0-D314-47D5-AEEE-E8945BDE74E0}">
      <dgm:prSet/>
      <dgm:spPr/>
      <dgm:t>
        <a:bodyPr/>
        <a:lstStyle/>
        <a:p>
          <a:endParaRPr lang="en-US"/>
        </a:p>
      </dgm:t>
    </dgm:pt>
    <dgm:pt modelId="{7A854429-0735-45F1-B2A2-E11B8366B50C}" type="sibTrans" cxnId="{D249A9E0-D314-47D5-AEEE-E8945BDE74E0}">
      <dgm:prSet/>
      <dgm:spPr/>
      <dgm:t>
        <a:bodyPr/>
        <a:lstStyle/>
        <a:p>
          <a:endParaRPr lang="en-US"/>
        </a:p>
      </dgm:t>
    </dgm:pt>
    <dgm:pt modelId="{43344551-6D01-4929-B324-9CE667FB6B46}" type="pres">
      <dgm:prSet presAssocID="{542D67F8-5B7D-4BAE-B823-7BD66DD468B5}" presName="diagram" presStyleCnt="0">
        <dgm:presLayoutVars>
          <dgm:dir/>
          <dgm:resizeHandles val="exact"/>
        </dgm:presLayoutVars>
      </dgm:prSet>
      <dgm:spPr/>
    </dgm:pt>
    <dgm:pt modelId="{2A50CA68-B324-48D8-ADE2-0DEF9B787498}" type="pres">
      <dgm:prSet presAssocID="{28242DE1-7354-4094-A0EE-C020A9863178}" presName="node" presStyleLbl="node1" presStyleIdx="0" presStyleCnt="4">
        <dgm:presLayoutVars>
          <dgm:bulletEnabled val="1"/>
        </dgm:presLayoutVars>
      </dgm:prSet>
      <dgm:spPr/>
    </dgm:pt>
    <dgm:pt modelId="{9B8501DB-0ACD-4AA2-A232-B0CD4F531DD8}" type="pres">
      <dgm:prSet presAssocID="{075338DA-F380-44F5-81B5-E39CE640DCCD}" presName="sibTrans" presStyleCnt="0"/>
      <dgm:spPr/>
    </dgm:pt>
    <dgm:pt modelId="{4F1F8783-D7D6-4743-B1BF-D9B057B47B06}" type="pres">
      <dgm:prSet presAssocID="{09F18F09-0FD1-4C58-A5E3-7C642EAC922A}" presName="node" presStyleLbl="node1" presStyleIdx="1" presStyleCnt="4">
        <dgm:presLayoutVars>
          <dgm:bulletEnabled val="1"/>
        </dgm:presLayoutVars>
      </dgm:prSet>
      <dgm:spPr/>
    </dgm:pt>
    <dgm:pt modelId="{91BCD0FC-7ED2-45D1-9653-D4BFD157BA4B}" type="pres">
      <dgm:prSet presAssocID="{DBE4EBDC-405B-4A4E-8D26-A108B8C491A5}" presName="sibTrans" presStyleCnt="0"/>
      <dgm:spPr/>
    </dgm:pt>
    <dgm:pt modelId="{9C5CDDCB-4392-4C8A-A86E-DEF81E6AA268}" type="pres">
      <dgm:prSet presAssocID="{C5AB3599-E36D-40D4-9E60-7B756875A830}" presName="node" presStyleLbl="node1" presStyleIdx="2" presStyleCnt="4">
        <dgm:presLayoutVars>
          <dgm:bulletEnabled val="1"/>
        </dgm:presLayoutVars>
      </dgm:prSet>
      <dgm:spPr/>
    </dgm:pt>
    <dgm:pt modelId="{3DA69C46-9DB8-4533-993E-922A249C8CF9}" type="pres">
      <dgm:prSet presAssocID="{3D8777EE-B314-4208-8D9D-94CFDA350A4D}" presName="sibTrans" presStyleCnt="0"/>
      <dgm:spPr/>
    </dgm:pt>
    <dgm:pt modelId="{579980FE-76AB-49A8-B75E-BACB752AB281}" type="pres">
      <dgm:prSet presAssocID="{BD8D06AF-A35B-4B82-A601-DF99D628FA60}" presName="node" presStyleLbl="node1" presStyleIdx="3" presStyleCnt="4">
        <dgm:presLayoutVars>
          <dgm:bulletEnabled val="1"/>
        </dgm:presLayoutVars>
      </dgm:prSet>
      <dgm:spPr/>
    </dgm:pt>
  </dgm:ptLst>
  <dgm:cxnLst>
    <dgm:cxn modelId="{70B84202-5C66-48DE-A7AD-DC2DB172E16F}" srcId="{542D67F8-5B7D-4BAE-B823-7BD66DD468B5}" destId="{09F18F09-0FD1-4C58-A5E3-7C642EAC922A}" srcOrd="1" destOrd="0" parTransId="{4C514C2D-3850-434B-9BAB-2524A9A05278}" sibTransId="{DBE4EBDC-405B-4A4E-8D26-A108B8C491A5}"/>
    <dgm:cxn modelId="{062CAB02-8F17-4FD0-9A2E-0F479B5F4DE2}" srcId="{542D67F8-5B7D-4BAE-B823-7BD66DD468B5}" destId="{28242DE1-7354-4094-A0EE-C020A9863178}" srcOrd="0" destOrd="0" parTransId="{F9392FC5-2D8C-4FED-B34B-D1AA61B6C86B}" sibTransId="{075338DA-F380-44F5-81B5-E39CE640DCCD}"/>
    <dgm:cxn modelId="{1EDBF003-0601-4B13-A33F-7983310679B7}" type="presOf" srcId="{542D67F8-5B7D-4BAE-B823-7BD66DD468B5}" destId="{43344551-6D01-4929-B324-9CE667FB6B46}" srcOrd="0" destOrd="0" presId="urn:microsoft.com/office/officeart/2005/8/layout/default"/>
    <dgm:cxn modelId="{823E0809-11E2-45EA-9357-98F20FF56009}" type="presOf" srcId="{28242DE1-7354-4094-A0EE-C020A9863178}" destId="{2A50CA68-B324-48D8-ADE2-0DEF9B787498}" srcOrd="0" destOrd="0" presId="urn:microsoft.com/office/officeart/2005/8/layout/default"/>
    <dgm:cxn modelId="{D7394418-CA97-4880-A1D4-14A193217E0A}" srcId="{542D67F8-5B7D-4BAE-B823-7BD66DD468B5}" destId="{C5AB3599-E36D-40D4-9E60-7B756875A830}" srcOrd="2" destOrd="0" parTransId="{D7BDDD29-FA87-4D9C-A90B-DD8A9960D33E}" sibTransId="{3D8777EE-B314-4208-8D9D-94CFDA350A4D}"/>
    <dgm:cxn modelId="{3983A04D-4C15-4DEB-99CC-3E2E972068BA}" type="presOf" srcId="{09F18F09-0FD1-4C58-A5E3-7C642EAC922A}" destId="{4F1F8783-D7D6-4743-B1BF-D9B057B47B06}" srcOrd="0" destOrd="0" presId="urn:microsoft.com/office/officeart/2005/8/layout/default"/>
    <dgm:cxn modelId="{14579790-71BF-4A86-8C96-8D2DF90DA20E}" type="presOf" srcId="{C5AB3599-E36D-40D4-9E60-7B756875A830}" destId="{9C5CDDCB-4392-4C8A-A86E-DEF81E6AA268}" srcOrd="0" destOrd="0" presId="urn:microsoft.com/office/officeart/2005/8/layout/default"/>
    <dgm:cxn modelId="{C3E496BD-5D41-4B6E-9816-E855DABA0C30}" type="presOf" srcId="{BD8D06AF-A35B-4B82-A601-DF99D628FA60}" destId="{579980FE-76AB-49A8-B75E-BACB752AB281}" srcOrd="0" destOrd="0" presId="urn:microsoft.com/office/officeart/2005/8/layout/default"/>
    <dgm:cxn modelId="{D249A9E0-D314-47D5-AEEE-E8945BDE74E0}" srcId="{542D67F8-5B7D-4BAE-B823-7BD66DD468B5}" destId="{BD8D06AF-A35B-4B82-A601-DF99D628FA60}" srcOrd="3" destOrd="0" parTransId="{EAC53469-2F03-4971-A688-718CA60021CD}" sibTransId="{7A854429-0735-45F1-B2A2-E11B8366B50C}"/>
    <dgm:cxn modelId="{64C9D69C-BE4E-4178-9CD9-80A351FA60CD}" type="presParOf" srcId="{43344551-6D01-4929-B324-9CE667FB6B46}" destId="{2A50CA68-B324-48D8-ADE2-0DEF9B787498}" srcOrd="0" destOrd="0" presId="urn:microsoft.com/office/officeart/2005/8/layout/default"/>
    <dgm:cxn modelId="{7F10D6EC-6B1D-426C-9FEB-D7C3C5756919}" type="presParOf" srcId="{43344551-6D01-4929-B324-9CE667FB6B46}" destId="{9B8501DB-0ACD-4AA2-A232-B0CD4F531DD8}" srcOrd="1" destOrd="0" presId="urn:microsoft.com/office/officeart/2005/8/layout/default"/>
    <dgm:cxn modelId="{798998E0-7846-436A-A0E7-8D6767980337}" type="presParOf" srcId="{43344551-6D01-4929-B324-9CE667FB6B46}" destId="{4F1F8783-D7D6-4743-B1BF-D9B057B47B06}" srcOrd="2" destOrd="0" presId="urn:microsoft.com/office/officeart/2005/8/layout/default"/>
    <dgm:cxn modelId="{CF3633B6-6E36-40FD-BFFD-5478056EC387}" type="presParOf" srcId="{43344551-6D01-4929-B324-9CE667FB6B46}" destId="{91BCD0FC-7ED2-45D1-9653-D4BFD157BA4B}" srcOrd="3" destOrd="0" presId="urn:microsoft.com/office/officeart/2005/8/layout/default"/>
    <dgm:cxn modelId="{BE72E9C7-D906-4F26-90AF-77FB7C51D754}" type="presParOf" srcId="{43344551-6D01-4929-B324-9CE667FB6B46}" destId="{9C5CDDCB-4392-4C8A-A86E-DEF81E6AA268}" srcOrd="4" destOrd="0" presId="urn:microsoft.com/office/officeart/2005/8/layout/default"/>
    <dgm:cxn modelId="{197ED6EB-1B1E-4B07-A0F3-49E87BC46023}" type="presParOf" srcId="{43344551-6D01-4929-B324-9CE667FB6B46}" destId="{3DA69C46-9DB8-4533-993E-922A249C8CF9}" srcOrd="5" destOrd="0" presId="urn:microsoft.com/office/officeart/2005/8/layout/default"/>
    <dgm:cxn modelId="{2CA05D6A-E9D2-4E49-999A-C13B73972DB2}" type="presParOf" srcId="{43344551-6D01-4929-B324-9CE667FB6B46}" destId="{579980FE-76AB-49A8-B75E-BACB752AB28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753001-8DEA-4336-AFE0-266C946B184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0F10C6-2028-4C44-84B9-488F2A78D8EA}">
      <dgm:prSet/>
      <dgm:spPr/>
      <dgm:t>
        <a:bodyPr/>
        <a:lstStyle/>
        <a:p>
          <a:r>
            <a:rPr lang="en-US" b="1" dirty="0">
              <a:solidFill>
                <a:schemeClr val="tx2">
                  <a:lumMod val="75000"/>
                  <a:lumOff val="25000"/>
                </a:schemeClr>
              </a:solidFill>
            </a:rPr>
            <a:t>Palliative care</a:t>
          </a:r>
          <a:r>
            <a:rPr lang="en-US" dirty="0">
              <a:solidFill>
                <a:schemeClr val="tx2">
                  <a:lumMod val="75000"/>
                  <a:lumOff val="25000"/>
                </a:schemeClr>
              </a:solidFill>
            </a:rPr>
            <a:t>: Can begin at diagnosis, and the same time as treatment. Focuses on relieving symptoms of serious illness or disorder – dependent on the diagnosis.  Appropriate at any stage of illness. Physician referral required.</a:t>
          </a:r>
        </a:p>
      </dgm:t>
    </dgm:pt>
    <dgm:pt modelId="{BA618A5A-A954-4680-9561-EA8F9079CEEC}" type="parTrans" cxnId="{3AF719BF-A174-4A87-8A54-88D9F9926FBE}">
      <dgm:prSet/>
      <dgm:spPr/>
      <dgm:t>
        <a:bodyPr/>
        <a:lstStyle/>
        <a:p>
          <a:endParaRPr lang="en-US"/>
        </a:p>
      </dgm:t>
    </dgm:pt>
    <dgm:pt modelId="{56E832FF-803A-43F1-8DF0-4B0C37310472}" type="sibTrans" cxnId="{3AF719BF-A174-4A87-8A54-88D9F9926FBE}">
      <dgm:prSet/>
      <dgm:spPr/>
      <dgm:t>
        <a:bodyPr/>
        <a:lstStyle/>
        <a:p>
          <a:endParaRPr lang="en-US"/>
        </a:p>
      </dgm:t>
    </dgm:pt>
    <dgm:pt modelId="{44EBE0F6-FD32-4CEC-89D8-BD86E781BC51}">
      <dgm:prSet/>
      <dgm:spPr/>
      <dgm:t>
        <a:bodyPr/>
        <a:lstStyle/>
        <a:p>
          <a:r>
            <a:rPr lang="en-US" b="1" dirty="0">
              <a:solidFill>
                <a:schemeClr val="tx2">
                  <a:lumMod val="75000"/>
                  <a:lumOff val="25000"/>
                </a:schemeClr>
              </a:solidFill>
            </a:rPr>
            <a:t>Hospice: </a:t>
          </a:r>
          <a:r>
            <a:rPr lang="en-US" dirty="0">
              <a:solidFill>
                <a:schemeClr val="tx2">
                  <a:lumMod val="75000"/>
                  <a:lumOff val="25000"/>
                </a:schemeClr>
              </a:solidFill>
            </a:rPr>
            <a:t>Comfort care without curative intent. Physician must make a clinical determination that life expectancy is six months or less if the illness has run its normal course. Focus is completely on comfort. </a:t>
          </a:r>
        </a:p>
      </dgm:t>
    </dgm:pt>
    <dgm:pt modelId="{D13F4363-8191-4CA2-930F-A9E6E131DD6E}" type="parTrans" cxnId="{7334F096-B955-485D-B3B0-669DB99B1567}">
      <dgm:prSet/>
      <dgm:spPr/>
      <dgm:t>
        <a:bodyPr/>
        <a:lstStyle/>
        <a:p>
          <a:endParaRPr lang="en-US"/>
        </a:p>
      </dgm:t>
    </dgm:pt>
    <dgm:pt modelId="{54CE9BCD-5B19-44C3-9668-CF4155EC42C9}" type="sibTrans" cxnId="{7334F096-B955-485D-B3B0-669DB99B1567}">
      <dgm:prSet/>
      <dgm:spPr/>
      <dgm:t>
        <a:bodyPr/>
        <a:lstStyle/>
        <a:p>
          <a:endParaRPr lang="en-US"/>
        </a:p>
      </dgm:t>
    </dgm:pt>
    <dgm:pt modelId="{3B4DDD5D-CFE7-41FA-99F5-14739FE9FE9B}" type="pres">
      <dgm:prSet presAssocID="{05753001-8DEA-4336-AFE0-266C946B18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A122DBA-3C40-4C44-99F5-3187EEEACFC8}" type="pres">
      <dgm:prSet presAssocID="{EC0F10C6-2028-4C44-84B9-488F2A78D8EA}" presName="hierRoot1" presStyleCnt="0"/>
      <dgm:spPr/>
    </dgm:pt>
    <dgm:pt modelId="{693BC47A-1168-476F-A0F8-C2DB7A6AC371}" type="pres">
      <dgm:prSet presAssocID="{EC0F10C6-2028-4C44-84B9-488F2A78D8EA}" presName="composite" presStyleCnt="0"/>
      <dgm:spPr/>
    </dgm:pt>
    <dgm:pt modelId="{0509EA25-6107-4CB2-9668-5198E6CBBDBB}" type="pres">
      <dgm:prSet presAssocID="{EC0F10C6-2028-4C44-84B9-488F2A78D8EA}" presName="background" presStyleLbl="node0" presStyleIdx="0" presStyleCnt="2"/>
      <dgm:spPr>
        <a:solidFill>
          <a:schemeClr val="accent4"/>
        </a:solidFill>
      </dgm:spPr>
    </dgm:pt>
    <dgm:pt modelId="{033D0C2D-27F0-408A-8D28-DF43AE2FD0B5}" type="pres">
      <dgm:prSet presAssocID="{EC0F10C6-2028-4C44-84B9-488F2A78D8EA}" presName="text" presStyleLbl="fgAcc0" presStyleIdx="0" presStyleCnt="2" custScaleY="119093">
        <dgm:presLayoutVars>
          <dgm:chPref val="3"/>
        </dgm:presLayoutVars>
      </dgm:prSet>
      <dgm:spPr/>
    </dgm:pt>
    <dgm:pt modelId="{687D1F99-D853-43C1-A21D-E8218165A955}" type="pres">
      <dgm:prSet presAssocID="{EC0F10C6-2028-4C44-84B9-488F2A78D8EA}" presName="hierChild2" presStyleCnt="0"/>
      <dgm:spPr/>
    </dgm:pt>
    <dgm:pt modelId="{DD7FA0E4-651A-4102-9732-4A4BB4FB140F}" type="pres">
      <dgm:prSet presAssocID="{44EBE0F6-FD32-4CEC-89D8-BD86E781BC51}" presName="hierRoot1" presStyleCnt="0"/>
      <dgm:spPr/>
    </dgm:pt>
    <dgm:pt modelId="{B3D5F912-3097-45E3-A2AF-D2B1E11EC128}" type="pres">
      <dgm:prSet presAssocID="{44EBE0F6-FD32-4CEC-89D8-BD86E781BC51}" presName="composite" presStyleCnt="0"/>
      <dgm:spPr/>
    </dgm:pt>
    <dgm:pt modelId="{096D6ACE-8C28-4BDE-9379-7FFB5747AFEA}" type="pres">
      <dgm:prSet presAssocID="{44EBE0F6-FD32-4CEC-89D8-BD86E781BC51}" presName="background" presStyleLbl="node0" presStyleIdx="1" presStyleCnt="2"/>
      <dgm:spPr>
        <a:solidFill>
          <a:schemeClr val="accent4"/>
        </a:solidFill>
      </dgm:spPr>
    </dgm:pt>
    <dgm:pt modelId="{03D44038-518D-4273-9883-7F635A6077D1}" type="pres">
      <dgm:prSet presAssocID="{44EBE0F6-FD32-4CEC-89D8-BD86E781BC51}" presName="text" presStyleLbl="fgAcc0" presStyleIdx="1" presStyleCnt="2" custScaleY="117736">
        <dgm:presLayoutVars>
          <dgm:chPref val="3"/>
        </dgm:presLayoutVars>
      </dgm:prSet>
      <dgm:spPr/>
    </dgm:pt>
    <dgm:pt modelId="{926742D7-69E6-4736-B167-8F4B883F29B5}" type="pres">
      <dgm:prSet presAssocID="{44EBE0F6-FD32-4CEC-89D8-BD86E781BC51}" presName="hierChild2" presStyleCnt="0"/>
      <dgm:spPr/>
    </dgm:pt>
  </dgm:ptLst>
  <dgm:cxnLst>
    <dgm:cxn modelId="{ABDF1B1D-73EC-422A-AA5C-959DBE8A4DC1}" type="presOf" srcId="{44EBE0F6-FD32-4CEC-89D8-BD86E781BC51}" destId="{03D44038-518D-4273-9883-7F635A6077D1}" srcOrd="0" destOrd="0" presId="urn:microsoft.com/office/officeart/2005/8/layout/hierarchy1"/>
    <dgm:cxn modelId="{B7CE6F90-BBE7-4F6C-AA28-B6EC7AEDEC4A}" type="presOf" srcId="{05753001-8DEA-4336-AFE0-266C946B1840}" destId="{3B4DDD5D-CFE7-41FA-99F5-14739FE9FE9B}" srcOrd="0" destOrd="0" presId="urn:microsoft.com/office/officeart/2005/8/layout/hierarchy1"/>
    <dgm:cxn modelId="{7334F096-B955-485D-B3B0-669DB99B1567}" srcId="{05753001-8DEA-4336-AFE0-266C946B1840}" destId="{44EBE0F6-FD32-4CEC-89D8-BD86E781BC51}" srcOrd="1" destOrd="0" parTransId="{D13F4363-8191-4CA2-930F-A9E6E131DD6E}" sibTransId="{54CE9BCD-5B19-44C3-9668-CF4155EC42C9}"/>
    <dgm:cxn modelId="{3AF719BF-A174-4A87-8A54-88D9F9926FBE}" srcId="{05753001-8DEA-4336-AFE0-266C946B1840}" destId="{EC0F10C6-2028-4C44-84B9-488F2A78D8EA}" srcOrd="0" destOrd="0" parTransId="{BA618A5A-A954-4680-9561-EA8F9079CEEC}" sibTransId="{56E832FF-803A-43F1-8DF0-4B0C37310472}"/>
    <dgm:cxn modelId="{B0C870EC-93A4-47F1-8CE3-D2E1BE469EBE}" type="presOf" srcId="{EC0F10C6-2028-4C44-84B9-488F2A78D8EA}" destId="{033D0C2D-27F0-408A-8D28-DF43AE2FD0B5}" srcOrd="0" destOrd="0" presId="urn:microsoft.com/office/officeart/2005/8/layout/hierarchy1"/>
    <dgm:cxn modelId="{F3E2AD3A-4701-4D99-A1BD-242322A4B71F}" type="presParOf" srcId="{3B4DDD5D-CFE7-41FA-99F5-14739FE9FE9B}" destId="{EA122DBA-3C40-4C44-99F5-3187EEEACFC8}" srcOrd="0" destOrd="0" presId="urn:microsoft.com/office/officeart/2005/8/layout/hierarchy1"/>
    <dgm:cxn modelId="{32C2EECF-E51E-48D9-8302-9F0E701E0643}" type="presParOf" srcId="{EA122DBA-3C40-4C44-99F5-3187EEEACFC8}" destId="{693BC47A-1168-476F-A0F8-C2DB7A6AC371}" srcOrd="0" destOrd="0" presId="urn:microsoft.com/office/officeart/2005/8/layout/hierarchy1"/>
    <dgm:cxn modelId="{A102C5DE-9C6D-43FB-8CB9-C97293B2C8C9}" type="presParOf" srcId="{693BC47A-1168-476F-A0F8-C2DB7A6AC371}" destId="{0509EA25-6107-4CB2-9668-5198E6CBBDBB}" srcOrd="0" destOrd="0" presId="urn:microsoft.com/office/officeart/2005/8/layout/hierarchy1"/>
    <dgm:cxn modelId="{DB85ED7E-6CD4-4487-AB03-BCCF39759FF2}" type="presParOf" srcId="{693BC47A-1168-476F-A0F8-C2DB7A6AC371}" destId="{033D0C2D-27F0-408A-8D28-DF43AE2FD0B5}" srcOrd="1" destOrd="0" presId="urn:microsoft.com/office/officeart/2005/8/layout/hierarchy1"/>
    <dgm:cxn modelId="{ACB6ECE2-F167-43F6-BBDE-F62D594EA7B2}" type="presParOf" srcId="{EA122DBA-3C40-4C44-99F5-3187EEEACFC8}" destId="{687D1F99-D853-43C1-A21D-E8218165A955}" srcOrd="1" destOrd="0" presId="urn:microsoft.com/office/officeart/2005/8/layout/hierarchy1"/>
    <dgm:cxn modelId="{C51CE791-DA35-4976-85AB-B4C15E6259DD}" type="presParOf" srcId="{3B4DDD5D-CFE7-41FA-99F5-14739FE9FE9B}" destId="{DD7FA0E4-651A-4102-9732-4A4BB4FB140F}" srcOrd="1" destOrd="0" presId="urn:microsoft.com/office/officeart/2005/8/layout/hierarchy1"/>
    <dgm:cxn modelId="{C14DA550-55F0-4C56-B7E3-F935F94A5248}" type="presParOf" srcId="{DD7FA0E4-651A-4102-9732-4A4BB4FB140F}" destId="{B3D5F912-3097-45E3-A2AF-D2B1E11EC128}" srcOrd="0" destOrd="0" presId="urn:microsoft.com/office/officeart/2005/8/layout/hierarchy1"/>
    <dgm:cxn modelId="{714CEF5F-6271-418D-97F7-E758E15DBA3D}" type="presParOf" srcId="{B3D5F912-3097-45E3-A2AF-D2B1E11EC128}" destId="{096D6ACE-8C28-4BDE-9379-7FFB5747AFEA}" srcOrd="0" destOrd="0" presId="urn:microsoft.com/office/officeart/2005/8/layout/hierarchy1"/>
    <dgm:cxn modelId="{AF6A47FC-E0DA-45F4-A987-19127CC69D73}" type="presParOf" srcId="{B3D5F912-3097-45E3-A2AF-D2B1E11EC128}" destId="{03D44038-518D-4273-9883-7F635A6077D1}" srcOrd="1" destOrd="0" presId="urn:microsoft.com/office/officeart/2005/8/layout/hierarchy1"/>
    <dgm:cxn modelId="{AEB336A1-E761-4559-A794-16198FB68922}" type="presParOf" srcId="{DD7FA0E4-651A-4102-9732-4A4BB4FB140F}" destId="{926742D7-69E6-4736-B167-8F4B883F29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0CA68-B324-48D8-ADE2-0DEF9B787498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There is no decrease in risk of aspiration PNA with placement of a feeding tube. Aspiration PNA occurs in up to 50% of patients with feeding tubes.</a:t>
          </a:r>
          <a:endParaRPr lang="en-US" sz="2000" kern="1200" dirty="0"/>
        </a:p>
      </dsp:txBody>
      <dsp:txXfrm>
        <a:off x="992" y="194138"/>
        <a:ext cx="3869531" cy="2321718"/>
      </dsp:txXfrm>
    </dsp:sp>
    <dsp:sp modelId="{4F1F8783-D7D6-4743-B1BF-D9B057B47B06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There is no evidence enteric nutrition by feeding tube improves nutritional markers or decreased risk for pressure ulcer formation or improves healing of ulcers in a demented patient.</a:t>
          </a:r>
          <a:endParaRPr lang="en-US" sz="2000" kern="1200" dirty="0"/>
        </a:p>
      </dsp:txBody>
      <dsp:txXfrm>
        <a:off x="4257476" y="194138"/>
        <a:ext cx="3869531" cy="2321718"/>
      </dsp:txXfrm>
    </dsp:sp>
    <dsp:sp modelId="{9C5CDDCB-4392-4C8A-A86E-DEF81E6AA268}">
      <dsp:nvSpPr>
        <dsp:cNvPr id="0" name=""/>
        <dsp:cNvSpPr/>
      </dsp:nvSpPr>
      <dsp:spPr>
        <a:xfrm>
          <a:off x="992" y="2902810"/>
          <a:ext cx="3869531" cy="23217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PEG tube placement is associated with significant morbidity and mortality. </a:t>
          </a:r>
          <a:endParaRPr lang="en-US" sz="2000" kern="1200" dirty="0"/>
        </a:p>
      </dsp:txBody>
      <dsp:txXfrm>
        <a:off x="992" y="2902810"/>
        <a:ext cx="3869531" cy="2321718"/>
      </dsp:txXfrm>
    </dsp:sp>
    <dsp:sp modelId="{579980FE-76AB-49A8-B75E-BACB752AB281}">
      <dsp:nvSpPr>
        <dsp:cNvPr id="0" name=""/>
        <dsp:cNvSpPr/>
      </dsp:nvSpPr>
      <dsp:spPr>
        <a:xfrm>
          <a:off x="4257476" y="2902810"/>
          <a:ext cx="3869531" cy="2321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Pain, abdominal ulcers, wound infections peristomal leakage, and tube displacement occur in approximately 10% of cases. </a:t>
          </a:r>
          <a:endParaRPr lang="en-US" sz="2000" kern="1200" dirty="0"/>
        </a:p>
      </dsp:txBody>
      <dsp:txXfrm>
        <a:off x="4257476" y="2902810"/>
        <a:ext cx="3869531" cy="2321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9EA25-6107-4CB2-9668-5198E6CBBDBB}">
      <dsp:nvSpPr>
        <dsp:cNvPr id="0" name=""/>
        <dsp:cNvSpPr/>
      </dsp:nvSpPr>
      <dsp:spPr>
        <a:xfrm>
          <a:off x="1108" y="781052"/>
          <a:ext cx="3890472" cy="2942133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D0C2D-27F0-408A-8D28-DF43AE2FD0B5}">
      <dsp:nvSpPr>
        <dsp:cNvPr id="0" name=""/>
        <dsp:cNvSpPr/>
      </dsp:nvSpPr>
      <dsp:spPr>
        <a:xfrm>
          <a:off x="433383" y="1191713"/>
          <a:ext cx="3890472" cy="2942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>
                  <a:lumMod val="75000"/>
                  <a:lumOff val="25000"/>
                </a:schemeClr>
              </a:solidFill>
            </a:rPr>
            <a:t>Palliative care</a:t>
          </a:r>
          <a:r>
            <a:rPr lang="en-US" sz="2000" kern="1200" dirty="0">
              <a:solidFill>
                <a:schemeClr val="tx2">
                  <a:lumMod val="75000"/>
                  <a:lumOff val="25000"/>
                </a:schemeClr>
              </a:solidFill>
            </a:rPr>
            <a:t>: Can begin at diagnosis, and the same time as treatment. Focuses on relieving symptoms of serious illness or disorder – dependent on the diagnosis.  Appropriate at any stage of illness. Physician referral required.</a:t>
          </a:r>
        </a:p>
      </dsp:txBody>
      <dsp:txXfrm>
        <a:off x="519555" y="1277885"/>
        <a:ext cx="3718128" cy="2769789"/>
      </dsp:txXfrm>
    </dsp:sp>
    <dsp:sp modelId="{096D6ACE-8C28-4BDE-9379-7FFB5747AFEA}">
      <dsp:nvSpPr>
        <dsp:cNvPr id="0" name=""/>
        <dsp:cNvSpPr/>
      </dsp:nvSpPr>
      <dsp:spPr>
        <a:xfrm>
          <a:off x="4756130" y="781052"/>
          <a:ext cx="3890472" cy="290860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44038-518D-4273-9883-7F635A6077D1}">
      <dsp:nvSpPr>
        <dsp:cNvPr id="0" name=""/>
        <dsp:cNvSpPr/>
      </dsp:nvSpPr>
      <dsp:spPr>
        <a:xfrm>
          <a:off x="5188405" y="1191713"/>
          <a:ext cx="3890472" cy="2908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>
                  <a:lumMod val="75000"/>
                  <a:lumOff val="25000"/>
                </a:schemeClr>
              </a:solidFill>
            </a:rPr>
            <a:t>Hospice: </a:t>
          </a:r>
          <a:r>
            <a:rPr lang="en-US" sz="2000" kern="1200" dirty="0">
              <a:solidFill>
                <a:schemeClr val="tx2">
                  <a:lumMod val="75000"/>
                  <a:lumOff val="25000"/>
                </a:schemeClr>
              </a:solidFill>
            </a:rPr>
            <a:t>Comfort care without curative intent. Physician must make a clinical determination that life expectancy is six months or less if the illness has run its normal course. Focus is completely on comfort. </a:t>
          </a:r>
        </a:p>
      </dsp:txBody>
      <dsp:txXfrm>
        <a:off x="5273595" y="1276903"/>
        <a:ext cx="3720092" cy="2738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ctr" anchorCtr="0" compatLnSpc="1">
            <a:prstTxWarp prst="textNoShape">
              <a:avLst/>
            </a:prstTxWarp>
          </a:bodyPr>
          <a:lstStyle>
            <a:lvl1pPr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ctr" anchorCtr="0" compatLnSpc="1">
            <a:prstTxWarp prst="textNoShape">
              <a:avLst/>
            </a:prstTxWarp>
          </a:bodyPr>
          <a:lstStyle>
            <a:lvl1pPr algn="r"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01654A70-D3DF-4237-8220-59E012FD2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29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ctr" anchorCtr="0" compatLnSpc="1">
            <a:prstTxWarp prst="textNoShape">
              <a:avLst/>
            </a:prstTxWarp>
          </a:bodyPr>
          <a:lstStyle>
            <a:lvl1pPr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ctr" anchorCtr="0" compatLnSpc="1">
            <a:prstTxWarp prst="textNoShape">
              <a:avLst/>
            </a:prstTxWarp>
          </a:bodyPr>
          <a:lstStyle>
            <a:lvl1pPr algn="r"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696913"/>
            <a:ext cx="6192838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8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buClrTx/>
              <a:buFontTx/>
              <a:buNone/>
              <a:defRPr sz="1200">
                <a:solidFill>
                  <a:schemeClr val="tx1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5F4FE4D-D970-41C4-A419-AB92A14E0D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06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1pPr>
    <a:lvl2pPr marL="4571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2pPr>
    <a:lvl3pPr marL="9143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3pPr>
    <a:lvl4pPr marL="13715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4pPr>
    <a:lvl5pPr marL="182872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5pPr>
    <a:lvl6pPr marL="228590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0" algn="l" defTabSz="9143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E2B87E5-26E3-49CE-9284-DC1FCC87A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007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4022465"/>
            <a:ext cx="67631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tabLst>
                <a:tab pos="1025577" algn="l"/>
              </a:tabLst>
              <a:defRPr sz="2000" b="0" i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5105400" y="3345367"/>
            <a:ext cx="6763139" cy="498598"/>
          </a:xfrm>
        </p:spPr>
        <p:txBody>
          <a:bodyPr wrap="square" lIns="0" tIns="0" rIns="0" bIns="0" anchor="b">
            <a:spAutoFit/>
          </a:bodyPr>
          <a:lstStyle>
            <a:lvl1pPr algn="l">
              <a:defRPr sz="3600" b="1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105400" y="4731597"/>
            <a:ext cx="6763139" cy="307777"/>
          </a:xfrm>
        </p:spPr>
        <p:txBody>
          <a:bodyPr vert="horz" wrap="square" lIns="0" tIns="0" rIns="0" bIns="0" rtlCol="0">
            <a:spAutoFit/>
          </a:bodyPr>
          <a:lstStyle>
            <a:lvl1pPr algn="l">
              <a:defRPr lang="en-US" sz="2000" b="0" i="0" smtClean="0">
                <a:solidFill>
                  <a:schemeClr val="bg1"/>
                </a:solidFill>
                <a:latin typeface="+mn-lt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tabLst>
                <a:tab pos="1025577" algn="l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8" name="Freeform 7"/>
          <p:cNvSpPr/>
          <p:nvPr userDrawn="1"/>
        </p:nvSpPr>
        <p:spPr bwMode="auto">
          <a:xfrm>
            <a:off x="5105400" y="4555974"/>
            <a:ext cx="6763139" cy="50648"/>
          </a:xfrm>
          <a:custGeom>
            <a:avLst/>
            <a:gdLst>
              <a:gd name="connsiteX0" fmla="*/ 0 w 4752975"/>
              <a:gd name="connsiteY0" fmla="*/ 0 h 0"/>
              <a:gd name="connsiteX1" fmla="*/ 4752975 w 47529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2975">
                <a:moveTo>
                  <a:pt x="0" y="0"/>
                </a:moveTo>
                <a:lnTo>
                  <a:pt x="4752975" y="0"/>
                </a:lnTo>
              </a:path>
            </a:pathLst>
          </a:custGeom>
          <a:noFill/>
          <a:ln w="9525" cap="flat" cmpd="sng" algn="ctr">
            <a:solidFill>
              <a:schemeClr val="bg2">
                <a:lumMod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B84CD9C-D623-4EEF-86AA-978A2D058737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57369" y="6448856"/>
            <a:ext cx="822960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tabLst>
                <a:tab pos="1025525" algn="l"/>
              </a:tabLst>
              <a:defRPr lang="en-US" sz="2400" b="0" i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282575" indent="-280988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Arial" pitchFamily="34" charset="0"/>
              <a:buChar char="•"/>
              <a:def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573088" indent="-2905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854075" indent="-280988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70000"/>
              <a:buFont typeface="Arial" pitchFamily="34" charset="0"/>
              <a:buChar char="•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854075" indent="2905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6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indent="0" algn="l" defTabSz="914445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>
                <a:tab pos="1025577" algn="l"/>
              </a:tabLst>
              <a:defRPr/>
            </a:pPr>
            <a:r>
              <a:rPr lang="en-US" sz="900" b="0" i="0" u="none" strike="noStrike" kern="1200" baseline="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©2023 Real Time Medical Systems. Confidential &amp; Proprietary.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4EF59-314A-4875-ACB0-EC4843BD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34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1867178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25" y="137849"/>
            <a:ext cx="11467315" cy="6813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FFD5A-AF2A-4B27-BE9D-EA85A508B9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33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D707A3-2442-4BF6-82EA-DB6DE23DF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9444"/>
          <a:stretch/>
        </p:blipFill>
        <p:spPr>
          <a:xfrm>
            <a:off x="1524" y="723900"/>
            <a:ext cx="12188952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10" y="3271737"/>
            <a:ext cx="5255863" cy="932563"/>
          </a:xfrm>
        </p:spPr>
        <p:txBody>
          <a:bodyPr wrap="square" lIns="0" tIns="45720" rIns="45720" bIns="0" anchor="t">
            <a:spAutoFit/>
          </a:bodyPr>
          <a:lstStyle>
            <a:lvl1pPr algn="l">
              <a:defRPr sz="3200" b="1" i="0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810" y="4483530"/>
            <a:ext cx="5255863" cy="30777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+mn-lt"/>
              </a:defRPr>
            </a:lvl1pPr>
            <a:lvl2pPr marL="457223" indent="0">
              <a:buNone/>
              <a:defRPr sz="1800"/>
            </a:lvl2pPr>
            <a:lvl3pPr marL="914445" indent="0">
              <a:buNone/>
              <a:defRPr sz="1601"/>
            </a:lvl3pPr>
            <a:lvl4pPr marL="1371669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1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872287" y="6640991"/>
            <a:ext cx="219455" cy="164372"/>
            <a:chOff x="3165433" y="6640990"/>
            <a:chExt cx="164592" cy="164371"/>
          </a:xfrm>
        </p:grpSpPr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3174946" y="6774168"/>
              <a:ext cx="10619" cy="15486"/>
            </a:xfrm>
            <a:custGeom>
              <a:avLst/>
              <a:gdLst>
                <a:gd name="T0" fmla="*/ 17 w 53"/>
                <a:gd name="T1" fmla="*/ 0 h 78"/>
                <a:gd name="T2" fmla="*/ 0 w 53"/>
                <a:gd name="T3" fmla="*/ 0 h 78"/>
                <a:gd name="T4" fmla="*/ 0 w 53"/>
                <a:gd name="T5" fmla="*/ 62 h 78"/>
                <a:gd name="T6" fmla="*/ 3 w 53"/>
                <a:gd name="T7" fmla="*/ 75 h 78"/>
                <a:gd name="T8" fmla="*/ 11 w 53"/>
                <a:gd name="T9" fmla="*/ 78 h 78"/>
                <a:gd name="T10" fmla="*/ 20 w 53"/>
                <a:gd name="T11" fmla="*/ 78 h 78"/>
                <a:gd name="T12" fmla="*/ 45 w 53"/>
                <a:gd name="T13" fmla="*/ 68 h 78"/>
                <a:gd name="T14" fmla="*/ 53 w 53"/>
                <a:gd name="T15" fmla="*/ 40 h 78"/>
                <a:gd name="T16" fmla="*/ 44 w 53"/>
                <a:gd name="T17" fmla="*/ 11 h 78"/>
                <a:gd name="T18" fmla="*/ 17 w 53"/>
                <a:gd name="T1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78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8"/>
                    <a:pt x="1" y="72"/>
                    <a:pt x="3" y="75"/>
                  </a:cubicBezTo>
                  <a:cubicBezTo>
                    <a:pt x="4" y="77"/>
                    <a:pt x="7" y="78"/>
                    <a:pt x="11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30" y="78"/>
                    <a:pt x="39" y="75"/>
                    <a:pt x="45" y="68"/>
                  </a:cubicBezTo>
                  <a:cubicBezTo>
                    <a:pt x="50" y="61"/>
                    <a:pt x="53" y="52"/>
                    <a:pt x="53" y="40"/>
                  </a:cubicBezTo>
                  <a:cubicBezTo>
                    <a:pt x="53" y="28"/>
                    <a:pt x="50" y="18"/>
                    <a:pt x="44" y="11"/>
                  </a:cubicBezTo>
                  <a:cubicBezTo>
                    <a:pt x="37" y="3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45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218748" y="6658909"/>
              <a:ext cx="68801" cy="100658"/>
            </a:xfrm>
            <a:custGeom>
              <a:avLst/>
              <a:gdLst>
                <a:gd name="T0" fmla="*/ 104 w 343"/>
                <a:gd name="T1" fmla="*/ 0 h 503"/>
                <a:gd name="T2" fmla="*/ 0 w 343"/>
                <a:gd name="T3" fmla="*/ 0 h 503"/>
                <a:gd name="T4" fmla="*/ 0 w 343"/>
                <a:gd name="T5" fmla="*/ 402 h 503"/>
                <a:gd name="T6" fmla="*/ 14 w 343"/>
                <a:gd name="T7" fmla="*/ 482 h 503"/>
                <a:gd name="T8" fmla="*/ 70 w 343"/>
                <a:gd name="T9" fmla="*/ 503 h 503"/>
                <a:gd name="T10" fmla="*/ 127 w 343"/>
                <a:gd name="T11" fmla="*/ 503 h 503"/>
                <a:gd name="T12" fmla="*/ 285 w 343"/>
                <a:gd name="T13" fmla="*/ 439 h 503"/>
                <a:gd name="T14" fmla="*/ 343 w 343"/>
                <a:gd name="T15" fmla="*/ 262 h 503"/>
                <a:gd name="T16" fmla="*/ 279 w 343"/>
                <a:gd name="T17" fmla="*/ 71 h 503"/>
                <a:gd name="T18" fmla="*/ 104 w 343"/>
                <a:gd name="T1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3" h="503">
                  <a:moveTo>
                    <a:pt x="10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41"/>
                    <a:pt x="5" y="468"/>
                    <a:pt x="14" y="482"/>
                  </a:cubicBezTo>
                  <a:cubicBezTo>
                    <a:pt x="24" y="496"/>
                    <a:pt x="42" y="503"/>
                    <a:pt x="70" y="503"/>
                  </a:cubicBezTo>
                  <a:cubicBezTo>
                    <a:pt x="127" y="503"/>
                    <a:pt x="127" y="503"/>
                    <a:pt x="127" y="503"/>
                  </a:cubicBezTo>
                  <a:cubicBezTo>
                    <a:pt x="194" y="503"/>
                    <a:pt x="246" y="482"/>
                    <a:pt x="285" y="439"/>
                  </a:cubicBezTo>
                  <a:cubicBezTo>
                    <a:pt x="323" y="395"/>
                    <a:pt x="343" y="336"/>
                    <a:pt x="343" y="262"/>
                  </a:cubicBezTo>
                  <a:cubicBezTo>
                    <a:pt x="343" y="182"/>
                    <a:pt x="321" y="119"/>
                    <a:pt x="279" y="71"/>
                  </a:cubicBezTo>
                  <a:cubicBezTo>
                    <a:pt x="237" y="23"/>
                    <a:pt x="179" y="0"/>
                    <a:pt x="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45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3165433" y="6640990"/>
              <a:ext cx="164592" cy="164371"/>
            </a:xfrm>
            <a:custGeom>
              <a:avLst/>
              <a:gdLst>
                <a:gd name="T0" fmla="*/ 0 w 821"/>
                <a:gd name="T1" fmla="*/ 772 h 820"/>
                <a:gd name="T2" fmla="*/ 821 w 821"/>
                <a:gd name="T3" fmla="*/ 48 h 820"/>
                <a:gd name="T4" fmla="*/ 27 w 821"/>
                <a:gd name="T5" fmla="*/ 745 h 820"/>
                <a:gd name="T6" fmla="*/ 36 w 821"/>
                <a:gd name="T7" fmla="*/ 676 h 820"/>
                <a:gd name="T8" fmla="*/ 66 w 821"/>
                <a:gd name="T9" fmla="*/ 661 h 820"/>
                <a:gd name="T10" fmla="*/ 155 w 821"/>
                <a:gd name="T11" fmla="*/ 663 h 820"/>
                <a:gd name="T12" fmla="*/ 147 w 821"/>
                <a:gd name="T13" fmla="*/ 740 h 820"/>
                <a:gd name="T14" fmla="*/ 125 w 821"/>
                <a:gd name="T15" fmla="*/ 743 h 820"/>
                <a:gd name="T16" fmla="*/ 132 w 821"/>
                <a:gd name="T17" fmla="*/ 666 h 820"/>
                <a:gd name="T18" fmla="*/ 155 w 821"/>
                <a:gd name="T19" fmla="*/ 663 h 820"/>
                <a:gd name="T20" fmla="*/ 168 w 821"/>
                <a:gd name="T21" fmla="*/ 666 h 820"/>
                <a:gd name="T22" fmla="*/ 192 w 821"/>
                <a:gd name="T23" fmla="*/ 663 h 820"/>
                <a:gd name="T24" fmla="*/ 263 w 821"/>
                <a:gd name="T25" fmla="*/ 644 h 820"/>
                <a:gd name="T26" fmla="*/ 342 w 821"/>
                <a:gd name="T27" fmla="*/ 676 h 820"/>
                <a:gd name="T28" fmla="*/ 351 w 821"/>
                <a:gd name="T29" fmla="*/ 745 h 820"/>
                <a:gd name="T30" fmla="*/ 281 w 821"/>
                <a:gd name="T31" fmla="*/ 739 h 820"/>
                <a:gd name="T32" fmla="*/ 264 w 821"/>
                <a:gd name="T33" fmla="*/ 663 h 820"/>
                <a:gd name="T34" fmla="*/ 287 w 821"/>
                <a:gd name="T35" fmla="*/ 666 h 820"/>
                <a:gd name="T36" fmla="*/ 306 w 821"/>
                <a:gd name="T37" fmla="*/ 741 h 820"/>
                <a:gd name="T38" fmla="*/ 322 w 821"/>
                <a:gd name="T39" fmla="*/ 663 h 820"/>
                <a:gd name="T40" fmla="*/ 456 w 821"/>
                <a:gd name="T41" fmla="*/ 745 h 820"/>
                <a:gd name="T42" fmla="*/ 394 w 821"/>
                <a:gd name="T43" fmla="*/ 705 h 820"/>
                <a:gd name="T44" fmla="*/ 392 w 821"/>
                <a:gd name="T45" fmla="*/ 664 h 820"/>
                <a:gd name="T46" fmla="*/ 383 w 821"/>
                <a:gd name="T47" fmla="*/ 729 h 820"/>
                <a:gd name="T48" fmla="*/ 362 w 821"/>
                <a:gd name="T49" fmla="*/ 745 h 820"/>
                <a:gd name="T50" fmla="*/ 372 w 821"/>
                <a:gd name="T51" fmla="*/ 676 h 820"/>
                <a:gd name="T52" fmla="*/ 397 w 821"/>
                <a:gd name="T53" fmla="*/ 661 h 820"/>
                <a:gd name="T54" fmla="*/ 417 w 821"/>
                <a:gd name="T55" fmla="*/ 711 h 820"/>
                <a:gd name="T56" fmla="*/ 456 w 821"/>
                <a:gd name="T57" fmla="*/ 745 h 820"/>
                <a:gd name="T58" fmla="*/ 527 w 821"/>
                <a:gd name="T59" fmla="*/ 745 h 820"/>
                <a:gd name="T60" fmla="*/ 453 w 821"/>
                <a:gd name="T61" fmla="*/ 705 h 820"/>
                <a:gd name="T62" fmla="*/ 512 w 821"/>
                <a:gd name="T63" fmla="*/ 661 h 820"/>
                <a:gd name="T64" fmla="*/ 527 w 821"/>
                <a:gd name="T65" fmla="*/ 685 h 820"/>
                <a:gd name="T66" fmla="*/ 475 w 821"/>
                <a:gd name="T67" fmla="*/ 672 h 820"/>
                <a:gd name="T68" fmla="*/ 515 w 821"/>
                <a:gd name="T69" fmla="*/ 734 h 820"/>
                <a:gd name="T70" fmla="*/ 503 w 821"/>
                <a:gd name="T71" fmla="*/ 711 h 820"/>
                <a:gd name="T72" fmla="*/ 608 w 821"/>
                <a:gd name="T73" fmla="*/ 745 h 820"/>
                <a:gd name="T74" fmla="*/ 556 w 821"/>
                <a:gd name="T75" fmla="*/ 729 h 820"/>
                <a:gd name="T76" fmla="*/ 547 w 821"/>
                <a:gd name="T77" fmla="*/ 661 h 820"/>
                <a:gd name="T78" fmla="*/ 602 w 821"/>
                <a:gd name="T79" fmla="*/ 667 h 820"/>
                <a:gd name="T80" fmla="*/ 591 w 821"/>
                <a:gd name="T81" fmla="*/ 701 h 820"/>
                <a:gd name="T82" fmla="*/ 603 w 821"/>
                <a:gd name="T83" fmla="*/ 713 h 820"/>
                <a:gd name="T84" fmla="*/ 567 w 821"/>
                <a:gd name="T85" fmla="*/ 705 h 820"/>
                <a:gd name="T86" fmla="*/ 588 w 821"/>
                <a:gd name="T87" fmla="*/ 741 h 820"/>
                <a:gd name="T88" fmla="*/ 611 w 821"/>
                <a:gd name="T89" fmla="*/ 729 h 820"/>
                <a:gd name="T90" fmla="*/ 132 w 821"/>
                <a:gd name="T91" fmla="*/ 597 h 820"/>
                <a:gd name="T92" fmla="*/ 181 w 821"/>
                <a:gd name="T93" fmla="*/ 103 h 820"/>
                <a:gd name="T94" fmla="*/ 609 w 821"/>
                <a:gd name="T95" fmla="*/ 147 h 820"/>
                <a:gd name="T96" fmla="*/ 710 w 821"/>
                <a:gd name="T97" fmla="*/ 663 h 820"/>
                <a:gd name="T98" fmla="*/ 696 w 821"/>
                <a:gd name="T99" fmla="*/ 745 h 820"/>
                <a:gd name="T100" fmla="*/ 647 w 821"/>
                <a:gd name="T101" fmla="*/ 743 h 820"/>
                <a:gd name="T102" fmla="*/ 630 w 821"/>
                <a:gd name="T103" fmla="*/ 739 h 820"/>
                <a:gd name="T104" fmla="*/ 620 w 821"/>
                <a:gd name="T105" fmla="*/ 663 h 820"/>
                <a:gd name="T106" fmla="*/ 695 w 821"/>
                <a:gd name="T107" fmla="*/ 677 h 820"/>
                <a:gd name="T108" fmla="*/ 710 w 821"/>
                <a:gd name="T109" fmla="*/ 661 h 820"/>
                <a:gd name="T110" fmla="*/ 787 w 821"/>
                <a:gd name="T111" fmla="*/ 667 h 820"/>
                <a:gd name="T112" fmla="*/ 764 w 821"/>
                <a:gd name="T113" fmla="*/ 740 h 820"/>
                <a:gd name="T114" fmla="*/ 741 w 821"/>
                <a:gd name="T115" fmla="*/ 743 h 820"/>
                <a:gd name="T116" fmla="*/ 739 w 821"/>
                <a:gd name="T117" fmla="*/ 665 h 820"/>
                <a:gd name="T118" fmla="*/ 719 w 821"/>
                <a:gd name="T119" fmla="*/ 657 h 820"/>
                <a:gd name="T120" fmla="*/ 792 w 821"/>
                <a:gd name="T121" fmla="*/ 657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21" h="820">
                  <a:moveTo>
                    <a:pt x="773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72"/>
                    <a:pt x="0" y="772"/>
                    <a:pt x="0" y="772"/>
                  </a:cubicBezTo>
                  <a:cubicBezTo>
                    <a:pt x="0" y="799"/>
                    <a:pt x="22" y="820"/>
                    <a:pt x="48" y="820"/>
                  </a:cubicBezTo>
                  <a:cubicBezTo>
                    <a:pt x="773" y="820"/>
                    <a:pt x="773" y="820"/>
                    <a:pt x="773" y="820"/>
                  </a:cubicBezTo>
                  <a:cubicBezTo>
                    <a:pt x="800" y="820"/>
                    <a:pt x="821" y="799"/>
                    <a:pt x="821" y="772"/>
                  </a:cubicBezTo>
                  <a:cubicBezTo>
                    <a:pt x="821" y="48"/>
                    <a:pt x="821" y="48"/>
                    <a:pt x="821" y="48"/>
                  </a:cubicBezTo>
                  <a:cubicBezTo>
                    <a:pt x="821" y="21"/>
                    <a:pt x="800" y="0"/>
                    <a:pt x="773" y="0"/>
                  </a:cubicBezTo>
                  <a:close/>
                  <a:moveTo>
                    <a:pt x="101" y="734"/>
                  </a:moveTo>
                  <a:cubicBezTo>
                    <a:pt x="93" y="741"/>
                    <a:pt x="82" y="745"/>
                    <a:pt x="67" y="745"/>
                  </a:cubicBezTo>
                  <a:cubicBezTo>
                    <a:pt x="27" y="745"/>
                    <a:pt x="27" y="745"/>
                    <a:pt x="27" y="745"/>
                  </a:cubicBezTo>
                  <a:cubicBezTo>
                    <a:pt x="27" y="743"/>
                    <a:pt x="27" y="743"/>
                    <a:pt x="27" y="743"/>
                  </a:cubicBezTo>
                  <a:cubicBezTo>
                    <a:pt x="30" y="743"/>
                    <a:pt x="33" y="742"/>
                    <a:pt x="34" y="740"/>
                  </a:cubicBezTo>
                  <a:cubicBezTo>
                    <a:pt x="36" y="738"/>
                    <a:pt x="36" y="734"/>
                    <a:pt x="36" y="729"/>
                  </a:cubicBezTo>
                  <a:cubicBezTo>
                    <a:pt x="36" y="676"/>
                    <a:pt x="36" y="676"/>
                    <a:pt x="36" y="676"/>
                  </a:cubicBezTo>
                  <a:cubicBezTo>
                    <a:pt x="36" y="671"/>
                    <a:pt x="36" y="668"/>
                    <a:pt x="34" y="666"/>
                  </a:cubicBezTo>
                  <a:cubicBezTo>
                    <a:pt x="33" y="664"/>
                    <a:pt x="30" y="663"/>
                    <a:pt x="27" y="663"/>
                  </a:cubicBezTo>
                  <a:cubicBezTo>
                    <a:pt x="27" y="661"/>
                    <a:pt x="27" y="661"/>
                    <a:pt x="27" y="661"/>
                  </a:cubicBezTo>
                  <a:cubicBezTo>
                    <a:pt x="66" y="661"/>
                    <a:pt x="66" y="661"/>
                    <a:pt x="66" y="661"/>
                  </a:cubicBezTo>
                  <a:cubicBezTo>
                    <a:pt x="80" y="661"/>
                    <a:pt x="92" y="665"/>
                    <a:pt x="101" y="673"/>
                  </a:cubicBezTo>
                  <a:cubicBezTo>
                    <a:pt x="109" y="681"/>
                    <a:pt x="114" y="692"/>
                    <a:pt x="114" y="704"/>
                  </a:cubicBezTo>
                  <a:cubicBezTo>
                    <a:pt x="114" y="717"/>
                    <a:pt x="109" y="727"/>
                    <a:pt x="101" y="734"/>
                  </a:cubicBezTo>
                  <a:close/>
                  <a:moveTo>
                    <a:pt x="155" y="663"/>
                  </a:moveTo>
                  <a:cubicBezTo>
                    <a:pt x="151" y="663"/>
                    <a:pt x="149" y="664"/>
                    <a:pt x="147" y="666"/>
                  </a:cubicBezTo>
                  <a:cubicBezTo>
                    <a:pt x="146" y="668"/>
                    <a:pt x="145" y="671"/>
                    <a:pt x="145" y="676"/>
                  </a:cubicBezTo>
                  <a:cubicBezTo>
                    <a:pt x="145" y="729"/>
                    <a:pt x="145" y="729"/>
                    <a:pt x="145" y="729"/>
                  </a:cubicBezTo>
                  <a:cubicBezTo>
                    <a:pt x="145" y="734"/>
                    <a:pt x="146" y="738"/>
                    <a:pt x="147" y="740"/>
                  </a:cubicBezTo>
                  <a:cubicBezTo>
                    <a:pt x="149" y="742"/>
                    <a:pt x="151" y="743"/>
                    <a:pt x="155" y="743"/>
                  </a:cubicBezTo>
                  <a:cubicBezTo>
                    <a:pt x="155" y="745"/>
                    <a:pt x="155" y="745"/>
                    <a:pt x="155" y="745"/>
                  </a:cubicBezTo>
                  <a:cubicBezTo>
                    <a:pt x="125" y="745"/>
                    <a:pt x="125" y="745"/>
                    <a:pt x="125" y="745"/>
                  </a:cubicBezTo>
                  <a:cubicBezTo>
                    <a:pt x="125" y="743"/>
                    <a:pt x="125" y="743"/>
                    <a:pt x="125" y="743"/>
                  </a:cubicBezTo>
                  <a:cubicBezTo>
                    <a:pt x="128" y="743"/>
                    <a:pt x="131" y="742"/>
                    <a:pt x="132" y="740"/>
                  </a:cubicBezTo>
                  <a:cubicBezTo>
                    <a:pt x="133" y="738"/>
                    <a:pt x="134" y="734"/>
                    <a:pt x="134" y="729"/>
                  </a:cubicBezTo>
                  <a:cubicBezTo>
                    <a:pt x="134" y="676"/>
                    <a:pt x="134" y="676"/>
                    <a:pt x="134" y="676"/>
                  </a:cubicBezTo>
                  <a:cubicBezTo>
                    <a:pt x="134" y="671"/>
                    <a:pt x="133" y="668"/>
                    <a:pt x="132" y="666"/>
                  </a:cubicBezTo>
                  <a:cubicBezTo>
                    <a:pt x="131" y="664"/>
                    <a:pt x="128" y="663"/>
                    <a:pt x="125" y="663"/>
                  </a:cubicBezTo>
                  <a:cubicBezTo>
                    <a:pt x="125" y="661"/>
                    <a:pt x="125" y="661"/>
                    <a:pt x="125" y="661"/>
                  </a:cubicBezTo>
                  <a:cubicBezTo>
                    <a:pt x="155" y="661"/>
                    <a:pt x="155" y="661"/>
                    <a:pt x="155" y="661"/>
                  </a:cubicBezTo>
                  <a:lnTo>
                    <a:pt x="155" y="663"/>
                  </a:lnTo>
                  <a:close/>
                  <a:moveTo>
                    <a:pt x="213" y="776"/>
                  </a:moveTo>
                  <a:cubicBezTo>
                    <a:pt x="201" y="746"/>
                    <a:pt x="201" y="746"/>
                    <a:pt x="201" y="746"/>
                  </a:cubicBezTo>
                  <a:cubicBezTo>
                    <a:pt x="175" y="678"/>
                    <a:pt x="175" y="678"/>
                    <a:pt x="175" y="678"/>
                  </a:cubicBezTo>
                  <a:cubicBezTo>
                    <a:pt x="172" y="671"/>
                    <a:pt x="170" y="667"/>
                    <a:pt x="168" y="666"/>
                  </a:cubicBezTo>
                  <a:cubicBezTo>
                    <a:pt x="167" y="664"/>
                    <a:pt x="164" y="663"/>
                    <a:pt x="161" y="663"/>
                  </a:cubicBezTo>
                  <a:cubicBezTo>
                    <a:pt x="161" y="661"/>
                    <a:pt x="161" y="661"/>
                    <a:pt x="161" y="661"/>
                  </a:cubicBezTo>
                  <a:cubicBezTo>
                    <a:pt x="192" y="661"/>
                    <a:pt x="192" y="661"/>
                    <a:pt x="192" y="661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87" y="663"/>
                    <a:pt x="184" y="665"/>
                    <a:pt x="184" y="669"/>
                  </a:cubicBezTo>
                  <a:cubicBezTo>
                    <a:pt x="184" y="670"/>
                    <a:pt x="184" y="671"/>
                    <a:pt x="185" y="673"/>
                  </a:cubicBezTo>
                  <a:cubicBezTo>
                    <a:pt x="213" y="745"/>
                    <a:pt x="213" y="745"/>
                    <a:pt x="213" y="745"/>
                  </a:cubicBezTo>
                  <a:cubicBezTo>
                    <a:pt x="263" y="644"/>
                    <a:pt x="263" y="644"/>
                    <a:pt x="263" y="644"/>
                  </a:cubicBezTo>
                  <a:lnTo>
                    <a:pt x="213" y="776"/>
                  </a:lnTo>
                  <a:close/>
                  <a:moveTo>
                    <a:pt x="351" y="663"/>
                  </a:moveTo>
                  <a:cubicBezTo>
                    <a:pt x="348" y="663"/>
                    <a:pt x="345" y="664"/>
                    <a:pt x="344" y="666"/>
                  </a:cubicBezTo>
                  <a:cubicBezTo>
                    <a:pt x="342" y="668"/>
                    <a:pt x="342" y="671"/>
                    <a:pt x="342" y="676"/>
                  </a:cubicBezTo>
                  <a:cubicBezTo>
                    <a:pt x="342" y="729"/>
                    <a:pt x="342" y="729"/>
                    <a:pt x="342" y="729"/>
                  </a:cubicBezTo>
                  <a:cubicBezTo>
                    <a:pt x="342" y="734"/>
                    <a:pt x="342" y="738"/>
                    <a:pt x="344" y="740"/>
                  </a:cubicBezTo>
                  <a:cubicBezTo>
                    <a:pt x="345" y="742"/>
                    <a:pt x="348" y="743"/>
                    <a:pt x="351" y="743"/>
                  </a:cubicBezTo>
                  <a:cubicBezTo>
                    <a:pt x="351" y="745"/>
                    <a:pt x="351" y="745"/>
                    <a:pt x="351" y="745"/>
                  </a:cubicBezTo>
                  <a:cubicBezTo>
                    <a:pt x="331" y="745"/>
                    <a:pt x="331" y="745"/>
                    <a:pt x="331" y="745"/>
                  </a:cubicBezTo>
                  <a:cubicBezTo>
                    <a:pt x="331" y="733"/>
                    <a:pt x="331" y="733"/>
                    <a:pt x="331" y="733"/>
                  </a:cubicBezTo>
                  <a:cubicBezTo>
                    <a:pt x="323" y="743"/>
                    <a:pt x="313" y="747"/>
                    <a:pt x="302" y="747"/>
                  </a:cubicBezTo>
                  <a:cubicBezTo>
                    <a:pt x="293" y="747"/>
                    <a:pt x="286" y="745"/>
                    <a:pt x="281" y="739"/>
                  </a:cubicBezTo>
                  <a:cubicBezTo>
                    <a:pt x="276" y="734"/>
                    <a:pt x="274" y="727"/>
                    <a:pt x="274" y="718"/>
                  </a:cubicBezTo>
                  <a:cubicBezTo>
                    <a:pt x="274" y="676"/>
                    <a:pt x="274" y="676"/>
                    <a:pt x="274" y="676"/>
                  </a:cubicBezTo>
                  <a:cubicBezTo>
                    <a:pt x="274" y="671"/>
                    <a:pt x="273" y="668"/>
                    <a:pt x="272" y="666"/>
                  </a:cubicBezTo>
                  <a:cubicBezTo>
                    <a:pt x="270" y="664"/>
                    <a:pt x="268" y="663"/>
                    <a:pt x="264" y="663"/>
                  </a:cubicBezTo>
                  <a:cubicBezTo>
                    <a:pt x="264" y="661"/>
                    <a:pt x="264" y="661"/>
                    <a:pt x="264" y="661"/>
                  </a:cubicBezTo>
                  <a:cubicBezTo>
                    <a:pt x="295" y="661"/>
                    <a:pt x="295" y="661"/>
                    <a:pt x="295" y="661"/>
                  </a:cubicBezTo>
                  <a:cubicBezTo>
                    <a:pt x="295" y="663"/>
                    <a:pt x="295" y="663"/>
                    <a:pt x="295" y="663"/>
                  </a:cubicBezTo>
                  <a:cubicBezTo>
                    <a:pt x="291" y="663"/>
                    <a:pt x="288" y="664"/>
                    <a:pt x="287" y="666"/>
                  </a:cubicBezTo>
                  <a:cubicBezTo>
                    <a:pt x="285" y="668"/>
                    <a:pt x="285" y="671"/>
                    <a:pt x="285" y="676"/>
                  </a:cubicBezTo>
                  <a:cubicBezTo>
                    <a:pt x="285" y="719"/>
                    <a:pt x="285" y="719"/>
                    <a:pt x="285" y="719"/>
                  </a:cubicBezTo>
                  <a:cubicBezTo>
                    <a:pt x="285" y="726"/>
                    <a:pt x="287" y="732"/>
                    <a:pt x="291" y="735"/>
                  </a:cubicBezTo>
                  <a:cubicBezTo>
                    <a:pt x="294" y="739"/>
                    <a:pt x="300" y="741"/>
                    <a:pt x="306" y="741"/>
                  </a:cubicBezTo>
                  <a:cubicBezTo>
                    <a:pt x="316" y="741"/>
                    <a:pt x="324" y="737"/>
                    <a:pt x="331" y="727"/>
                  </a:cubicBezTo>
                  <a:cubicBezTo>
                    <a:pt x="331" y="676"/>
                    <a:pt x="331" y="676"/>
                    <a:pt x="331" y="676"/>
                  </a:cubicBezTo>
                  <a:cubicBezTo>
                    <a:pt x="331" y="672"/>
                    <a:pt x="330" y="668"/>
                    <a:pt x="329" y="666"/>
                  </a:cubicBezTo>
                  <a:cubicBezTo>
                    <a:pt x="327" y="664"/>
                    <a:pt x="325" y="663"/>
                    <a:pt x="322" y="663"/>
                  </a:cubicBezTo>
                  <a:cubicBezTo>
                    <a:pt x="322" y="661"/>
                    <a:pt x="322" y="661"/>
                    <a:pt x="322" y="661"/>
                  </a:cubicBezTo>
                  <a:cubicBezTo>
                    <a:pt x="351" y="661"/>
                    <a:pt x="351" y="661"/>
                    <a:pt x="351" y="661"/>
                  </a:cubicBezTo>
                  <a:lnTo>
                    <a:pt x="351" y="663"/>
                  </a:lnTo>
                  <a:close/>
                  <a:moveTo>
                    <a:pt x="456" y="745"/>
                  </a:moveTo>
                  <a:cubicBezTo>
                    <a:pt x="449" y="745"/>
                    <a:pt x="443" y="745"/>
                    <a:pt x="440" y="744"/>
                  </a:cubicBezTo>
                  <a:cubicBezTo>
                    <a:pt x="435" y="744"/>
                    <a:pt x="429" y="740"/>
                    <a:pt x="422" y="733"/>
                  </a:cubicBezTo>
                  <a:cubicBezTo>
                    <a:pt x="414" y="724"/>
                    <a:pt x="409" y="718"/>
                    <a:pt x="406" y="715"/>
                  </a:cubicBezTo>
                  <a:cubicBezTo>
                    <a:pt x="403" y="712"/>
                    <a:pt x="399" y="708"/>
                    <a:pt x="394" y="705"/>
                  </a:cubicBezTo>
                  <a:cubicBezTo>
                    <a:pt x="400" y="703"/>
                    <a:pt x="404" y="701"/>
                    <a:pt x="408" y="697"/>
                  </a:cubicBezTo>
                  <a:cubicBezTo>
                    <a:pt x="411" y="694"/>
                    <a:pt x="413" y="689"/>
                    <a:pt x="413" y="683"/>
                  </a:cubicBezTo>
                  <a:cubicBezTo>
                    <a:pt x="413" y="677"/>
                    <a:pt x="411" y="673"/>
                    <a:pt x="407" y="669"/>
                  </a:cubicBezTo>
                  <a:cubicBezTo>
                    <a:pt x="403" y="666"/>
                    <a:pt x="398" y="664"/>
                    <a:pt x="392" y="664"/>
                  </a:cubicBezTo>
                  <a:cubicBezTo>
                    <a:pt x="383" y="664"/>
                    <a:pt x="383" y="664"/>
                    <a:pt x="383" y="664"/>
                  </a:cubicBezTo>
                  <a:cubicBezTo>
                    <a:pt x="383" y="702"/>
                    <a:pt x="383" y="702"/>
                    <a:pt x="383" y="702"/>
                  </a:cubicBezTo>
                  <a:cubicBezTo>
                    <a:pt x="383" y="706"/>
                    <a:pt x="383" y="706"/>
                    <a:pt x="383" y="706"/>
                  </a:cubicBezTo>
                  <a:cubicBezTo>
                    <a:pt x="383" y="729"/>
                    <a:pt x="383" y="729"/>
                    <a:pt x="383" y="729"/>
                  </a:cubicBezTo>
                  <a:cubicBezTo>
                    <a:pt x="383" y="734"/>
                    <a:pt x="384" y="738"/>
                    <a:pt x="385" y="740"/>
                  </a:cubicBezTo>
                  <a:cubicBezTo>
                    <a:pt x="386" y="742"/>
                    <a:pt x="389" y="743"/>
                    <a:pt x="392" y="743"/>
                  </a:cubicBezTo>
                  <a:cubicBezTo>
                    <a:pt x="392" y="745"/>
                    <a:pt x="392" y="745"/>
                    <a:pt x="392" y="745"/>
                  </a:cubicBezTo>
                  <a:cubicBezTo>
                    <a:pt x="362" y="745"/>
                    <a:pt x="362" y="745"/>
                    <a:pt x="362" y="745"/>
                  </a:cubicBezTo>
                  <a:cubicBezTo>
                    <a:pt x="362" y="743"/>
                    <a:pt x="362" y="743"/>
                    <a:pt x="362" y="743"/>
                  </a:cubicBezTo>
                  <a:cubicBezTo>
                    <a:pt x="366" y="743"/>
                    <a:pt x="368" y="742"/>
                    <a:pt x="370" y="740"/>
                  </a:cubicBezTo>
                  <a:cubicBezTo>
                    <a:pt x="371" y="738"/>
                    <a:pt x="372" y="734"/>
                    <a:pt x="372" y="729"/>
                  </a:cubicBezTo>
                  <a:cubicBezTo>
                    <a:pt x="372" y="676"/>
                    <a:pt x="372" y="676"/>
                    <a:pt x="372" y="676"/>
                  </a:cubicBezTo>
                  <a:cubicBezTo>
                    <a:pt x="372" y="671"/>
                    <a:pt x="371" y="668"/>
                    <a:pt x="370" y="666"/>
                  </a:cubicBezTo>
                  <a:cubicBezTo>
                    <a:pt x="368" y="664"/>
                    <a:pt x="366" y="663"/>
                    <a:pt x="362" y="663"/>
                  </a:cubicBezTo>
                  <a:cubicBezTo>
                    <a:pt x="362" y="661"/>
                    <a:pt x="362" y="661"/>
                    <a:pt x="362" y="661"/>
                  </a:cubicBezTo>
                  <a:cubicBezTo>
                    <a:pt x="397" y="661"/>
                    <a:pt x="397" y="661"/>
                    <a:pt x="397" y="661"/>
                  </a:cubicBezTo>
                  <a:cubicBezTo>
                    <a:pt x="405" y="661"/>
                    <a:pt x="412" y="663"/>
                    <a:pt x="417" y="667"/>
                  </a:cubicBezTo>
                  <a:cubicBezTo>
                    <a:pt x="422" y="671"/>
                    <a:pt x="425" y="676"/>
                    <a:pt x="425" y="683"/>
                  </a:cubicBezTo>
                  <a:cubicBezTo>
                    <a:pt x="425" y="693"/>
                    <a:pt x="419" y="700"/>
                    <a:pt x="407" y="703"/>
                  </a:cubicBezTo>
                  <a:cubicBezTo>
                    <a:pt x="411" y="706"/>
                    <a:pt x="414" y="708"/>
                    <a:pt x="417" y="711"/>
                  </a:cubicBezTo>
                  <a:cubicBezTo>
                    <a:pt x="420" y="714"/>
                    <a:pt x="425" y="719"/>
                    <a:pt x="433" y="729"/>
                  </a:cubicBezTo>
                  <a:cubicBezTo>
                    <a:pt x="438" y="734"/>
                    <a:pt x="442" y="738"/>
                    <a:pt x="446" y="740"/>
                  </a:cubicBezTo>
                  <a:cubicBezTo>
                    <a:pt x="450" y="742"/>
                    <a:pt x="453" y="742"/>
                    <a:pt x="456" y="742"/>
                  </a:cubicBezTo>
                  <a:lnTo>
                    <a:pt x="456" y="745"/>
                  </a:lnTo>
                  <a:close/>
                  <a:moveTo>
                    <a:pt x="537" y="711"/>
                  </a:moveTo>
                  <a:cubicBezTo>
                    <a:pt x="533" y="711"/>
                    <a:pt x="531" y="712"/>
                    <a:pt x="529" y="714"/>
                  </a:cubicBezTo>
                  <a:cubicBezTo>
                    <a:pt x="528" y="715"/>
                    <a:pt x="527" y="718"/>
                    <a:pt x="527" y="722"/>
                  </a:cubicBezTo>
                  <a:cubicBezTo>
                    <a:pt x="527" y="745"/>
                    <a:pt x="527" y="745"/>
                    <a:pt x="527" y="745"/>
                  </a:cubicBezTo>
                  <a:cubicBezTo>
                    <a:pt x="525" y="746"/>
                    <a:pt x="521" y="746"/>
                    <a:pt x="516" y="747"/>
                  </a:cubicBezTo>
                  <a:cubicBezTo>
                    <a:pt x="510" y="747"/>
                    <a:pt x="506" y="747"/>
                    <a:pt x="503" y="747"/>
                  </a:cubicBezTo>
                  <a:cubicBezTo>
                    <a:pt x="487" y="747"/>
                    <a:pt x="475" y="743"/>
                    <a:pt x="467" y="736"/>
                  </a:cubicBezTo>
                  <a:cubicBezTo>
                    <a:pt x="458" y="728"/>
                    <a:pt x="453" y="718"/>
                    <a:pt x="453" y="705"/>
                  </a:cubicBezTo>
                  <a:cubicBezTo>
                    <a:pt x="453" y="696"/>
                    <a:pt x="455" y="689"/>
                    <a:pt x="459" y="681"/>
                  </a:cubicBezTo>
                  <a:cubicBezTo>
                    <a:pt x="463" y="674"/>
                    <a:pt x="468" y="669"/>
                    <a:pt x="475" y="665"/>
                  </a:cubicBezTo>
                  <a:cubicBezTo>
                    <a:pt x="482" y="660"/>
                    <a:pt x="489" y="658"/>
                    <a:pt x="497" y="658"/>
                  </a:cubicBezTo>
                  <a:cubicBezTo>
                    <a:pt x="502" y="658"/>
                    <a:pt x="507" y="659"/>
                    <a:pt x="512" y="661"/>
                  </a:cubicBezTo>
                  <a:cubicBezTo>
                    <a:pt x="516" y="662"/>
                    <a:pt x="518" y="662"/>
                    <a:pt x="520" y="662"/>
                  </a:cubicBezTo>
                  <a:cubicBezTo>
                    <a:pt x="522" y="662"/>
                    <a:pt x="524" y="661"/>
                    <a:pt x="525" y="660"/>
                  </a:cubicBezTo>
                  <a:cubicBezTo>
                    <a:pt x="527" y="660"/>
                    <a:pt x="527" y="660"/>
                    <a:pt x="527" y="660"/>
                  </a:cubicBezTo>
                  <a:cubicBezTo>
                    <a:pt x="527" y="685"/>
                    <a:pt x="527" y="685"/>
                    <a:pt x="527" y="685"/>
                  </a:cubicBezTo>
                  <a:cubicBezTo>
                    <a:pt x="525" y="685"/>
                    <a:pt x="525" y="685"/>
                    <a:pt x="525" y="685"/>
                  </a:cubicBezTo>
                  <a:cubicBezTo>
                    <a:pt x="524" y="678"/>
                    <a:pt x="521" y="672"/>
                    <a:pt x="516" y="668"/>
                  </a:cubicBezTo>
                  <a:cubicBezTo>
                    <a:pt x="510" y="664"/>
                    <a:pt x="504" y="662"/>
                    <a:pt x="497" y="662"/>
                  </a:cubicBezTo>
                  <a:cubicBezTo>
                    <a:pt x="488" y="662"/>
                    <a:pt x="481" y="665"/>
                    <a:pt x="475" y="672"/>
                  </a:cubicBezTo>
                  <a:cubicBezTo>
                    <a:pt x="469" y="680"/>
                    <a:pt x="466" y="689"/>
                    <a:pt x="466" y="700"/>
                  </a:cubicBezTo>
                  <a:cubicBezTo>
                    <a:pt x="466" y="712"/>
                    <a:pt x="470" y="723"/>
                    <a:pt x="476" y="731"/>
                  </a:cubicBezTo>
                  <a:cubicBezTo>
                    <a:pt x="483" y="739"/>
                    <a:pt x="491" y="743"/>
                    <a:pt x="501" y="743"/>
                  </a:cubicBezTo>
                  <a:cubicBezTo>
                    <a:pt x="511" y="743"/>
                    <a:pt x="515" y="740"/>
                    <a:pt x="515" y="734"/>
                  </a:cubicBezTo>
                  <a:cubicBezTo>
                    <a:pt x="515" y="725"/>
                    <a:pt x="515" y="725"/>
                    <a:pt x="515" y="725"/>
                  </a:cubicBezTo>
                  <a:cubicBezTo>
                    <a:pt x="515" y="720"/>
                    <a:pt x="515" y="716"/>
                    <a:pt x="513" y="714"/>
                  </a:cubicBezTo>
                  <a:cubicBezTo>
                    <a:pt x="512" y="712"/>
                    <a:pt x="510" y="711"/>
                    <a:pt x="506" y="711"/>
                  </a:cubicBezTo>
                  <a:cubicBezTo>
                    <a:pt x="503" y="711"/>
                    <a:pt x="503" y="711"/>
                    <a:pt x="503" y="711"/>
                  </a:cubicBezTo>
                  <a:cubicBezTo>
                    <a:pt x="503" y="708"/>
                    <a:pt x="503" y="708"/>
                    <a:pt x="503" y="708"/>
                  </a:cubicBezTo>
                  <a:cubicBezTo>
                    <a:pt x="537" y="708"/>
                    <a:pt x="537" y="708"/>
                    <a:pt x="537" y="708"/>
                  </a:cubicBezTo>
                  <a:lnTo>
                    <a:pt x="537" y="711"/>
                  </a:lnTo>
                  <a:close/>
                  <a:moveTo>
                    <a:pt x="608" y="745"/>
                  </a:moveTo>
                  <a:cubicBezTo>
                    <a:pt x="547" y="745"/>
                    <a:pt x="547" y="745"/>
                    <a:pt x="547" y="745"/>
                  </a:cubicBezTo>
                  <a:cubicBezTo>
                    <a:pt x="547" y="743"/>
                    <a:pt x="547" y="743"/>
                    <a:pt x="547" y="743"/>
                  </a:cubicBezTo>
                  <a:cubicBezTo>
                    <a:pt x="550" y="743"/>
                    <a:pt x="553" y="742"/>
                    <a:pt x="554" y="740"/>
                  </a:cubicBezTo>
                  <a:cubicBezTo>
                    <a:pt x="556" y="738"/>
                    <a:pt x="556" y="734"/>
                    <a:pt x="556" y="729"/>
                  </a:cubicBezTo>
                  <a:cubicBezTo>
                    <a:pt x="556" y="676"/>
                    <a:pt x="556" y="676"/>
                    <a:pt x="556" y="676"/>
                  </a:cubicBezTo>
                  <a:cubicBezTo>
                    <a:pt x="556" y="671"/>
                    <a:pt x="556" y="668"/>
                    <a:pt x="554" y="666"/>
                  </a:cubicBezTo>
                  <a:cubicBezTo>
                    <a:pt x="553" y="664"/>
                    <a:pt x="550" y="663"/>
                    <a:pt x="547" y="663"/>
                  </a:cubicBezTo>
                  <a:cubicBezTo>
                    <a:pt x="547" y="661"/>
                    <a:pt x="547" y="661"/>
                    <a:pt x="547" y="661"/>
                  </a:cubicBezTo>
                  <a:cubicBezTo>
                    <a:pt x="608" y="661"/>
                    <a:pt x="608" y="661"/>
                    <a:pt x="608" y="661"/>
                  </a:cubicBezTo>
                  <a:cubicBezTo>
                    <a:pt x="608" y="675"/>
                    <a:pt x="608" y="675"/>
                    <a:pt x="608" y="675"/>
                  </a:cubicBezTo>
                  <a:cubicBezTo>
                    <a:pt x="606" y="675"/>
                    <a:pt x="606" y="675"/>
                    <a:pt x="606" y="675"/>
                  </a:cubicBezTo>
                  <a:cubicBezTo>
                    <a:pt x="605" y="671"/>
                    <a:pt x="604" y="668"/>
                    <a:pt x="602" y="667"/>
                  </a:cubicBezTo>
                  <a:cubicBezTo>
                    <a:pt x="601" y="665"/>
                    <a:pt x="597" y="665"/>
                    <a:pt x="592" y="665"/>
                  </a:cubicBezTo>
                  <a:cubicBezTo>
                    <a:pt x="567" y="665"/>
                    <a:pt x="567" y="665"/>
                    <a:pt x="567" y="665"/>
                  </a:cubicBezTo>
                  <a:cubicBezTo>
                    <a:pt x="567" y="701"/>
                    <a:pt x="567" y="701"/>
                    <a:pt x="567" y="701"/>
                  </a:cubicBezTo>
                  <a:cubicBezTo>
                    <a:pt x="591" y="701"/>
                    <a:pt x="591" y="701"/>
                    <a:pt x="591" y="701"/>
                  </a:cubicBezTo>
                  <a:cubicBezTo>
                    <a:pt x="594" y="701"/>
                    <a:pt x="596" y="700"/>
                    <a:pt x="598" y="699"/>
                  </a:cubicBezTo>
                  <a:cubicBezTo>
                    <a:pt x="599" y="698"/>
                    <a:pt x="600" y="696"/>
                    <a:pt x="600" y="693"/>
                  </a:cubicBezTo>
                  <a:cubicBezTo>
                    <a:pt x="603" y="693"/>
                    <a:pt x="603" y="693"/>
                    <a:pt x="603" y="693"/>
                  </a:cubicBezTo>
                  <a:cubicBezTo>
                    <a:pt x="603" y="713"/>
                    <a:pt x="603" y="713"/>
                    <a:pt x="603" y="713"/>
                  </a:cubicBezTo>
                  <a:cubicBezTo>
                    <a:pt x="600" y="713"/>
                    <a:pt x="600" y="713"/>
                    <a:pt x="600" y="713"/>
                  </a:cubicBezTo>
                  <a:cubicBezTo>
                    <a:pt x="599" y="710"/>
                    <a:pt x="598" y="707"/>
                    <a:pt x="597" y="706"/>
                  </a:cubicBezTo>
                  <a:cubicBezTo>
                    <a:pt x="596" y="705"/>
                    <a:pt x="593" y="705"/>
                    <a:pt x="588" y="705"/>
                  </a:cubicBezTo>
                  <a:cubicBezTo>
                    <a:pt x="567" y="705"/>
                    <a:pt x="567" y="705"/>
                    <a:pt x="567" y="705"/>
                  </a:cubicBezTo>
                  <a:cubicBezTo>
                    <a:pt x="567" y="735"/>
                    <a:pt x="567" y="735"/>
                    <a:pt x="567" y="735"/>
                  </a:cubicBezTo>
                  <a:cubicBezTo>
                    <a:pt x="567" y="737"/>
                    <a:pt x="568" y="739"/>
                    <a:pt x="569" y="740"/>
                  </a:cubicBezTo>
                  <a:cubicBezTo>
                    <a:pt x="570" y="741"/>
                    <a:pt x="571" y="741"/>
                    <a:pt x="574" y="741"/>
                  </a:cubicBezTo>
                  <a:cubicBezTo>
                    <a:pt x="588" y="741"/>
                    <a:pt x="588" y="741"/>
                    <a:pt x="588" y="741"/>
                  </a:cubicBezTo>
                  <a:cubicBezTo>
                    <a:pt x="594" y="741"/>
                    <a:pt x="597" y="741"/>
                    <a:pt x="599" y="740"/>
                  </a:cubicBezTo>
                  <a:cubicBezTo>
                    <a:pt x="601" y="740"/>
                    <a:pt x="603" y="738"/>
                    <a:pt x="604" y="737"/>
                  </a:cubicBezTo>
                  <a:cubicBezTo>
                    <a:pt x="606" y="735"/>
                    <a:pt x="607" y="733"/>
                    <a:pt x="609" y="729"/>
                  </a:cubicBezTo>
                  <a:cubicBezTo>
                    <a:pt x="611" y="729"/>
                    <a:pt x="611" y="729"/>
                    <a:pt x="611" y="729"/>
                  </a:cubicBezTo>
                  <a:lnTo>
                    <a:pt x="608" y="745"/>
                  </a:lnTo>
                  <a:close/>
                  <a:moveTo>
                    <a:pt x="392" y="613"/>
                  </a:moveTo>
                  <a:cubicBezTo>
                    <a:pt x="132" y="613"/>
                    <a:pt x="132" y="613"/>
                    <a:pt x="132" y="613"/>
                  </a:cubicBezTo>
                  <a:cubicBezTo>
                    <a:pt x="132" y="597"/>
                    <a:pt x="132" y="597"/>
                    <a:pt x="132" y="597"/>
                  </a:cubicBezTo>
                  <a:cubicBezTo>
                    <a:pt x="156" y="597"/>
                    <a:pt x="172" y="591"/>
                    <a:pt x="181" y="578"/>
                  </a:cubicBezTo>
                  <a:cubicBezTo>
                    <a:pt x="190" y="565"/>
                    <a:pt x="194" y="543"/>
                    <a:pt x="194" y="511"/>
                  </a:cubicBezTo>
                  <a:cubicBezTo>
                    <a:pt x="194" y="171"/>
                    <a:pt x="194" y="171"/>
                    <a:pt x="194" y="171"/>
                  </a:cubicBezTo>
                  <a:cubicBezTo>
                    <a:pt x="194" y="138"/>
                    <a:pt x="190" y="115"/>
                    <a:pt x="181" y="103"/>
                  </a:cubicBezTo>
                  <a:cubicBezTo>
                    <a:pt x="172" y="90"/>
                    <a:pt x="156" y="84"/>
                    <a:pt x="132" y="84"/>
                  </a:cubicBezTo>
                  <a:cubicBezTo>
                    <a:pt x="132" y="68"/>
                    <a:pt x="132" y="68"/>
                    <a:pt x="132" y="68"/>
                  </a:cubicBezTo>
                  <a:cubicBezTo>
                    <a:pt x="385" y="68"/>
                    <a:pt x="385" y="68"/>
                    <a:pt x="385" y="68"/>
                  </a:cubicBezTo>
                  <a:cubicBezTo>
                    <a:pt x="478" y="68"/>
                    <a:pt x="553" y="94"/>
                    <a:pt x="609" y="147"/>
                  </a:cubicBezTo>
                  <a:cubicBezTo>
                    <a:pt x="665" y="200"/>
                    <a:pt x="693" y="268"/>
                    <a:pt x="693" y="350"/>
                  </a:cubicBezTo>
                  <a:cubicBezTo>
                    <a:pt x="693" y="430"/>
                    <a:pt x="666" y="494"/>
                    <a:pt x="613" y="542"/>
                  </a:cubicBezTo>
                  <a:cubicBezTo>
                    <a:pt x="560" y="590"/>
                    <a:pt x="486" y="613"/>
                    <a:pt x="392" y="613"/>
                  </a:cubicBezTo>
                  <a:close/>
                  <a:moveTo>
                    <a:pt x="710" y="663"/>
                  </a:moveTo>
                  <a:cubicBezTo>
                    <a:pt x="706" y="663"/>
                    <a:pt x="703" y="664"/>
                    <a:pt x="701" y="666"/>
                  </a:cubicBezTo>
                  <a:cubicBezTo>
                    <a:pt x="700" y="668"/>
                    <a:pt x="699" y="671"/>
                    <a:pt x="699" y="676"/>
                  </a:cubicBezTo>
                  <a:cubicBezTo>
                    <a:pt x="699" y="745"/>
                    <a:pt x="699" y="745"/>
                    <a:pt x="699" y="745"/>
                  </a:cubicBezTo>
                  <a:cubicBezTo>
                    <a:pt x="696" y="745"/>
                    <a:pt x="696" y="745"/>
                    <a:pt x="696" y="745"/>
                  </a:cubicBezTo>
                  <a:cubicBezTo>
                    <a:pt x="636" y="672"/>
                    <a:pt x="636" y="672"/>
                    <a:pt x="636" y="672"/>
                  </a:cubicBezTo>
                  <a:cubicBezTo>
                    <a:pt x="636" y="731"/>
                    <a:pt x="636" y="731"/>
                    <a:pt x="636" y="731"/>
                  </a:cubicBezTo>
                  <a:cubicBezTo>
                    <a:pt x="636" y="735"/>
                    <a:pt x="637" y="738"/>
                    <a:pt x="639" y="740"/>
                  </a:cubicBezTo>
                  <a:cubicBezTo>
                    <a:pt x="641" y="742"/>
                    <a:pt x="643" y="743"/>
                    <a:pt x="647" y="743"/>
                  </a:cubicBezTo>
                  <a:cubicBezTo>
                    <a:pt x="647" y="745"/>
                    <a:pt x="647" y="745"/>
                    <a:pt x="647" y="745"/>
                  </a:cubicBezTo>
                  <a:cubicBezTo>
                    <a:pt x="622" y="745"/>
                    <a:pt x="622" y="745"/>
                    <a:pt x="622" y="745"/>
                  </a:cubicBezTo>
                  <a:cubicBezTo>
                    <a:pt x="622" y="743"/>
                    <a:pt x="622" y="743"/>
                    <a:pt x="622" y="743"/>
                  </a:cubicBezTo>
                  <a:cubicBezTo>
                    <a:pt x="626" y="743"/>
                    <a:pt x="629" y="742"/>
                    <a:pt x="630" y="739"/>
                  </a:cubicBezTo>
                  <a:cubicBezTo>
                    <a:pt x="632" y="737"/>
                    <a:pt x="632" y="733"/>
                    <a:pt x="632" y="728"/>
                  </a:cubicBezTo>
                  <a:cubicBezTo>
                    <a:pt x="632" y="679"/>
                    <a:pt x="632" y="679"/>
                    <a:pt x="632" y="679"/>
                  </a:cubicBezTo>
                  <a:cubicBezTo>
                    <a:pt x="632" y="673"/>
                    <a:pt x="631" y="669"/>
                    <a:pt x="629" y="667"/>
                  </a:cubicBezTo>
                  <a:cubicBezTo>
                    <a:pt x="627" y="665"/>
                    <a:pt x="624" y="663"/>
                    <a:pt x="620" y="663"/>
                  </a:cubicBezTo>
                  <a:cubicBezTo>
                    <a:pt x="620" y="661"/>
                    <a:pt x="620" y="661"/>
                    <a:pt x="620" y="661"/>
                  </a:cubicBezTo>
                  <a:cubicBezTo>
                    <a:pt x="641" y="661"/>
                    <a:pt x="641" y="661"/>
                    <a:pt x="641" y="661"/>
                  </a:cubicBezTo>
                  <a:cubicBezTo>
                    <a:pt x="695" y="726"/>
                    <a:pt x="695" y="726"/>
                    <a:pt x="695" y="726"/>
                  </a:cubicBezTo>
                  <a:cubicBezTo>
                    <a:pt x="695" y="677"/>
                    <a:pt x="695" y="677"/>
                    <a:pt x="695" y="677"/>
                  </a:cubicBezTo>
                  <a:cubicBezTo>
                    <a:pt x="695" y="672"/>
                    <a:pt x="694" y="668"/>
                    <a:pt x="692" y="666"/>
                  </a:cubicBezTo>
                  <a:cubicBezTo>
                    <a:pt x="691" y="664"/>
                    <a:pt x="688" y="663"/>
                    <a:pt x="684" y="663"/>
                  </a:cubicBezTo>
                  <a:cubicBezTo>
                    <a:pt x="684" y="661"/>
                    <a:pt x="684" y="661"/>
                    <a:pt x="684" y="661"/>
                  </a:cubicBezTo>
                  <a:cubicBezTo>
                    <a:pt x="710" y="661"/>
                    <a:pt x="710" y="661"/>
                    <a:pt x="710" y="661"/>
                  </a:cubicBezTo>
                  <a:lnTo>
                    <a:pt x="710" y="663"/>
                  </a:lnTo>
                  <a:close/>
                  <a:moveTo>
                    <a:pt x="795" y="677"/>
                  </a:moveTo>
                  <a:cubicBezTo>
                    <a:pt x="793" y="677"/>
                    <a:pt x="793" y="677"/>
                    <a:pt x="793" y="677"/>
                  </a:cubicBezTo>
                  <a:cubicBezTo>
                    <a:pt x="792" y="672"/>
                    <a:pt x="790" y="669"/>
                    <a:pt x="787" y="667"/>
                  </a:cubicBezTo>
                  <a:cubicBezTo>
                    <a:pt x="785" y="665"/>
                    <a:pt x="781" y="665"/>
                    <a:pt x="775" y="665"/>
                  </a:cubicBezTo>
                  <a:cubicBezTo>
                    <a:pt x="762" y="665"/>
                    <a:pt x="762" y="665"/>
                    <a:pt x="762" y="665"/>
                  </a:cubicBezTo>
                  <a:cubicBezTo>
                    <a:pt x="762" y="730"/>
                    <a:pt x="762" y="730"/>
                    <a:pt x="762" y="730"/>
                  </a:cubicBezTo>
                  <a:cubicBezTo>
                    <a:pt x="762" y="735"/>
                    <a:pt x="763" y="738"/>
                    <a:pt x="764" y="740"/>
                  </a:cubicBezTo>
                  <a:cubicBezTo>
                    <a:pt x="765" y="742"/>
                    <a:pt x="768" y="743"/>
                    <a:pt x="771" y="743"/>
                  </a:cubicBezTo>
                  <a:cubicBezTo>
                    <a:pt x="771" y="745"/>
                    <a:pt x="771" y="745"/>
                    <a:pt x="771" y="745"/>
                  </a:cubicBezTo>
                  <a:cubicBezTo>
                    <a:pt x="741" y="745"/>
                    <a:pt x="741" y="745"/>
                    <a:pt x="741" y="745"/>
                  </a:cubicBezTo>
                  <a:cubicBezTo>
                    <a:pt x="741" y="743"/>
                    <a:pt x="741" y="743"/>
                    <a:pt x="741" y="743"/>
                  </a:cubicBezTo>
                  <a:cubicBezTo>
                    <a:pt x="745" y="743"/>
                    <a:pt x="748" y="742"/>
                    <a:pt x="749" y="740"/>
                  </a:cubicBezTo>
                  <a:cubicBezTo>
                    <a:pt x="750" y="737"/>
                    <a:pt x="751" y="734"/>
                    <a:pt x="751" y="729"/>
                  </a:cubicBezTo>
                  <a:cubicBezTo>
                    <a:pt x="751" y="665"/>
                    <a:pt x="751" y="665"/>
                    <a:pt x="751" y="665"/>
                  </a:cubicBezTo>
                  <a:cubicBezTo>
                    <a:pt x="739" y="665"/>
                    <a:pt x="739" y="665"/>
                    <a:pt x="739" y="665"/>
                  </a:cubicBezTo>
                  <a:cubicBezTo>
                    <a:pt x="733" y="665"/>
                    <a:pt x="729" y="666"/>
                    <a:pt x="726" y="667"/>
                  </a:cubicBezTo>
                  <a:cubicBezTo>
                    <a:pt x="723" y="669"/>
                    <a:pt x="722" y="672"/>
                    <a:pt x="722" y="677"/>
                  </a:cubicBezTo>
                  <a:cubicBezTo>
                    <a:pt x="719" y="677"/>
                    <a:pt x="719" y="677"/>
                    <a:pt x="719" y="677"/>
                  </a:cubicBezTo>
                  <a:cubicBezTo>
                    <a:pt x="719" y="657"/>
                    <a:pt x="719" y="657"/>
                    <a:pt x="719" y="657"/>
                  </a:cubicBezTo>
                  <a:cubicBezTo>
                    <a:pt x="722" y="657"/>
                    <a:pt x="722" y="657"/>
                    <a:pt x="722" y="657"/>
                  </a:cubicBezTo>
                  <a:cubicBezTo>
                    <a:pt x="724" y="659"/>
                    <a:pt x="728" y="661"/>
                    <a:pt x="734" y="661"/>
                  </a:cubicBezTo>
                  <a:cubicBezTo>
                    <a:pt x="779" y="661"/>
                    <a:pt x="779" y="661"/>
                    <a:pt x="779" y="661"/>
                  </a:cubicBezTo>
                  <a:cubicBezTo>
                    <a:pt x="785" y="661"/>
                    <a:pt x="789" y="659"/>
                    <a:pt x="792" y="657"/>
                  </a:cubicBezTo>
                  <a:cubicBezTo>
                    <a:pt x="795" y="657"/>
                    <a:pt x="795" y="657"/>
                    <a:pt x="795" y="657"/>
                  </a:cubicBezTo>
                  <a:lnTo>
                    <a:pt x="795" y="6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45"/>
            </a:p>
          </p:txBody>
        </p:sp>
      </p:grpSp>
      <p:sp>
        <p:nvSpPr>
          <p:cNvPr id="10" name="Freeform 9"/>
          <p:cNvSpPr>
            <a:spLocks noEditPoints="1"/>
          </p:cNvSpPr>
          <p:nvPr userDrawn="1"/>
        </p:nvSpPr>
        <p:spPr bwMode="auto">
          <a:xfrm>
            <a:off x="3368194" y="6640880"/>
            <a:ext cx="219455" cy="164592"/>
          </a:xfrm>
          <a:custGeom>
            <a:avLst/>
            <a:gdLst>
              <a:gd name="T0" fmla="*/ 773 w 821"/>
              <a:gd name="T1" fmla="*/ 0 h 820"/>
              <a:gd name="T2" fmla="*/ 48 w 821"/>
              <a:gd name="T3" fmla="*/ 0 h 820"/>
              <a:gd name="T4" fmla="*/ 0 w 821"/>
              <a:gd name="T5" fmla="*/ 48 h 820"/>
              <a:gd name="T6" fmla="*/ 0 w 821"/>
              <a:gd name="T7" fmla="*/ 772 h 820"/>
              <a:gd name="T8" fmla="*/ 48 w 821"/>
              <a:gd name="T9" fmla="*/ 820 h 820"/>
              <a:gd name="T10" fmla="*/ 773 w 821"/>
              <a:gd name="T11" fmla="*/ 820 h 820"/>
              <a:gd name="T12" fmla="*/ 821 w 821"/>
              <a:gd name="T13" fmla="*/ 772 h 820"/>
              <a:gd name="T14" fmla="*/ 821 w 821"/>
              <a:gd name="T15" fmla="*/ 48 h 820"/>
              <a:gd name="T16" fmla="*/ 773 w 821"/>
              <a:gd name="T17" fmla="*/ 0 h 820"/>
              <a:gd name="T18" fmla="*/ 653 w 821"/>
              <a:gd name="T19" fmla="*/ 721 h 820"/>
              <a:gd name="T20" fmla="*/ 545 w 821"/>
              <a:gd name="T21" fmla="*/ 759 h 820"/>
              <a:gd name="T22" fmla="*/ 333 w 821"/>
              <a:gd name="T23" fmla="*/ 746 h 820"/>
              <a:gd name="T24" fmla="*/ 151 w 821"/>
              <a:gd name="T25" fmla="*/ 503 h 820"/>
              <a:gd name="T26" fmla="*/ 150 w 821"/>
              <a:gd name="T27" fmla="*/ 169 h 820"/>
              <a:gd name="T28" fmla="*/ 221 w 821"/>
              <a:gd name="T29" fmla="*/ 63 h 820"/>
              <a:gd name="T30" fmla="*/ 324 w 821"/>
              <a:gd name="T31" fmla="*/ 127 h 820"/>
              <a:gd name="T32" fmla="*/ 327 w 821"/>
              <a:gd name="T33" fmla="*/ 236 h 820"/>
              <a:gd name="T34" fmla="*/ 599 w 821"/>
              <a:gd name="T35" fmla="*/ 237 h 820"/>
              <a:gd name="T36" fmla="*/ 669 w 821"/>
              <a:gd name="T37" fmla="*/ 305 h 820"/>
              <a:gd name="T38" fmla="*/ 603 w 821"/>
              <a:gd name="T39" fmla="*/ 409 h 820"/>
              <a:gd name="T40" fmla="*/ 325 w 821"/>
              <a:gd name="T41" fmla="*/ 412 h 820"/>
              <a:gd name="T42" fmla="*/ 328 w 821"/>
              <a:gd name="T43" fmla="*/ 513 h 820"/>
              <a:gd name="T44" fmla="*/ 395 w 821"/>
              <a:gd name="T45" fmla="*/ 579 h 820"/>
              <a:gd name="T46" fmla="*/ 604 w 821"/>
              <a:gd name="T47" fmla="*/ 584 h 820"/>
              <a:gd name="T48" fmla="*/ 653 w 821"/>
              <a:gd name="T49" fmla="*/ 721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21" h="820">
                <a:moveTo>
                  <a:pt x="773" y="0"/>
                </a:moveTo>
                <a:cubicBezTo>
                  <a:pt x="48" y="0"/>
                  <a:pt x="48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cubicBezTo>
                  <a:pt x="0" y="772"/>
                  <a:pt x="0" y="772"/>
                  <a:pt x="0" y="772"/>
                </a:cubicBezTo>
                <a:cubicBezTo>
                  <a:pt x="0" y="799"/>
                  <a:pt x="22" y="820"/>
                  <a:pt x="48" y="820"/>
                </a:cubicBezTo>
                <a:cubicBezTo>
                  <a:pt x="773" y="820"/>
                  <a:pt x="773" y="820"/>
                  <a:pt x="773" y="820"/>
                </a:cubicBezTo>
                <a:cubicBezTo>
                  <a:pt x="799" y="820"/>
                  <a:pt x="821" y="799"/>
                  <a:pt x="821" y="772"/>
                </a:cubicBezTo>
                <a:cubicBezTo>
                  <a:pt x="821" y="48"/>
                  <a:pt x="821" y="48"/>
                  <a:pt x="821" y="48"/>
                </a:cubicBezTo>
                <a:cubicBezTo>
                  <a:pt x="821" y="21"/>
                  <a:pt x="799" y="0"/>
                  <a:pt x="773" y="0"/>
                </a:cubicBezTo>
                <a:close/>
                <a:moveTo>
                  <a:pt x="653" y="721"/>
                </a:moveTo>
                <a:cubicBezTo>
                  <a:pt x="632" y="760"/>
                  <a:pt x="583" y="759"/>
                  <a:pt x="545" y="759"/>
                </a:cubicBezTo>
                <a:cubicBezTo>
                  <a:pt x="474" y="757"/>
                  <a:pt x="401" y="767"/>
                  <a:pt x="333" y="746"/>
                </a:cubicBezTo>
                <a:cubicBezTo>
                  <a:pt x="229" y="714"/>
                  <a:pt x="150" y="612"/>
                  <a:pt x="151" y="503"/>
                </a:cubicBezTo>
                <a:cubicBezTo>
                  <a:pt x="147" y="392"/>
                  <a:pt x="150" y="280"/>
                  <a:pt x="150" y="169"/>
                </a:cubicBezTo>
                <a:cubicBezTo>
                  <a:pt x="142" y="123"/>
                  <a:pt x="173" y="70"/>
                  <a:pt x="221" y="63"/>
                </a:cubicBezTo>
                <a:cubicBezTo>
                  <a:pt x="265" y="50"/>
                  <a:pt x="317" y="82"/>
                  <a:pt x="324" y="127"/>
                </a:cubicBezTo>
                <a:cubicBezTo>
                  <a:pt x="327" y="163"/>
                  <a:pt x="327" y="200"/>
                  <a:pt x="327" y="236"/>
                </a:cubicBezTo>
                <a:cubicBezTo>
                  <a:pt x="418" y="236"/>
                  <a:pt x="509" y="233"/>
                  <a:pt x="599" y="237"/>
                </a:cubicBezTo>
                <a:cubicBezTo>
                  <a:pt x="633" y="242"/>
                  <a:pt x="665" y="270"/>
                  <a:pt x="669" y="305"/>
                </a:cubicBezTo>
                <a:cubicBezTo>
                  <a:pt x="683" y="349"/>
                  <a:pt x="648" y="401"/>
                  <a:pt x="603" y="409"/>
                </a:cubicBezTo>
                <a:cubicBezTo>
                  <a:pt x="511" y="416"/>
                  <a:pt x="418" y="411"/>
                  <a:pt x="325" y="412"/>
                </a:cubicBezTo>
                <a:cubicBezTo>
                  <a:pt x="326" y="446"/>
                  <a:pt x="324" y="480"/>
                  <a:pt x="328" y="513"/>
                </a:cubicBezTo>
                <a:cubicBezTo>
                  <a:pt x="334" y="545"/>
                  <a:pt x="362" y="575"/>
                  <a:pt x="395" y="579"/>
                </a:cubicBezTo>
                <a:cubicBezTo>
                  <a:pt x="465" y="585"/>
                  <a:pt x="535" y="579"/>
                  <a:pt x="604" y="584"/>
                </a:cubicBezTo>
                <a:cubicBezTo>
                  <a:pt x="664" y="593"/>
                  <a:pt x="694" y="676"/>
                  <a:pt x="653" y="7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45"/>
          </a:p>
        </p:txBody>
      </p:sp>
      <p:sp>
        <p:nvSpPr>
          <p:cNvPr id="11" name="Freeform 18"/>
          <p:cNvSpPr>
            <a:spLocks noEditPoints="1"/>
          </p:cNvSpPr>
          <p:nvPr userDrawn="1"/>
        </p:nvSpPr>
        <p:spPr bwMode="auto">
          <a:xfrm>
            <a:off x="3849753" y="6642215"/>
            <a:ext cx="215897" cy="161924"/>
          </a:xfrm>
          <a:custGeom>
            <a:avLst/>
            <a:gdLst>
              <a:gd name="T0" fmla="*/ 773 w 821"/>
              <a:gd name="T1" fmla="*/ 0 h 821"/>
              <a:gd name="T2" fmla="*/ 48 w 821"/>
              <a:gd name="T3" fmla="*/ 0 h 821"/>
              <a:gd name="T4" fmla="*/ 0 w 821"/>
              <a:gd name="T5" fmla="*/ 48 h 821"/>
              <a:gd name="T6" fmla="*/ 0 w 821"/>
              <a:gd name="T7" fmla="*/ 773 h 821"/>
              <a:gd name="T8" fmla="*/ 48 w 821"/>
              <a:gd name="T9" fmla="*/ 821 h 821"/>
              <a:gd name="T10" fmla="*/ 773 w 821"/>
              <a:gd name="T11" fmla="*/ 821 h 821"/>
              <a:gd name="T12" fmla="*/ 821 w 821"/>
              <a:gd name="T13" fmla="*/ 773 h 821"/>
              <a:gd name="T14" fmla="*/ 821 w 821"/>
              <a:gd name="T15" fmla="*/ 48 h 821"/>
              <a:gd name="T16" fmla="*/ 773 w 821"/>
              <a:gd name="T17" fmla="*/ 0 h 821"/>
              <a:gd name="T18" fmla="*/ 736 w 821"/>
              <a:gd name="T19" fmla="*/ 411 h 821"/>
              <a:gd name="T20" fmla="*/ 635 w 821"/>
              <a:gd name="T21" fmla="*/ 411 h 821"/>
              <a:gd name="T22" fmla="*/ 635 w 821"/>
              <a:gd name="T23" fmla="*/ 775 h 821"/>
              <a:gd name="T24" fmla="*/ 484 w 821"/>
              <a:gd name="T25" fmla="*/ 775 h 821"/>
              <a:gd name="T26" fmla="*/ 484 w 821"/>
              <a:gd name="T27" fmla="*/ 411 h 821"/>
              <a:gd name="T28" fmla="*/ 409 w 821"/>
              <a:gd name="T29" fmla="*/ 411 h 821"/>
              <a:gd name="T30" fmla="*/ 409 w 821"/>
              <a:gd name="T31" fmla="*/ 285 h 821"/>
              <a:gd name="T32" fmla="*/ 484 w 821"/>
              <a:gd name="T33" fmla="*/ 285 h 821"/>
              <a:gd name="T34" fmla="*/ 484 w 821"/>
              <a:gd name="T35" fmla="*/ 210 h 821"/>
              <a:gd name="T36" fmla="*/ 648 w 821"/>
              <a:gd name="T37" fmla="*/ 46 h 821"/>
              <a:gd name="T38" fmla="*/ 748 w 821"/>
              <a:gd name="T39" fmla="*/ 46 h 821"/>
              <a:gd name="T40" fmla="*/ 748 w 821"/>
              <a:gd name="T41" fmla="*/ 172 h 821"/>
              <a:gd name="T42" fmla="*/ 685 w 821"/>
              <a:gd name="T43" fmla="*/ 172 h 821"/>
              <a:gd name="T44" fmla="*/ 635 w 821"/>
              <a:gd name="T45" fmla="*/ 222 h 821"/>
              <a:gd name="T46" fmla="*/ 635 w 821"/>
              <a:gd name="T47" fmla="*/ 285 h 821"/>
              <a:gd name="T48" fmla="*/ 749 w 821"/>
              <a:gd name="T49" fmla="*/ 285 h 821"/>
              <a:gd name="T50" fmla="*/ 736 w 821"/>
              <a:gd name="T51" fmla="*/ 411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21" h="821">
                <a:moveTo>
                  <a:pt x="773" y="0"/>
                </a:moveTo>
                <a:cubicBezTo>
                  <a:pt x="48" y="0"/>
                  <a:pt x="48" y="0"/>
                  <a:pt x="48" y="0"/>
                </a:cubicBezTo>
                <a:cubicBezTo>
                  <a:pt x="22" y="0"/>
                  <a:pt x="0" y="22"/>
                  <a:pt x="0" y="48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800"/>
                  <a:pt x="22" y="821"/>
                  <a:pt x="48" y="821"/>
                </a:cubicBezTo>
                <a:cubicBezTo>
                  <a:pt x="773" y="821"/>
                  <a:pt x="773" y="821"/>
                  <a:pt x="773" y="821"/>
                </a:cubicBezTo>
                <a:cubicBezTo>
                  <a:pt x="800" y="821"/>
                  <a:pt x="821" y="800"/>
                  <a:pt x="821" y="773"/>
                </a:cubicBezTo>
                <a:cubicBezTo>
                  <a:pt x="821" y="48"/>
                  <a:pt x="821" y="48"/>
                  <a:pt x="821" y="48"/>
                </a:cubicBezTo>
                <a:cubicBezTo>
                  <a:pt x="821" y="22"/>
                  <a:pt x="800" y="0"/>
                  <a:pt x="773" y="0"/>
                </a:cubicBezTo>
                <a:close/>
                <a:moveTo>
                  <a:pt x="736" y="411"/>
                </a:moveTo>
                <a:cubicBezTo>
                  <a:pt x="635" y="411"/>
                  <a:pt x="635" y="411"/>
                  <a:pt x="635" y="411"/>
                </a:cubicBezTo>
                <a:cubicBezTo>
                  <a:pt x="635" y="775"/>
                  <a:pt x="635" y="775"/>
                  <a:pt x="635" y="775"/>
                </a:cubicBezTo>
                <a:cubicBezTo>
                  <a:pt x="484" y="775"/>
                  <a:pt x="484" y="775"/>
                  <a:pt x="484" y="775"/>
                </a:cubicBezTo>
                <a:cubicBezTo>
                  <a:pt x="484" y="411"/>
                  <a:pt x="484" y="411"/>
                  <a:pt x="484" y="411"/>
                </a:cubicBezTo>
                <a:cubicBezTo>
                  <a:pt x="409" y="411"/>
                  <a:pt x="409" y="411"/>
                  <a:pt x="409" y="411"/>
                </a:cubicBezTo>
                <a:cubicBezTo>
                  <a:pt x="409" y="285"/>
                  <a:pt x="409" y="285"/>
                  <a:pt x="409" y="285"/>
                </a:cubicBezTo>
                <a:cubicBezTo>
                  <a:pt x="484" y="285"/>
                  <a:pt x="484" y="285"/>
                  <a:pt x="484" y="285"/>
                </a:cubicBezTo>
                <a:cubicBezTo>
                  <a:pt x="484" y="210"/>
                  <a:pt x="484" y="210"/>
                  <a:pt x="484" y="210"/>
                </a:cubicBezTo>
                <a:cubicBezTo>
                  <a:pt x="484" y="107"/>
                  <a:pt x="527" y="46"/>
                  <a:pt x="648" y="46"/>
                </a:cubicBezTo>
                <a:cubicBezTo>
                  <a:pt x="748" y="46"/>
                  <a:pt x="748" y="46"/>
                  <a:pt x="748" y="46"/>
                </a:cubicBezTo>
                <a:cubicBezTo>
                  <a:pt x="748" y="172"/>
                  <a:pt x="748" y="172"/>
                  <a:pt x="748" y="172"/>
                </a:cubicBezTo>
                <a:cubicBezTo>
                  <a:pt x="685" y="172"/>
                  <a:pt x="685" y="172"/>
                  <a:pt x="685" y="172"/>
                </a:cubicBezTo>
                <a:cubicBezTo>
                  <a:pt x="638" y="172"/>
                  <a:pt x="635" y="189"/>
                  <a:pt x="635" y="222"/>
                </a:cubicBezTo>
                <a:cubicBezTo>
                  <a:pt x="635" y="285"/>
                  <a:pt x="635" y="285"/>
                  <a:pt x="635" y="285"/>
                </a:cubicBezTo>
                <a:cubicBezTo>
                  <a:pt x="749" y="285"/>
                  <a:pt x="749" y="285"/>
                  <a:pt x="749" y="285"/>
                </a:cubicBezTo>
                <a:lnTo>
                  <a:pt x="736" y="4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45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975F9F-19A2-4995-A9AE-D7B4E7BA0C76}"/>
              </a:ext>
            </a:extLst>
          </p:cNvPr>
          <p:cNvCxnSpPr/>
          <p:nvPr userDrawn="1"/>
        </p:nvCxnSpPr>
        <p:spPr bwMode="auto">
          <a:xfrm>
            <a:off x="463810" y="4337478"/>
            <a:ext cx="525586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id="{3BDBAB80-2F0E-4554-A4A4-D1940A8DDF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5600" y="960120"/>
            <a:ext cx="5608320" cy="1877244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24759" y="960120"/>
            <a:ext cx="5608320" cy="1877244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925" y="137849"/>
            <a:ext cx="11474152" cy="6813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23BFDEE-9417-495F-AC02-A18F720DF2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7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924" y="959992"/>
            <a:ext cx="5608320" cy="37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US" sz="2201" b="1" smtClean="0">
                <a:solidFill>
                  <a:schemeClr val="accent2"/>
                </a:solidFill>
                <a:latin typeface="+mn-lt"/>
              </a:defRPr>
            </a:lvl1pPr>
          </a:lstStyle>
          <a:p>
            <a:pPr marL="0" lvl="0" indent="0">
              <a:spcBef>
                <a:spcPts val="401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759" y="959992"/>
            <a:ext cx="5608320" cy="37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anchor="b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201" b="1" dirty="0" smtClean="0">
                <a:solidFill>
                  <a:schemeClr val="accent2"/>
                </a:solidFill>
                <a:latin typeface="+mn-lt"/>
                <a:ea typeface="+mn-ea"/>
                <a:cs typeface="Arial" pitchFamily="34" charset="0"/>
              </a:defRPr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ts val="401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8299" y="1495425"/>
            <a:ext cx="5608320" cy="1877244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24759" y="1495425"/>
            <a:ext cx="5608320" cy="1877244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25" y="137849"/>
            <a:ext cx="11474152" cy="6813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/>
          <p:nvPr userDrawn="1"/>
        </p:nvSpPr>
        <p:spPr bwMode="auto">
          <a:xfrm>
            <a:off x="355601" y="1419225"/>
            <a:ext cx="5613400" cy="0"/>
          </a:xfrm>
          <a:custGeom>
            <a:avLst/>
            <a:gdLst>
              <a:gd name="connsiteX0" fmla="*/ 0 w 4210050"/>
              <a:gd name="connsiteY0" fmla="*/ 0 h 0"/>
              <a:gd name="connsiteX1" fmla="*/ 4210050 w 4210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10050">
                <a:moveTo>
                  <a:pt x="0" y="0"/>
                </a:moveTo>
                <a:lnTo>
                  <a:pt x="4210050" y="0"/>
                </a:lnTo>
              </a:path>
            </a:pathLst>
          </a:custGeom>
          <a:noFill/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 userDrawn="1"/>
        </p:nvSpPr>
        <p:spPr bwMode="auto">
          <a:xfrm>
            <a:off x="6239935" y="1419225"/>
            <a:ext cx="5613400" cy="0"/>
          </a:xfrm>
          <a:custGeom>
            <a:avLst/>
            <a:gdLst>
              <a:gd name="connsiteX0" fmla="*/ 0 w 4210050"/>
              <a:gd name="connsiteY0" fmla="*/ 0 h 0"/>
              <a:gd name="connsiteX1" fmla="*/ 4210050 w 42100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10050">
                <a:moveTo>
                  <a:pt x="0" y="0"/>
                </a:moveTo>
                <a:lnTo>
                  <a:pt x="4210050" y="0"/>
                </a:lnTo>
              </a:path>
            </a:pathLst>
          </a:custGeom>
          <a:noFill/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6693AB0-B6C8-4E49-AB07-2B2F97C315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95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927" y="137849"/>
            <a:ext cx="11472672" cy="68130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D56F6C-E98A-4D09-BA31-DA83771456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97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0B72D1-59A0-42AC-A36C-C082C6354BE3}"/>
              </a:ext>
            </a:extLst>
          </p:cNvPr>
          <p:cNvSpPr/>
          <p:nvPr userDrawn="1"/>
        </p:nvSpPr>
        <p:spPr bwMode="auto">
          <a:xfrm>
            <a:off x="0" y="0"/>
            <a:ext cx="12192000" cy="9347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978551-B572-468B-BC9F-FEEF28881D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99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8924" y="242625"/>
            <a:ext cx="11474155" cy="8318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3569" y="1161290"/>
            <a:ext cx="11472672" cy="19082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EB9CA00-AD73-4171-A114-9A615484CC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35164" y="6387302"/>
            <a:ext cx="109643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US" sz="800" b="0" i="0" u="none" strike="noStrike" kern="1200" baseline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tabLst>
                <a:tab pos="1025577" algn="l"/>
              </a:tabLst>
            </a:pPr>
            <a:r>
              <a:rPr lang="en-US" sz="800"/>
              <a:t>Page [ </a:t>
            </a:r>
            <a:fld id="{8022235C-F2BB-49F2-A307-DAF5D2C4A06C}" type="slidenum">
              <a:rPr sz="800"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buFont typeface="Webdings" pitchFamily="18" charset="2"/>
                <a:buNone/>
                <a:tabLst>
                  <a:tab pos="1025577" algn="l"/>
                </a:tabLst>
              </a:pPr>
              <a:t>‹#›</a:t>
            </a:fld>
            <a:r>
              <a:rPr sz="800"/>
              <a:t> ]</a:t>
            </a:r>
            <a:endParaRPr sz="800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5F2D69-1333-4117-BFCC-C3A07ECE93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45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3E268-8A47-4E49-AFF0-6BF17E2B73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926" y="137849"/>
            <a:ext cx="11472671" cy="68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58925" y="962027"/>
            <a:ext cx="11472672" cy="1908215"/>
          </a:xfrm>
          <a:prstGeom prst="rect">
            <a:avLst/>
          </a:prstGeom>
        </p:spPr>
        <p:txBody>
          <a:bodyPr vert="horz" lIns="45720" tIns="45720" rIns="4572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Rectangle 2"/>
          <p:cNvSpPr txBox="1">
            <a:spLocks noChangeArrowheads="1"/>
          </p:cNvSpPr>
          <p:nvPr userDrawn="1"/>
        </p:nvSpPr>
        <p:spPr>
          <a:xfrm>
            <a:off x="2078967" y="6518106"/>
            <a:ext cx="822960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tabLst>
                <a:tab pos="1025525" algn="l"/>
              </a:tabLst>
              <a:defRPr lang="en-US" sz="2400" b="0" i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282575" indent="-280988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Arial" pitchFamily="34" charset="0"/>
              <a:buChar char="•"/>
              <a:def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573088" indent="-2905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Arial" pitchFamily="34" charset="0"/>
              <a:buChar char="–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854075" indent="-280988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70000"/>
              <a:buFont typeface="Arial" pitchFamily="34" charset="0"/>
              <a:buChar char="•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854075" indent="2905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1"/>
              </a:buClr>
              <a:buSzPct val="6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marR="0" indent="0" algn="l" defTabSz="914445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>
                <a:tab pos="1025577" algn="l"/>
              </a:tabLst>
              <a:defRPr/>
            </a:pPr>
            <a:r>
              <a:rPr lang="en-US" sz="900" b="0" i="0" u="none" strike="noStrike" kern="1200" baseline="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RealTimeMed.com </a:t>
            </a:r>
            <a:r>
              <a:rPr lang="en-US" sz="900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sz="900" b="0" i="0" u="none" strike="noStrike" kern="1200" baseline="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Wingdings" panose="05000000000000000000" pitchFamily="2" charset="2"/>
              </a:rPr>
              <a:t>  @MyRealTimeMed </a:t>
            </a:r>
            <a:r>
              <a:rPr lang="en-US" sz="900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sz="900" b="0" i="0" u="none" strike="noStrike" kern="1200" baseline="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Wingdings" panose="05000000000000000000" pitchFamily="2" charset="2"/>
              </a:rPr>
              <a:t>  </a:t>
            </a:r>
            <a:r>
              <a:rPr lang="en-US" sz="900" b="0" i="0" u="none" strike="noStrike" kern="1200" baseline="0" dirty="0">
                <a:solidFill>
                  <a:schemeClr val="tx2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©2023 Real Time Medical Systems. Confidential &amp; Proprietary.</a:t>
            </a:r>
            <a:endParaRPr lang="en-US" sz="900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3D0AA8-AA82-4A15-9E1A-F36F23C4BE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35164" y="6518106"/>
            <a:ext cx="10964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lang="en-US" sz="800" b="1" i="0" u="none" strike="noStrike" baseline="0" smtClean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 dirty="0"/>
              <a:t>P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b="0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 dirty="0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6" r:id="rId2"/>
    <p:sldLayoutId id="2147483718" r:id="rId3"/>
    <p:sldLayoutId id="2147483717" r:id="rId4"/>
    <p:sldLayoutId id="2147483719" r:id="rId5"/>
    <p:sldLayoutId id="2147483720" r:id="rId6"/>
    <p:sldLayoutId id="2147483721" r:id="rId7"/>
    <p:sldLayoutId id="214748372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1" b="1">
          <a:solidFill>
            <a:schemeClr val="accent1"/>
          </a:solidFill>
          <a:latin typeface="+mn-lt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5pPr>
      <a:lvl6pPr marL="45722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6pPr>
      <a:lvl7pPr marL="91444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7pPr>
      <a:lvl8pPr marL="137166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8pPr>
      <a:lvl9pPr marL="182889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1" b="1">
          <a:solidFill>
            <a:srgbClr val="000000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ts val="300"/>
        </a:spcBef>
        <a:spcAft>
          <a:spcPts val="401"/>
        </a:spcAft>
        <a:buClr>
          <a:schemeClr val="accent5">
            <a:lumMod val="50000"/>
          </a:schemeClr>
        </a:buClr>
        <a:buFont typeface="Webdings" pitchFamily="18" charset="2"/>
        <a:buNone/>
        <a:defRPr lang="en-US" sz="2000" dirty="0" smtClean="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1pPr>
      <a:lvl2pPr marL="282590" indent="-281003" algn="l" rtl="0" eaLnBrk="1" fontAlgn="base" hangingPunct="1">
        <a:lnSpc>
          <a:spcPct val="100000"/>
        </a:lnSpc>
        <a:spcBef>
          <a:spcPts val="300"/>
        </a:spcBef>
        <a:spcAft>
          <a:spcPts val="401"/>
        </a:spcAft>
        <a:buClr>
          <a:srgbClr val="F07032"/>
        </a:buClr>
        <a:buSzPct val="95000"/>
        <a:buFont typeface="Arial" pitchFamily="34" charset="0"/>
        <a:buChar char="•"/>
        <a:defRPr lang="en-US" sz="2000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2pPr>
      <a:lvl3pPr marL="573117" indent="-290528" algn="l" rtl="0" eaLnBrk="1" fontAlgn="base" hangingPunct="1">
        <a:lnSpc>
          <a:spcPct val="100000"/>
        </a:lnSpc>
        <a:spcBef>
          <a:spcPts val="300"/>
        </a:spcBef>
        <a:spcAft>
          <a:spcPts val="401"/>
        </a:spcAft>
        <a:buClr>
          <a:srgbClr val="F07032"/>
        </a:buClr>
        <a:buSzPct val="80000"/>
        <a:buFont typeface="Arial" pitchFamily="34" charset="0"/>
        <a:buChar char="–"/>
        <a:defRPr lang="en-US" sz="1800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3pPr>
      <a:lvl4pPr marL="854118" indent="-281003" algn="l" rtl="0" eaLnBrk="1" fontAlgn="base" hangingPunct="1">
        <a:lnSpc>
          <a:spcPct val="100000"/>
        </a:lnSpc>
        <a:spcBef>
          <a:spcPts val="300"/>
        </a:spcBef>
        <a:spcAft>
          <a:spcPts val="401"/>
        </a:spcAft>
        <a:buClr>
          <a:srgbClr val="F07032"/>
        </a:buClr>
        <a:buSzPct val="70000"/>
        <a:buFont typeface="Arial" pitchFamily="34" charset="0"/>
        <a:buChar char="•"/>
        <a:defRPr lang="en-US" sz="1601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4pPr>
      <a:lvl5pPr marL="854118" indent="290528" algn="l" rtl="0" eaLnBrk="1" fontAlgn="base" hangingPunct="1">
        <a:lnSpc>
          <a:spcPct val="100000"/>
        </a:lnSpc>
        <a:spcBef>
          <a:spcPts val="300"/>
        </a:spcBef>
        <a:spcAft>
          <a:spcPts val="401"/>
        </a:spcAft>
        <a:buClr>
          <a:srgbClr val="F07032"/>
        </a:buClr>
        <a:buSzPct val="60000"/>
        <a:buFont typeface="Arial" pitchFamily="34" charset="0"/>
        <a:buChar char="–"/>
        <a:defRPr lang="en-US" sz="1601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5pPr>
      <a:lvl6pPr marL="2113068" indent="-39848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6pPr>
      <a:lvl7pPr marL="2570292" indent="-39848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7pPr>
      <a:lvl8pPr marL="3027515" indent="-39848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8pPr>
      <a:lvl9pPr marL="3484737" indent="-39848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hyperlink" Target="https://www.healthline.com/health/medicare/does-medicare-cover-palliative-care#how-it-work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www.realtimemed.com/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hyperlink" Target="https://www.ncbi.nlm.nih.gov/pmc/articles/PMC3140091/" TargetMode="External"/><Relationship Id="rId4" Type="http://schemas.openxmlformats.org/officeDocument/2006/relationships/hyperlink" Target="https://www.baltimoresun.com/opinion/op-ed/bs-ed-op-818-wasteful-spending-health-20170816-story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FC4CA4-FB46-449E-81BC-CED960F864DB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5105400" y="2681103"/>
            <a:ext cx="6763139" cy="1495794"/>
          </a:xfrm>
        </p:spPr>
        <p:txBody>
          <a:bodyPr/>
          <a:lstStyle/>
          <a:p>
            <a:r>
              <a:rPr lang="en-US" dirty="0"/>
              <a:t>Benefits of Early Referral to Palliative Care for the Chronically &amp; Terminally Ill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959C3-5632-4DDE-BE0D-9F29A71CF0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5400" y="4731597"/>
            <a:ext cx="6763139" cy="615553"/>
          </a:xfrm>
        </p:spPr>
        <p:txBody>
          <a:bodyPr/>
          <a:lstStyle/>
          <a:p>
            <a:r>
              <a:rPr lang="en-US" dirty="0"/>
              <a:t>Presented by: Kristina Marquez, Care Coordinator, Real Time Medical Systems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FB6E24-D707-4D8F-8C06-89BAB901B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81">
        <p:fade/>
      </p:transition>
    </mc:Choice>
    <mc:Fallback xmlns="">
      <p:transition spd="med" advTm="16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C85BBE-20F4-4F83-8C9E-901D956C8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925" y="944197"/>
            <a:ext cx="11472672" cy="4683333"/>
          </a:xfrm>
        </p:spPr>
        <p:txBody>
          <a:bodyPr/>
          <a:lstStyle/>
          <a:p>
            <a:r>
              <a:rPr lang="en-US" i="1" dirty="0"/>
              <a:t>72 y/o SNF cachectic female with history of Alzheimer's has significant decline in functional status. Bed bound, minimally verbal, nectar-thick diet / </a:t>
            </a:r>
            <a:r>
              <a:rPr lang="en-US" i="1" dirty="0" err="1"/>
              <a:t>hx</a:t>
            </a:r>
            <a:r>
              <a:rPr lang="en-US" i="1" dirty="0"/>
              <a:t> of aspiration PNA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Has now lost interest in eating, continues to lose weight, and has developed a stage 2 sacral decubitus.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Foley is placed to prevent further breakdown.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The patient’s husband now requests a feeding tube be placed so his wife doesn’t “die of PNA or starve to death”. 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Feeding tube is placed without full discussion regarding the risk vs benefit of tube feeding.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Patient develops chronic UTI’s and has now developed C-diff due to on-going antibiotic treatment.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Due to bloating and diarrhea tube feed is discontinued several times.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Patient’s BP drops due to dehydration.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Patients develops a fever and tachycardia. A chest x-ray reveals bilateral infiltrates.</a:t>
            </a:r>
          </a:p>
          <a:p>
            <a:pPr lvl="1">
              <a:buClr>
                <a:schemeClr val="accent5"/>
              </a:buClr>
            </a:pPr>
            <a:r>
              <a:rPr lang="en-US" sz="1800" dirty="0"/>
              <a:t>Patient is sent to E.R for further evaluation.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906C3-0C40-41E5-86B2-A30797AA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59E7D-E787-4AAC-A036-F84E7FADC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9</a:t>
            </a:fld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356270-B110-46A0-BF12-F9BF336F2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881">
        <p:fade/>
      </p:transition>
    </mc:Choice>
    <mc:Fallback xmlns="">
      <p:transition spd="med" advTm="67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D1362D-E741-4EEC-A2F5-B349B470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Patient and Family Didn’t Know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BAD7C-2425-495A-8A0E-9E583CA64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10</a:t>
            </a:fld>
            <a:endParaRPr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86FB143-65F1-468D-AE88-2557854D7F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039402"/>
              </p:ext>
            </p:extLst>
          </p:nvPr>
        </p:nvGraphicFramePr>
        <p:xfrm>
          <a:off x="1451267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376CB4-8B52-4183-AABA-3E172673A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229">
        <p:fade/>
      </p:transition>
    </mc:Choice>
    <mc:Fallback xmlns="">
      <p:transition spd="med" advTm="53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F9121-32B9-4F11-ADD5-A82998BFB5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1015663"/>
          </a:xfrm>
        </p:spPr>
        <p:txBody>
          <a:bodyPr/>
          <a:lstStyle/>
          <a:p>
            <a:r>
              <a:rPr lang="en-US" dirty="0"/>
              <a:t>Locks chronically ill patients, most of who are elderly, into a test-and-treat cycle of hospitalization, convalescence and deterioration even as it’s clear the end is near, and the cycle is only making their final days severely uncomfortable.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7A10AE-C5FD-40F9-B7CB-1BB91D6B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40FB8-E8D0-47A3-A858-470A4CCF1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11</a:t>
            </a:fld>
            <a:endParaRPr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0DAEE0-4701-415A-898D-512053E5D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86">
        <p:fade/>
      </p:transition>
    </mc:Choice>
    <mc:Fallback xmlns="">
      <p:transition spd="med" advTm="22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A6C891-1876-48C4-B40D-C65C6E733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2823850"/>
          </a:xfrm>
        </p:spPr>
        <p:txBody>
          <a:bodyPr/>
          <a:lstStyle/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 2017, The </a:t>
            </a:r>
            <a:r>
              <a:rPr lang="en-US" dirty="0"/>
              <a:t>I</a:t>
            </a:r>
            <a:r>
              <a:rPr lang="en-US" sz="2000" dirty="0"/>
              <a:t>nstitute of Medicine estimated $750 billion dollars was spent in unnecessary medical treatments.</a:t>
            </a:r>
          </a:p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30-50% of medical treatments are low value, they either do not help people or they harm them.</a:t>
            </a:r>
          </a:p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 study of 13,000 doctors found that only 10% of them accurately assessed risks and benefits of interventions, typically exaggerating the latter.</a:t>
            </a:r>
          </a:p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 similar study revealed that when patients used decision aids to assess orthopedic surgical treatments rather than simply listening to doctor advice, they typically chose less invasive options and saved over $1,000 a year for all patients in the system.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729AD3-4A0F-4375-BF8B-1F7A41A5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#4: Healthcare Cost Reduction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F60F-CDAB-4782-B864-4F6007D9F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12</a:t>
            </a:fld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789634-C356-4109-8893-9B1143DF1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17">
        <p:fade/>
      </p:transition>
    </mc:Choice>
    <mc:Fallback xmlns="">
      <p:transition spd="med" advTm="70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05FC21-A3B9-41BC-8558-69CF0C691F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461665"/>
          </a:xfrm>
        </p:spPr>
        <p:txBody>
          <a:bodyPr/>
          <a:lstStyle/>
          <a:p>
            <a:r>
              <a:rPr lang="en-US" sz="2400" b="1" dirty="0"/>
              <a:t>Both focus on comfort and holistic care, but what is the difference?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0DB8ED-EA4E-4F56-933D-DA940C73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Palliative or Hospice?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1821F-6C81-441E-94B5-FEB9EC6ED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13</a:t>
            </a:fld>
            <a:endParaRPr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0D7B41-E930-405E-90E5-FAFEEE989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8540148"/>
              </p:ext>
            </p:extLst>
          </p:nvPr>
        </p:nvGraphicFramePr>
        <p:xfrm>
          <a:off x="1552588" y="1360231"/>
          <a:ext cx="9079987" cy="491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7666F1-9050-413B-B612-A39EE710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41">
        <p:fade/>
      </p:transition>
    </mc:Choice>
    <mc:Fallback xmlns="">
      <p:transition spd="med" advTm="3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8E16A6-E4A8-4E64-BC5D-C3132CD6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These Patient’s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AA228-3A01-44D5-9DD7-D6DEF01DE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14</a:t>
            </a:fld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21B3F0-689D-4C7B-B92C-6F76D0477663}"/>
              </a:ext>
            </a:extLst>
          </p:cNvPr>
          <p:cNvGrpSpPr/>
          <p:nvPr/>
        </p:nvGrpSpPr>
        <p:grpSpPr>
          <a:xfrm>
            <a:off x="1752933" y="842969"/>
            <a:ext cx="8669385" cy="1044809"/>
            <a:chOff x="0" y="30878"/>
            <a:chExt cx="6263640" cy="1044809"/>
          </a:xfrm>
          <a:solidFill>
            <a:schemeClr val="accent4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48EB3AE-4B5B-4687-BA5E-B6978F956027}"/>
                </a:ext>
              </a:extLst>
            </p:cNvPr>
            <p:cNvSpPr/>
            <p:nvPr/>
          </p:nvSpPr>
          <p:spPr>
            <a:xfrm>
              <a:off x="0" y="30878"/>
              <a:ext cx="6263640" cy="1044809"/>
            </a:xfrm>
            <a:prstGeom prst="round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069B9437-1CFB-4A45-9EE5-DD48A5C44C6E}"/>
                </a:ext>
              </a:extLst>
            </p:cNvPr>
            <p:cNvSpPr txBox="1"/>
            <p:nvPr/>
          </p:nvSpPr>
          <p:spPr>
            <a:xfrm>
              <a:off x="69914" y="81881"/>
              <a:ext cx="6161634" cy="9428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/>
                <a:t>Cancer: </a:t>
              </a:r>
              <a:r>
                <a:rPr lang="en-US" sz="1900" dirty="0"/>
                <a:t>U</a:t>
              </a:r>
              <a:r>
                <a:rPr lang="en-US" sz="1900" kern="1200" dirty="0"/>
                <a:t>sually metastatic; prognosis is typically poor but may not have been discussed. Weight loss, nausea, pain, and weakness are common.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AAD128-0C15-4412-9645-FAFC707EB180}"/>
              </a:ext>
            </a:extLst>
          </p:cNvPr>
          <p:cNvGrpSpPr/>
          <p:nvPr/>
        </p:nvGrpSpPr>
        <p:grpSpPr>
          <a:xfrm>
            <a:off x="1770756" y="5201547"/>
            <a:ext cx="8633738" cy="1044809"/>
            <a:chOff x="0" y="4428998"/>
            <a:chExt cx="6263640" cy="1044809"/>
          </a:xfrm>
          <a:solidFill>
            <a:schemeClr val="accent4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45D06A8-1109-4688-A704-75FD5A483494}"/>
                </a:ext>
              </a:extLst>
            </p:cNvPr>
            <p:cNvSpPr/>
            <p:nvPr/>
          </p:nvSpPr>
          <p:spPr>
            <a:xfrm>
              <a:off x="0" y="4428998"/>
              <a:ext cx="6263640" cy="1044809"/>
            </a:xfrm>
            <a:prstGeom prst="round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7DF1E950-E1C1-4861-8003-89D065695278}"/>
                </a:ext>
              </a:extLst>
            </p:cNvPr>
            <p:cNvSpPr txBox="1"/>
            <p:nvPr/>
          </p:nvSpPr>
          <p:spPr>
            <a:xfrm>
              <a:off x="51004" y="4480001"/>
              <a:ext cx="5947842" cy="9428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/>
                <a:t>Stroke and Coma: </a:t>
              </a:r>
              <a:r>
                <a:rPr lang="en-US" sz="1900" kern="1200" dirty="0"/>
                <a:t>PPS &lt;40%; weight loss; decreased albumin; history of dysphagia and aspiration.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AC7FCA-07D2-4684-97A6-CBB74EA3033A}"/>
              </a:ext>
            </a:extLst>
          </p:cNvPr>
          <p:cNvGrpSpPr/>
          <p:nvPr/>
        </p:nvGrpSpPr>
        <p:grpSpPr>
          <a:xfrm>
            <a:off x="1770756" y="4111902"/>
            <a:ext cx="8633738" cy="1044809"/>
            <a:chOff x="-51003" y="3380159"/>
            <a:chExt cx="6263640" cy="1044809"/>
          </a:xfrm>
          <a:solidFill>
            <a:schemeClr val="accent4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3926CE-A060-44AD-A6BB-239F6D80183A}"/>
                </a:ext>
              </a:extLst>
            </p:cNvPr>
            <p:cNvSpPr/>
            <p:nvPr/>
          </p:nvSpPr>
          <p:spPr>
            <a:xfrm>
              <a:off x="-51003" y="3380159"/>
              <a:ext cx="6263640" cy="1044809"/>
            </a:xfrm>
            <a:prstGeom prst="round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0FA82BD1-8156-463C-A895-382BC91B259C}"/>
                </a:ext>
              </a:extLst>
            </p:cNvPr>
            <p:cNvSpPr txBox="1"/>
            <p:nvPr/>
          </p:nvSpPr>
          <p:spPr>
            <a:xfrm>
              <a:off x="24888" y="3418411"/>
              <a:ext cx="6091690" cy="9428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/>
                <a:t>ESRD: </a:t>
              </a:r>
              <a:r>
                <a:rPr lang="en-US" sz="1900" kern="1200" dirty="0"/>
                <a:t>Patient does not want dialysis or chosen not to continue; uremia; hyperkalemia; fluid overload.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019A83-EFFF-4782-AB3A-9D2B6BBFABFA}"/>
              </a:ext>
            </a:extLst>
          </p:cNvPr>
          <p:cNvGrpSpPr/>
          <p:nvPr/>
        </p:nvGrpSpPr>
        <p:grpSpPr>
          <a:xfrm>
            <a:off x="1770756" y="3022258"/>
            <a:ext cx="8633738" cy="1044809"/>
            <a:chOff x="20955" y="2384842"/>
            <a:chExt cx="6263640" cy="1044809"/>
          </a:xfrm>
          <a:solidFill>
            <a:schemeClr val="accent4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6304E7-3D1B-4D7D-8D34-237E5B8718AE}"/>
                </a:ext>
              </a:extLst>
            </p:cNvPr>
            <p:cNvSpPr/>
            <p:nvPr/>
          </p:nvSpPr>
          <p:spPr>
            <a:xfrm>
              <a:off x="20955" y="2384842"/>
              <a:ext cx="6263640" cy="1044809"/>
            </a:xfrm>
            <a:prstGeom prst="round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4164F919-BF06-4B0D-AE3D-FB284EB3420D}"/>
                </a:ext>
              </a:extLst>
            </p:cNvPr>
            <p:cNvSpPr txBox="1"/>
            <p:nvPr/>
          </p:nvSpPr>
          <p:spPr>
            <a:xfrm>
              <a:off x="98073" y="2462170"/>
              <a:ext cx="6161634" cy="8918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/>
                <a:t>COPD: </a:t>
              </a:r>
              <a:r>
                <a:rPr lang="en-US" sz="1900" kern="1200" dirty="0"/>
                <a:t>Frequent exacerbations and hospitalizations; decreased FVC (&lt;than 40%); decreased FEV (&lt;than 30%); dyspnea at rest; oxygen dependent.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5EE1A4-347D-446B-87EB-2C3CE37526EC}"/>
              </a:ext>
            </a:extLst>
          </p:cNvPr>
          <p:cNvGrpSpPr/>
          <p:nvPr/>
        </p:nvGrpSpPr>
        <p:grpSpPr>
          <a:xfrm>
            <a:off x="1770718" y="1932614"/>
            <a:ext cx="8633814" cy="1044809"/>
            <a:chOff x="-174828" y="1118614"/>
            <a:chExt cx="6263640" cy="1044809"/>
          </a:xfrm>
          <a:solidFill>
            <a:schemeClr val="accent4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E3392FB-8390-426E-AF13-047BAE1D3AC8}"/>
                </a:ext>
              </a:extLst>
            </p:cNvPr>
            <p:cNvSpPr/>
            <p:nvPr/>
          </p:nvSpPr>
          <p:spPr>
            <a:xfrm>
              <a:off x="-174828" y="1118614"/>
              <a:ext cx="6263640" cy="1044809"/>
            </a:xfrm>
            <a:prstGeom prst="roundRect">
              <a:avLst/>
            </a:prstGeom>
            <a:grpFill/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1A849B8C-434D-4CA2-ABCE-5D06B1C9E9E1}"/>
                </a:ext>
              </a:extLst>
            </p:cNvPr>
            <p:cNvSpPr txBox="1"/>
            <p:nvPr/>
          </p:nvSpPr>
          <p:spPr>
            <a:xfrm>
              <a:off x="-99249" y="1181411"/>
              <a:ext cx="6062044" cy="9428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 dirty="0"/>
                <a:t>CHF: </a:t>
              </a:r>
              <a:r>
                <a:rPr lang="en-US" sz="1900" dirty="0"/>
                <a:t>P</a:t>
              </a:r>
              <a:r>
                <a:rPr lang="en-US" sz="1900" kern="1200" dirty="0"/>
                <a:t>oor response to diuretics and vasodilators; dyspnea at rest; impaired heart rhythms; ejection fraction &lt; or = 20%; oxygen dependent.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4DACDF-5614-4202-8925-19D43FCE8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536">
        <p:fade/>
      </p:transition>
    </mc:Choice>
    <mc:Fallback xmlns="">
      <p:transition spd="med" advTm="65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D8639A-ED25-4349-A8D8-FB498A6C6E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67315" cy="2298065"/>
          </a:xfrm>
        </p:spPr>
        <p:txBody>
          <a:bodyPr/>
          <a:lstStyle/>
          <a:p>
            <a:r>
              <a:rPr lang="en-US" dirty="0"/>
              <a:t>Medicare beneficiaries who choose palliative care are covered under </a:t>
            </a:r>
            <a:r>
              <a:rPr lang="en-US" i="1" dirty="0"/>
              <a:t>Original Medicare </a:t>
            </a:r>
            <a:r>
              <a:rPr lang="en-US" dirty="0"/>
              <a:t>or </a:t>
            </a:r>
            <a:r>
              <a:rPr lang="en-US" i="1" dirty="0"/>
              <a:t>Medicare Advantage.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Refer to the following website for detailed information on Medicare coverage and eligibility: </a:t>
            </a:r>
          </a:p>
          <a:p>
            <a:r>
              <a:rPr lang="en-US" dirty="0">
                <a:hlinkClick r:id="rId4"/>
              </a:rPr>
              <a:t>https://www.healthline.com/health/medicare/does-medicare-cover-palliative-care#how-it-works</a:t>
            </a: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675E51-2FC0-4467-A91D-0B6A4BAF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Medicare Coverage for Palliative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69517-5EEF-4AAC-9ECB-D9C6CB4D7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15</a:t>
            </a:fld>
            <a:endParaRPr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915E2E-8923-4393-9441-59073362B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749">
        <p:fade/>
      </p:transition>
    </mc:Choice>
    <mc:Fallback xmlns="">
      <p:transition spd="med" advTm="24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F4D35-8206-4A8B-BFD7-38904C659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 </a:t>
            </a:r>
            <a:r>
              <a:rPr lang="en-US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 </a:t>
            </a:r>
            <a:fld id="{8022235C-F2BB-49F2-A307-DAF5D2C4A06C}" type="slidenum">
              <a:rPr smtClean="0"/>
              <a:pPr algn="r"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16</a:t>
            </a:fld>
            <a:endParaRPr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0BED090-02DC-4C03-B1F5-D08FCB081F92}"/>
              </a:ext>
            </a:extLst>
          </p:cNvPr>
          <p:cNvSpPr txBox="1">
            <a:spLocks/>
          </p:cNvSpPr>
          <p:nvPr/>
        </p:nvSpPr>
        <p:spPr bwMode="auto">
          <a:xfrm>
            <a:off x="4729018" y="2400426"/>
            <a:ext cx="7102579" cy="68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1" b="1">
                <a:solidFill>
                  <a:schemeClr val="accent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5pPr>
            <a:lvl6pPr marL="45722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6pPr>
            <a:lvl7pPr marL="91444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7pPr>
            <a:lvl8pPr marL="137166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8pPr>
            <a:lvl9pPr marL="182889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/>
            <a:r>
              <a:rPr lang="en-US" sz="3600" kern="0" dirty="0"/>
              <a:t>Questions? Let’s Discuss!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556F3-44E4-4688-9D7F-CF0AC6C56529}"/>
              </a:ext>
            </a:extLst>
          </p:cNvPr>
          <p:cNvSpPr/>
          <p:nvPr/>
        </p:nvSpPr>
        <p:spPr bwMode="auto">
          <a:xfrm>
            <a:off x="0" y="0"/>
            <a:ext cx="4184073" cy="687789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Graphic 6" descr="Customer review outline">
            <a:extLst>
              <a:ext uri="{FF2B5EF4-FFF2-40B4-BE49-F238E27FC236}">
                <a16:creationId xmlns:a16="http://schemas.microsoft.com/office/drawing/2014/main" id="{0D06C092-43AD-4AC1-BEEB-BB0668F6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163" y="2372233"/>
            <a:ext cx="2113534" cy="21135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458176-81C6-4F8A-9E18-C489659C19EA}"/>
              </a:ext>
            </a:extLst>
          </p:cNvPr>
          <p:cNvSpPr txBox="1"/>
          <p:nvPr/>
        </p:nvSpPr>
        <p:spPr bwMode="auto">
          <a:xfrm>
            <a:off x="4729018" y="4874414"/>
            <a:ext cx="7102579" cy="132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Real Time Medical Systems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 the industry-leading, KLAS Rated Interventional Analytics solution that </a:t>
            </a:r>
            <a:b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turns post-acute EHR data into actionable insights. </a:t>
            </a:r>
          </a:p>
          <a:p>
            <a:pPr algn="ctr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Serving healthcare organizations nationwide, Real Time improves clinical and financial outcomes by </a:t>
            </a:r>
            <a:b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reducing hospital admissions, accurately managing reimbursements, detecting early signs of infectious disease, automating antibiotic surveillance, and advancing care coordination through post-acute data transparency. </a:t>
            </a:r>
            <a:r>
              <a:rPr lang="en-US" sz="1200" b="1" i="1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www.realtimemed.com</a:t>
            </a:r>
            <a:r>
              <a:rPr lang="en-US" sz="1200" b="1" i="1" dirty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kumimoji="0" lang="en-US" sz="1200" b="1" i="1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7B03AC-BAF8-49C0-A2F8-1585C7B8A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81">
        <p:fade/>
      </p:transition>
    </mc:Choice>
    <mc:Fallback xmlns="">
      <p:transition spd="med" advTm="2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45612A-A1E2-4D82-8898-E90CE93063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4632037"/>
          </a:xfrm>
        </p:spPr>
        <p:txBody>
          <a:bodyPr/>
          <a:lstStyle/>
          <a:p>
            <a:r>
              <a:rPr lang="en-US" sz="2000" dirty="0" err="1"/>
              <a:t>Kodjak</a:t>
            </a:r>
            <a:r>
              <a:rPr lang="en-US" sz="2000" dirty="0"/>
              <a:t> A. (2016, June 15). Dying in a hospital means more procedures, tests, and costs. </a:t>
            </a:r>
            <a:r>
              <a:rPr lang="fr-FR" sz="2000" dirty="0"/>
              <a:t>NPR.org. https://www.npr.org/sections/health-shots/2016/06/15/481992191/dying-in-a-hospital-means-more-procedures-tests-and-costs</a:t>
            </a:r>
            <a:endParaRPr lang="en-US" sz="2000" dirty="0"/>
          </a:p>
          <a:p>
            <a:endParaRPr lang="en-US" dirty="0"/>
          </a:p>
          <a:p>
            <a:r>
              <a:rPr lang="en-US" sz="2000" dirty="0"/>
              <a:t>Rifkin E, </a:t>
            </a:r>
            <a:r>
              <a:rPr lang="en-US" sz="2000" dirty="0" err="1"/>
              <a:t>Lazris</a:t>
            </a:r>
            <a:r>
              <a:rPr lang="en-US" sz="2000" dirty="0"/>
              <a:t>, A. (2017, August 16). Gauging the real risks and benefits of a medical procedure. </a:t>
            </a:r>
            <a:r>
              <a:rPr lang="en-US" sz="2000" i="1" dirty="0"/>
              <a:t>The Baltimore Sun</a:t>
            </a:r>
            <a:r>
              <a:rPr lang="en-US" sz="2000" dirty="0"/>
              <a:t>. </a:t>
            </a:r>
            <a:r>
              <a:rPr lang="en-US" sz="2000" u="sng" dirty="0">
                <a:hlinkClick r:id="rId4"/>
              </a:rPr>
              <a:t>https://www.baltimoresun.com/opinion/op-ed/bs-ed-op-818-wasteful-spending-health-20170816-story.html</a:t>
            </a:r>
            <a:endParaRPr lang="en-US" sz="2000" dirty="0"/>
          </a:p>
          <a:p>
            <a:endParaRPr lang="en-US" dirty="0"/>
          </a:p>
          <a:p>
            <a:r>
              <a:rPr lang="fr-FR" sz="2000" dirty="0" err="1"/>
              <a:t>Saraswathi</a:t>
            </a:r>
            <a:r>
              <a:rPr lang="fr-FR" sz="2000" dirty="0"/>
              <a:t> D.P. (2011). </a:t>
            </a:r>
            <a:r>
              <a:rPr lang="en-US" sz="2000" dirty="0"/>
              <a:t>A Timely Referral to Palliative Care Team Improves Quality of Life. ncbi.nlm.nih.gov. </a:t>
            </a:r>
            <a:r>
              <a:rPr lang="en-US" sz="2000" dirty="0">
                <a:hlinkClick r:id="rId5"/>
              </a:rPr>
              <a:t>https://www.ncbi.nlm.nih.gov/pmc/articles/PMC3140091/</a:t>
            </a:r>
            <a:endParaRPr lang="en-US" sz="2000" dirty="0"/>
          </a:p>
          <a:p>
            <a:endParaRPr lang="en-US" dirty="0"/>
          </a:p>
          <a:p>
            <a:r>
              <a:rPr lang="en-US" sz="2000" dirty="0" err="1"/>
              <a:t>Temel</a:t>
            </a:r>
            <a:r>
              <a:rPr lang="en-US" sz="2000" dirty="0"/>
              <a:t> JS., Greer JA., </a:t>
            </a:r>
            <a:r>
              <a:rPr lang="en-US" sz="2000" dirty="0" err="1"/>
              <a:t>Muzikansky</a:t>
            </a:r>
            <a:r>
              <a:rPr lang="en-US" sz="2000" dirty="0"/>
              <a:t> A., Gallagher E. (2010 August 19). Early Palliative Care for Patients with Non-Small-Cell Lung Cancer. nejm.org. https://www.nejm.org/doi/full/10.1056/NEJMoa1000678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F3599E-B35E-4A41-AB86-7B685522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4F8CB-EF00-441E-A4CF-E40FF1923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17</a:t>
            </a:fld>
            <a:endParaRPr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BFB283-E672-4090-9185-32D6B665F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8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71">
        <p:fade/>
      </p:transition>
    </mc:Choice>
    <mc:Fallback xmlns="">
      <p:transition spd="med" advTm="5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B4AA-7A23-4679-9303-A664D4668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 </a:t>
            </a:r>
            <a:r>
              <a:rPr lang="en-US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 </a:t>
            </a:r>
            <a:fld id="{8022235C-F2BB-49F2-A307-DAF5D2C4A06C}" type="slidenum">
              <a:rPr smtClean="0"/>
              <a:pPr algn="r"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1</a:t>
            </a:fld>
            <a:endParaRPr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0100BDC-6F60-450B-8259-B131E4B02758}"/>
              </a:ext>
            </a:extLst>
          </p:cNvPr>
          <p:cNvSpPr txBox="1">
            <a:spLocks/>
          </p:cNvSpPr>
          <p:nvPr/>
        </p:nvSpPr>
        <p:spPr>
          <a:xfrm>
            <a:off x="4525817" y="2406863"/>
            <a:ext cx="7300423" cy="253954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82590" indent="-28100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1"/>
              </a:spcAft>
              <a:buClr>
                <a:srgbClr val="F07032"/>
              </a:buClr>
              <a:buSzPct val="95000"/>
              <a:buFont typeface="Arial" pitchFamily="34" charset="0"/>
              <a:buChar char="•"/>
              <a:def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573117" indent="-290528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1"/>
              </a:spcAft>
              <a:buClr>
                <a:srgbClr val="F07032"/>
              </a:buClr>
              <a:buSzPct val="80000"/>
              <a:buFont typeface="Arial" pitchFamily="34" charset="0"/>
              <a:buChar char="–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854118" indent="-28100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1"/>
              </a:spcAft>
              <a:buClr>
                <a:srgbClr val="F07032"/>
              </a:buClr>
              <a:buSzPct val="70000"/>
              <a:buFont typeface="Arial" pitchFamily="34" charset="0"/>
              <a:buChar char="•"/>
              <a:defRPr lang="en-US" sz="160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854118" indent="290528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1"/>
              </a:spcAft>
              <a:buClr>
                <a:srgbClr val="F07032"/>
              </a:buClr>
              <a:buSzPct val="60000"/>
              <a:buFont typeface="Arial" pitchFamily="34" charset="0"/>
              <a:buChar char="–"/>
              <a:defRPr lang="en-US" sz="160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3068" indent="-39848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292" indent="-39848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515" indent="-39848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737" indent="-39848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342900" indent="-3429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07032"/>
              </a:buClr>
              <a:buFont typeface="Wingdings" panose="05000000000000000000" pitchFamily="2" charset="2"/>
              <a:buChar char="q"/>
            </a:pPr>
            <a:r>
              <a:rPr lang="en-US" kern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quality of life</a:t>
            </a:r>
          </a:p>
          <a:p>
            <a:pPr marL="342900" indent="-3429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07032"/>
              </a:buClr>
              <a:buFont typeface="Wingdings" panose="05000000000000000000" pitchFamily="2" charset="2"/>
              <a:buChar char="q"/>
            </a:pPr>
            <a:r>
              <a:rPr lang="en-US" kern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care is aligned with patient wishes</a:t>
            </a:r>
          </a:p>
          <a:p>
            <a:pPr marL="342900" indent="-3429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07032"/>
              </a:buClr>
              <a:buFont typeface="Wingdings" panose="05000000000000000000" pitchFamily="2" charset="2"/>
              <a:buChar char="q"/>
            </a:pPr>
            <a:r>
              <a:rPr lang="en-US" kern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prevalence of futile treatments</a:t>
            </a:r>
          </a:p>
          <a:p>
            <a:pPr marL="342900" indent="-3429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07032"/>
              </a:buClr>
              <a:buFont typeface="Wingdings" panose="05000000000000000000" pitchFamily="2" charset="2"/>
              <a:buChar char="q"/>
            </a:pPr>
            <a:r>
              <a:rPr lang="en-US" kern="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overall healthcare costs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676B638-00A3-4C83-846E-60C1EEF564A2}"/>
              </a:ext>
            </a:extLst>
          </p:cNvPr>
          <p:cNvSpPr txBox="1">
            <a:spLocks/>
          </p:cNvSpPr>
          <p:nvPr/>
        </p:nvSpPr>
        <p:spPr>
          <a:xfrm>
            <a:off x="4525818" y="1584591"/>
            <a:ext cx="7300422" cy="68130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1" b="1">
                <a:solidFill>
                  <a:schemeClr val="accent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5pPr>
            <a:lvl6pPr marL="45722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6pPr>
            <a:lvl7pPr marL="91444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7pPr>
            <a:lvl8pPr marL="137166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8pPr>
            <a:lvl9pPr marL="1828892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1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dirty="0"/>
              <a:t>Goals for This Patient Population</a:t>
            </a:r>
            <a:endParaRPr lang="en-US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A452C-4B39-4428-94F3-67AE63708255}"/>
              </a:ext>
            </a:extLst>
          </p:cNvPr>
          <p:cNvSpPr/>
          <p:nvPr/>
        </p:nvSpPr>
        <p:spPr bwMode="auto">
          <a:xfrm>
            <a:off x="1" y="0"/>
            <a:ext cx="4105656" cy="687789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749668-E442-4CF9-8CFE-003F18134745}"/>
              </a:ext>
            </a:extLst>
          </p:cNvPr>
          <p:cNvGrpSpPr/>
          <p:nvPr/>
        </p:nvGrpSpPr>
        <p:grpSpPr>
          <a:xfrm>
            <a:off x="732988" y="2069952"/>
            <a:ext cx="2718096" cy="2718096"/>
            <a:chOff x="731976" y="4201281"/>
            <a:chExt cx="2718096" cy="2718096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C7D304E-13CA-4DCB-95D7-89BD0571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127" y="5037433"/>
              <a:ext cx="489113" cy="489113"/>
            </a:xfrm>
            <a:prstGeom prst="rect">
              <a:avLst/>
            </a:prstGeom>
          </p:spPr>
        </p:pic>
        <p:pic>
          <p:nvPicPr>
            <p:cNvPr id="10" name="Graphic 9" descr="Open book outline">
              <a:extLst>
                <a:ext uri="{FF2B5EF4-FFF2-40B4-BE49-F238E27FC236}">
                  <a16:creationId xmlns:a16="http://schemas.microsoft.com/office/drawing/2014/main" id="{7126E0B9-AC3B-47BD-8072-389EB7843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1976" y="4201281"/>
              <a:ext cx="2718096" cy="2718096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2021CC-5061-4068-87B2-74BE3BD86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90">
        <p:fade/>
      </p:transition>
    </mc:Choice>
    <mc:Fallback xmlns="">
      <p:transition spd="med" advTm="24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807DDB-00D7-4012-A58C-8724666C9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2298065"/>
          </a:xfrm>
        </p:spPr>
        <p:txBody>
          <a:bodyPr/>
          <a:lstStyle/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Based off the Personal Severity Index</a:t>
            </a:r>
          </a:p>
          <a:p>
            <a:pPr marL="916017" lvl="2" indent="-342900">
              <a:buClr>
                <a:schemeClr val="accent5"/>
              </a:buClr>
            </a:pPr>
            <a:r>
              <a:rPr lang="en-US" dirty="0"/>
              <a:t>Score &gt;9 means high risk of mortality in the next year</a:t>
            </a:r>
          </a:p>
          <a:p>
            <a:pPr marL="916017" lvl="2" indent="-342900">
              <a:buClr>
                <a:schemeClr val="accent5"/>
              </a:buClr>
            </a:pPr>
            <a:r>
              <a:rPr lang="en-US" dirty="0"/>
              <a:t>Pulled from MDS</a:t>
            </a:r>
          </a:p>
          <a:p>
            <a:pPr lvl="1" indent="0">
              <a:buClr>
                <a:schemeClr val="accent5"/>
              </a:buClr>
              <a:buNone/>
            </a:pPr>
            <a:endParaRPr lang="en-US" dirty="0"/>
          </a:p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Enables providers to set families’ and residents’ expectations and avert the emotional decision making that often leads to inappropriate or unwanted care.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EF419B-1D8F-4AFA-B9DD-848243BD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ACP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97B21-A4BA-4636-BEAF-C3930A2B6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2</a:t>
            </a:fld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4536E-DBC5-4864-A668-56D57CAFD3D6}"/>
              </a:ext>
            </a:extLst>
          </p:cNvPr>
          <p:cNvSpPr txBox="1"/>
          <p:nvPr/>
        </p:nvSpPr>
        <p:spPr bwMode="auto">
          <a:xfrm>
            <a:off x="9707749" y="816369"/>
            <a:ext cx="1027415" cy="590931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FBB84-5B2D-48FC-B451-303A78D31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695" y="3258186"/>
            <a:ext cx="6459401" cy="1425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9AFFE0-D1C8-475E-9406-9ACF76C67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605" y="4792549"/>
            <a:ext cx="5562600" cy="14954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AD3D42-FD32-4DCA-A600-89AC5099E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212">
        <p:fade/>
      </p:transition>
    </mc:Choice>
    <mc:Fallback xmlns="">
      <p:transition spd="med" advTm="64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06402F-4F6D-4BB9-ADDE-5C55D7EDBF53}"/>
              </a:ext>
            </a:extLst>
          </p:cNvPr>
          <p:cNvSpPr/>
          <p:nvPr/>
        </p:nvSpPr>
        <p:spPr bwMode="auto">
          <a:xfrm>
            <a:off x="0" y="819151"/>
            <a:ext cx="12192000" cy="5279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2328A-1A15-43C5-976B-09A18DED09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8" y="2277402"/>
            <a:ext cx="11472672" cy="3131627"/>
          </a:xfrm>
        </p:spPr>
        <p:txBody>
          <a:bodyPr/>
          <a:lstStyle/>
          <a:p>
            <a:pPr algn="ctr"/>
            <a:r>
              <a:rPr lang="en-US" sz="2600" i="1" dirty="0">
                <a:solidFill>
                  <a:schemeClr val="bg1"/>
                </a:solidFill>
              </a:rPr>
              <a:t>“An approach that improves the quality of life of patients and their families facing the problems associated with life-threatening illnesses through the prevention and relief of suffering by means of early identification and impeccable assessment and treatment of pain and other problems.”</a:t>
            </a:r>
          </a:p>
          <a:p>
            <a:pPr algn="ctr"/>
            <a:endParaRPr lang="en-US" sz="2800" i="1" dirty="0">
              <a:solidFill>
                <a:schemeClr val="bg1"/>
              </a:solidFill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- Comprehensive and holistic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- Treating physical, spiritual, and psychosocial needs of the patient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71A912-F0E7-4E83-AB22-5B97B424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Health Organization has defined Palliative Care as: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A9809-3C0D-4DC3-94D6-C98F563A7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 </a:t>
            </a:r>
            <a:r>
              <a:rPr lang="en-US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 </a:t>
            </a:r>
            <a:fld id="{8022235C-F2BB-49F2-A307-DAF5D2C4A06C}" type="slidenum">
              <a:rPr smtClean="0"/>
              <a:pPr algn="r"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3</a:t>
            </a:fld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1FC44A-1013-4362-ABA1-9CA6231AD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118">
        <p:fade/>
      </p:transition>
    </mc:Choice>
    <mc:Fallback xmlns="">
      <p:transition spd="med" advTm="50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745342-B443-47C5-AC0B-7446D4536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1015663"/>
          </a:xfrm>
        </p:spPr>
        <p:txBody>
          <a:bodyPr/>
          <a:lstStyle/>
          <a:p>
            <a:r>
              <a:rPr lang="en-US" sz="2000" dirty="0">
                <a:cs typeface="Arial"/>
              </a:rPr>
              <a:t>Research published by the NEJM studied 151 patients with dx of metastatic non-small cell lung cancer. The research concluded that early palliative care led to significant improvements in both quality of life and mood.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25019B-4E7B-4F3D-B443-B2EC89C2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#1: Quality of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EF7A0-BE6C-4CB9-8582-E95E56B71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4</a:t>
            </a:fld>
            <a:endParaRPr dirty="0"/>
          </a:p>
        </p:txBody>
      </p:sp>
      <p:pic>
        <p:nvPicPr>
          <p:cNvPr id="5" name="Content Placeholder 67" descr="Chart, box and whisker chart&#10;&#10;Description automatically generated">
            <a:extLst>
              <a:ext uri="{FF2B5EF4-FFF2-40B4-BE49-F238E27FC236}">
                <a16:creationId xmlns:a16="http://schemas.microsoft.com/office/drawing/2014/main" id="{936B8165-A538-42E5-9A2A-0C891FE9003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31" y="2541555"/>
            <a:ext cx="3459860" cy="3305602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3269DA94-7303-4C06-9AC3-FE855F4D3C1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81" y="2542031"/>
            <a:ext cx="3459860" cy="33558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D6E5FD-213B-4595-A671-04A6713559EC}"/>
              </a:ext>
            </a:extLst>
          </p:cNvPr>
          <p:cNvSpPr/>
          <p:nvPr/>
        </p:nvSpPr>
        <p:spPr>
          <a:xfrm>
            <a:off x="5632181" y="5847157"/>
            <a:ext cx="2843516" cy="22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Twelve-week outcomes of assessments of moods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EE8AD1-FB98-4F4C-98A9-090470477762}"/>
              </a:ext>
            </a:extLst>
          </p:cNvPr>
          <p:cNvSpPr/>
          <p:nvPr/>
        </p:nvSpPr>
        <p:spPr>
          <a:xfrm>
            <a:off x="1370031" y="5846934"/>
            <a:ext cx="3459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Mean change in QOL scores from baseline to 12 weeks in the two study groups</a:t>
            </a:r>
            <a:endParaRPr lang="en-US" sz="900" dirty="0">
              <a:latin typeface="+mn-l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F2230D-F53B-47D4-B45B-2697B1758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369">
        <p:fade/>
      </p:transition>
    </mc:Choice>
    <mc:Fallback xmlns="">
      <p:transition spd="med" advTm="38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F56183-539F-4106-B231-CB6E57026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1938992"/>
          </a:xfrm>
        </p:spPr>
        <p:txBody>
          <a:bodyPr/>
          <a:lstStyle/>
          <a:p>
            <a:r>
              <a:rPr lang="en-US" sz="2000" b="1" kern="1200" dirty="0">
                <a:cs typeface="+mj-cs"/>
              </a:rPr>
              <a:t>Median survival </a:t>
            </a:r>
            <a:r>
              <a:rPr lang="en-US" sz="2000" kern="1200" dirty="0">
                <a:cs typeface="+mj-cs"/>
              </a:rPr>
              <a:t>was longer among patients receiving early palliative/hospice care. </a:t>
            </a:r>
            <a:r>
              <a:rPr lang="en-US" sz="2000" b="1" dirty="0"/>
              <a:t>11.6 vs. 8.9 months. </a:t>
            </a:r>
            <a:r>
              <a:rPr lang="en-US" sz="2000" b="1" kern="1200" dirty="0">
                <a:cs typeface="+mj-cs"/>
              </a:rPr>
              <a:t> </a:t>
            </a:r>
            <a:br>
              <a:rPr lang="en-US" sz="2000" kern="1200" dirty="0">
                <a:cs typeface="+mj-cs"/>
              </a:rPr>
            </a:br>
            <a:br>
              <a:rPr lang="en-US" sz="2000" kern="1200" dirty="0">
                <a:cs typeface="+mj-cs"/>
              </a:rPr>
            </a:br>
            <a:r>
              <a:rPr lang="en-US" sz="2000" b="1" dirty="0"/>
              <a:t>Why?</a:t>
            </a:r>
            <a:br>
              <a:rPr lang="en-US" sz="2000" dirty="0"/>
            </a:br>
            <a:r>
              <a:rPr lang="en-US" sz="2000" kern="1200" dirty="0">
                <a:cs typeface="+mj-cs"/>
              </a:rPr>
              <a:t>Patients received care that resulted in better management of symptoms, leading to stabilization of their condition, and prolonged survival.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3D260-0DE1-488B-9BF0-02D4A52A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#1: Quality of Life Cont’d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BD3D2-9D49-43BE-B111-7C7796C1F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5</a:t>
            </a:fld>
            <a:endParaRPr dirty="0"/>
          </a:p>
        </p:txBody>
      </p:sp>
      <p:pic>
        <p:nvPicPr>
          <p:cNvPr id="5" name="Content Placeholder 3" descr="Chart, histogram&#10;&#10;Description automatically generated">
            <a:extLst>
              <a:ext uri="{FF2B5EF4-FFF2-40B4-BE49-F238E27FC236}">
                <a16:creationId xmlns:a16="http://schemas.microsoft.com/office/drawing/2014/main" id="{F11CBE0A-5C4C-43C7-BFEA-9862775A0B5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01" y="2899113"/>
            <a:ext cx="3831597" cy="348994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46C06D-B0E4-43B9-AFDE-6532C4B7C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72">
        <p:fade/>
      </p:transition>
    </mc:Choice>
    <mc:Fallback xmlns="">
      <p:transition spd="med" advTm="31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F90DE-51F8-480F-B523-06166BE5E8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8028" cy="1015663"/>
          </a:xfrm>
        </p:spPr>
        <p:txBody>
          <a:bodyPr/>
          <a:lstStyle/>
          <a:p>
            <a:r>
              <a:rPr lang="en-US" sz="2000" dirty="0"/>
              <a:t>Many studies have shown that people, when asked, say they’d prefer to die at home rather than in a hospital. However, these wishes aren’t always realized if a person hasn’t been given clear instruction to a doctor or family member.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E0489C-0930-4ECF-875C-614D3256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#2: Care Aligned with Patient Wishes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E6FD2-832D-4F9F-836E-AC34DE04A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6</a:t>
            </a:fld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498C28-C0CD-4C80-8082-A06FC85A7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17">
        <p:fade/>
      </p:transition>
    </mc:Choice>
    <mc:Fallback xmlns="">
      <p:transition spd="med" advTm="23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E8DA11-BE47-47A0-9EF4-0E63A19C2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288797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Review what is known about the patient's goals and values.</a:t>
            </a:r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Understand and provide the medical facts about the patient’s </a:t>
            </a:r>
            <a:r>
              <a:rPr lang="en-US" b="1" i="1" dirty="0"/>
              <a:t>current</a:t>
            </a:r>
            <a:r>
              <a:rPr lang="en-US" dirty="0"/>
              <a:t> medical condition and prognosis.</a:t>
            </a:r>
            <a:endParaRPr lang="en-US" dirty="0">
              <a:cs typeface="Calibri"/>
            </a:endParaRPr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Find un-interrupted time for discussion.</a:t>
            </a:r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Provide information in small amounts, giving plenty of time for a response.</a:t>
            </a:r>
            <a:endParaRPr lang="en-US" dirty="0">
              <a:cs typeface="Calibri"/>
            </a:endParaRPr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Be sure to re-visit the MOLST discussion with any new change in condition.</a:t>
            </a:r>
            <a:endParaRPr lang="en-US" dirty="0">
              <a:cs typeface="Calibri"/>
            </a:endParaRPr>
          </a:p>
          <a:p>
            <a:pPr marL="342900" indent="-34290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/>
              <a:t>Remind your patient or health care proxy that a MOLST form can be changed at any time.</a:t>
            </a:r>
            <a:endParaRPr lang="en-US" dirty="0"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D693B6-E6FA-43F3-B0C0-64CEBB69F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Having a Thoughtful MOLST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E91B3-8FE8-4D1F-9B4E-04B155370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7</a:t>
            </a:fld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663EB6-5F86-41E3-B068-C7480EE0E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243">
        <p:fade/>
      </p:transition>
    </mc:Choice>
    <mc:Fallback xmlns="">
      <p:transition spd="med" advTm="59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A7F83-5F4B-48E0-AD6B-8824BF7BB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569" y="960121"/>
            <a:ext cx="11472672" cy="3093154"/>
          </a:xfrm>
        </p:spPr>
        <p:txBody>
          <a:bodyPr/>
          <a:lstStyle/>
          <a:p>
            <a:r>
              <a:rPr lang="en-US" sz="2000" b="1" dirty="0"/>
              <a:t>What is considered futile?</a:t>
            </a:r>
          </a:p>
          <a:p>
            <a:r>
              <a:rPr lang="en-US" sz="2000" dirty="0">
                <a:cs typeface="Arial"/>
              </a:rPr>
              <a:t>  “</a:t>
            </a:r>
            <a:r>
              <a:rPr lang="en-US" i="1" dirty="0">
                <a:cs typeface="Arial"/>
              </a:rPr>
              <a:t>C</a:t>
            </a:r>
            <a:r>
              <a:rPr lang="en-US" sz="2000" i="1" dirty="0">
                <a:cs typeface="Arial"/>
              </a:rPr>
              <a:t>are that neither produces a demonstrable positive effect, nor changes the prognosis, nor improves the patient’s quality of life.”</a:t>
            </a:r>
            <a:endParaRPr lang="en-US" sz="2000" i="1" dirty="0"/>
          </a:p>
          <a:p>
            <a:endParaRPr lang="en-US" sz="2000" dirty="0"/>
          </a:p>
          <a:p>
            <a:r>
              <a:rPr lang="en-US" sz="2000" b="1" dirty="0"/>
              <a:t>Why is futile treatment so common?</a:t>
            </a:r>
          </a:p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Fragmented care </a:t>
            </a:r>
          </a:p>
          <a:p>
            <a: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Patient and/or family are not fully informed of risk vs. benefit of medical interventions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ECCFEA-C006-44A8-B9DA-3D631DD2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#3: Decreased Futile Treatment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3D5B0-3F51-4CE1-B105-DF6D8688C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401"/>
              </a:spcAft>
              <a:buClr>
                <a:schemeClr val="accent5">
                  <a:lumMod val="50000"/>
                </a:schemeClr>
              </a:buClr>
              <a:tabLst>
                <a:tab pos="1025577" algn="l"/>
              </a:tabLst>
            </a:pPr>
            <a:r>
              <a:rPr lang="en-US"/>
              <a:t>P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 b="0">
                <a:solidFill>
                  <a:schemeClr val="accent5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</a:t>
            </a:r>
            <a:r>
              <a:rPr lang="en-US"/>
              <a:t> </a:t>
            </a:r>
            <a:fld id="{8022235C-F2BB-49F2-A307-DAF5D2C4A06C}" type="slidenum">
              <a:rPr smtClean="0"/>
              <a:pPr>
                <a:spcBef>
                  <a:spcPts val="300"/>
                </a:spcBef>
                <a:spcAft>
                  <a:spcPts val="401"/>
                </a:spcAft>
                <a:buClr>
                  <a:schemeClr val="accent5">
                    <a:lumMod val="50000"/>
                  </a:schemeClr>
                </a:buClr>
                <a:tabLst>
                  <a:tab pos="1025577" algn="l"/>
                </a:tabLst>
              </a:pPr>
              <a:t>8</a:t>
            </a:fld>
            <a:endParaRPr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D6480A-E524-42E4-B9E8-691074362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972">
        <p:fade/>
      </p:transition>
    </mc:Choice>
    <mc:Fallback xmlns="">
      <p:transition spd="med" advTm="38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24447F"/>
      </a:accent1>
      <a:accent2>
        <a:srgbClr val="595959"/>
      </a:accent2>
      <a:accent3>
        <a:srgbClr val="62C9BF"/>
      </a:accent3>
      <a:accent4>
        <a:srgbClr val="0073BC"/>
      </a:accent4>
      <a:accent5>
        <a:srgbClr val="F07032"/>
      </a:accent5>
      <a:accent6>
        <a:srgbClr val="7F7F7F"/>
      </a:accent6>
      <a:hlink>
        <a:srgbClr val="F07032"/>
      </a:hlink>
      <a:folHlink>
        <a:srgbClr val="F07032"/>
      </a:folHlink>
    </a:clrScheme>
    <a:fontScheme name="Custom 2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18288" tIns="18288" rIns="18288" bIns="1828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300"/>
          </a:spcBef>
          <a:spcAft>
            <a:spcPts val="400"/>
          </a:spcAft>
          <a:buClr>
            <a:schemeClr val="accent5">
              <a:lumMod val="50000"/>
            </a:schemeClr>
          </a:buClr>
          <a:buSzTx/>
          <a:buFont typeface="Webdings" pitchFamily="18" charset="2"/>
          <a:buNone/>
          <a:tabLst/>
          <a:defRPr kumimoji="0" sz="2400" b="0" i="0" u="none" strike="noStrike" kern="0" cap="none" spc="0" normalizeH="0" baseline="0" noProof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Calibri" pitchFamily="34" charset="0"/>
            <a:ea typeface="+mn-ea"/>
            <a:cs typeface="+mn-cs"/>
          </a:defRPr>
        </a:defPPr>
      </a:lstStyle>
    </a:txDef>
  </a:objectDefaults>
  <a:extraClrSchemeLst>
    <a:extraClrScheme>
      <a:clrScheme name="1_blank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003366"/>
        </a:lt2>
        <a:accent1>
          <a:srgbClr val="3366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B90000"/>
        </a:accent6>
        <a:hlink>
          <a:srgbClr val="99CC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003366"/>
        </a:lt2>
        <a:accent1>
          <a:srgbClr val="3366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B90000"/>
        </a:accent6>
        <a:hlink>
          <a:srgbClr val="99CC99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204162"/>
        </a:dk2>
        <a:lt2>
          <a:srgbClr val="B2B2B2"/>
        </a:lt2>
        <a:accent1>
          <a:srgbClr val="336699"/>
        </a:accent1>
        <a:accent2>
          <a:srgbClr val="C0D5EA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AEC1D4"/>
        </a:accent6>
        <a:hlink>
          <a:srgbClr val="99CC99"/>
        </a:hlink>
        <a:folHlink>
          <a:srgbClr val="478F4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8">
        <a:dk1>
          <a:srgbClr val="00234C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1C4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9">
        <a:dk1>
          <a:srgbClr val="00234C"/>
        </a:dk1>
        <a:lt1>
          <a:srgbClr val="FFFFFF"/>
        </a:lt1>
        <a:dk2>
          <a:srgbClr val="00234C"/>
        </a:dk2>
        <a:lt2>
          <a:srgbClr val="5F5F5F"/>
        </a:lt2>
        <a:accent1>
          <a:srgbClr val="004B85"/>
        </a:accent1>
        <a:accent2>
          <a:srgbClr val="EEB30E"/>
        </a:accent2>
        <a:accent3>
          <a:srgbClr val="FFFFFF"/>
        </a:accent3>
        <a:accent4>
          <a:srgbClr val="001C40"/>
        </a:accent4>
        <a:accent5>
          <a:srgbClr val="AAB1C2"/>
        </a:accent5>
        <a:accent6>
          <a:srgbClr val="D8A20C"/>
        </a:accent6>
        <a:hlink>
          <a:srgbClr val="4F0044"/>
        </a:hlink>
        <a:folHlink>
          <a:srgbClr val="005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F38C66236C954E8E41FA4214963F0A" ma:contentTypeVersion="7" ma:contentTypeDescription="Create a new document." ma:contentTypeScope="" ma:versionID="ee97036aa4d4d4251e1e6714dd7afb9d">
  <xsd:schema xmlns:xsd="http://www.w3.org/2001/XMLSchema" xmlns:xs="http://www.w3.org/2001/XMLSchema" xmlns:p="http://schemas.microsoft.com/office/2006/metadata/properties" xmlns:ns2="536a0246-b0b6-4b48-bcad-ed445be1b2f1" xmlns:ns3="3e8d5809-2d14-47d0-b8ae-1e293b75385b" targetNamespace="http://schemas.microsoft.com/office/2006/metadata/properties" ma:root="true" ma:fieldsID="8e5edccc0e4cfe4b4e75ff7d6998e101" ns2:_="" ns3:_="">
    <xsd:import namespace="536a0246-b0b6-4b48-bcad-ed445be1b2f1"/>
    <xsd:import namespace="3e8d5809-2d14-47d0-b8ae-1e293b7538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6a0246-b0b6-4b48-bcad-ed445be1b2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8d5809-2d14-47d0-b8ae-1e293b7538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8EAB43-BCBD-499D-9CCB-5A04B09BD1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6a0246-b0b6-4b48-bcad-ed445be1b2f1"/>
    <ds:schemaRef ds:uri="3e8d5809-2d14-47d0-b8ae-1e293b7538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6CFE94-DD05-4069-9610-1B01C1353143}">
  <ds:schemaRefs>
    <ds:schemaRef ds:uri="http://schemas.openxmlformats.org/package/2006/metadata/core-properties"/>
    <ds:schemaRef ds:uri="09f917f2-dbdb-486b-9b84-a08c40b0b1df"/>
    <ds:schemaRef ds:uri="http://schemas.microsoft.com/office/infopath/2007/PartnerControls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d582fa2b-783e-4655-b6fe-d112be33f29c"/>
    <ds:schemaRef ds:uri="http://schemas.microsoft.com/office/2006/metadata/properties"/>
    <ds:schemaRef ds:uri="http://www.w3.org/XML/1998/namespace"/>
    <ds:schemaRef ds:uri="446799e8-f3a9-4a5f-8218-98a9d62b91b2"/>
    <ds:schemaRef ds:uri="56dd383b-dfab-41c7-8f60-0181ad5cecc0"/>
  </ds:schemaRefs>
</ds:datastoreItem>
</file>

<file path=customXml/itemProps3.xml><?xml version="1.0" encoding="utf-8"?>
<ds:datastoreItem xmlns:ds="http://schemas.openxmlformats.org/officeDocument/2006/customXml" ds:itemID="{0104C149-6FE5-4DD6-9760-226B0A5CCB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27924</TotalTime>
  <Words>1478</Words>
  <Application>Microsoft Macintosh PowerPoint</Application>
  <PresentationFormat>Widescreen</PresentationFormat>
  <Paragraphs>108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Segoe UI</vt:lpstr>
      <vt:lpstr>Segoe UI Black</vt:lpstr>
      <vt:lpstr>Segoe UI Light</vt:lpstr>
      <vt:lpstr>Symbol</vt:lpstr>
      <vt:lpstr>Times New Roman</vt:lpstr>
      <vt:lpstr>Webdings</vt:lpstr>
      <vt:lpstr>Wingdings</vt:lpstr>
      <vt:lpstr>blank</vt:lpstr>
      <vt:lpstr>Benefits of Early Referral to Palliative Care for the Chronically &amp; Terminally Ill</vt:lpstr>
      <vt:lpstr>PowerPoint Presentation</vt:lpstr>
      <vt:lpstr>ACP Score</vt:lpstr>
      <vt:lpstr>The World Health Organization has defined Palliative Care as:</vt:lpstr>
      <vt:lpstr>Goal #1: Quality of Life</vt:lpstr>
      <vt:lpstr>Goal #1: Quality of Life Cont’d </vt:lpstr>
      <vt:lpstr>Goal #2: Care Aligned with Patient Wishes</vt:lpstr>
      <vt:lpstr>Having a Thoughtful MOLST Discussion</vt:lpstr>
      <vt:lpstr>Goal #3: Decreased Futile Treatment</vt:lpstr>
      <vt:lpstr>Case Example</vt:lpstr>
      <vt:lpstr>What the Patient and Family Didn’t Know</vt:lpstr>
      <vt:lpstr>Results</vt:lpstr>
      <vt:lpstr>Goal #4: Healthcare Cost Reduction </vt:lpstr>
      <vt:lpstr>Palliative or Hospice? </vt:lpstr>
      <vt:lpstr>What do These Patient’s Look Like?</vt:lpstr>
      <vt:lpstr>Medicare Coverage for Palliative Care</vt:lpstr>
      <vt:lpstr>PowerPoint Presentation</vt:lpstr>
      <vt:lpstr>References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Rich Robinson</dc:creator>
  <cp:lastModifiedBy>Lesley Flaim</cp:lastModifiedBy>
  <cp:revision>416</cp:revision>
  <cp:lastPrinted>2005-04-28T18:06:56Z</cp:lastPrinted>
  <dcterms:created xsi:type="dcterms:W3CDTF">2012-12-07T14:16:23Z</dcterms:created>
  <dcterms:modified xsi:type="dcterms:W3CDTF">2022-11-03T21:27:08Z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Only">
    <vt:lpwstr>No</vt:lpwstr>
  </property>
  <property fmtid="{D5CDD505-2E9C-101B-9397-08002B2CF9AE}" pid="3" name="Expires">
    <vt:filetime>2007-10-28T12:00:00Z</vt:filetime>
  </property>
  <property fmtid="{D5CDD505-2E9C-101B-9397-08002B2CF9AE}" pid="4" name="ContentTypeId">
    <vt:lpwstr>0x01010044F38C66236C954E8E41FA4214963F0A</vt:lpwstr>
  </property>
  <property fmtid="{D5CDD505-2E9C-101B-9397-08002B2CF9AE}" pid="5" name="MSIP_Label_4da9a349-8bf4-45d8-8015-284f591e980e_Enabled">
    <vt:lpwstr>True</vt:lpwstr>
  </property>
  <property fmtid="{D5CDD505-2E9C-101B-9397-08002B2CF9AE}" pid="6" name="MSIP_Label_4da9a349-8bf4-45d8-8015-284f591e980e_SiteId">
    <vt:lpwstr>b30bb6e2-c7a1-4248-8be6-c8cfac6af11a</vt:lpwstr>
  </property>
  <property fmtid="{D5CDD505-2E9C-101B-9397-08002B2CF9AE}" pid="7" name="MSIP_Label_4da9a349-8bf4-45d8-8015-284f591e980e_Owner">
    <vt:lpwstr>kdesalvo@realtimemed.com</vt:lpwstr>
  </property>
  <property fmtid="{D5CDD505-2E9C-101B-9397-08002B2CF9AE}" pid="8" name="MSIP_Label_4da9a349-8bf4-45d8-8015-284f591e980e_SetDate">
    <vt:lpwstr>2019-08-02T16:36:25.0372118Z</vt:lpwstr>
  </property>
  <property fmtid="{D5CDD505-2E9C-101B-9397-08002B2CF9AE}" pid="9" name="MSIP_Label_4da9a349-8bf4-45d8-8015-284f591e980e_Name">
    <vt:lpwstr>General</vt:lpwstr>
  </property>
  <property fmtid="{D5CDD505-2E9C-101B-9397-08002B2CF9AE}" pid="10" name="MSIP_Label_4da9a349-8bf4-45d8-8015-284f591e980e_Application">
    <vt:lpwstr>Microsoft Azure Information Protection</vt:lpwstr>
  </property>
  <property fmtid="{D5CDD505-2E9C-101B-9397-08002B2CF9AE}" pid="11" name="MSIP_Label_4da9a349-8bf4-45d8-8015-284f591e980e_Extended_MSFT_Method">
    <vt:lpwstr>Automatic</vt:lpwstr>
  </property>
  <property fmtid="{D5CDD505-2E9C-101B-9397-08002B2CF9AE}" pid="12" name="Sensitivity">
    <vt:lpwstr>General</vt:lpwstr>
  </property>
  <property fmtid="{D5CDD505-2E9C-101B-9397-08002B2CF9AE}" pid="13" name="Order">
    <vt:r8>2432500</vt:r8>
  </property>
  <property fmtid="{D5CDD505-2E9C-101B-9397-08002B2CF9AE}" pid="14" name="xd_Signature">
    <vt:bool>false</vt:bool>
  </property>
  <property fmtid="{D5CDD505-2E9C-101B-9397-08002B2CF9AE}" pid="15" name="xd_ProgID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_SourceUrl">
    <vt:lpwstr/>
  </property>
  <property fmtid="{D5CDD505-2E9C-101B-9397-08002B2CF9AE}" pid="19" name="_SharedFileIndex">
    <vt:lpwstr/>
  </property>
  <property fmtid="{D5CDD505-2E9C-101B-9397-08002B2CF9AE}" pid="20" name="ComplianceAssetId">
    <vt:lpwstr/>
  </property>
  <property fmtid="{D5CDD505-2E9C-101B-9397-08002B2CF9AE}" pid="21" name="TemplateUrl">
    <vt:lpwstr/>
  </property>
</Properties>
</file>