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61" r:id="rId3"/>
    <p:sldId id="302" r:id="rId4"/>
    <p:sldId id="298" r:id="rId5"/>
    <p:sldId id="308" r:id="rId6"/>
    <p:sldId id="300" r:id="rId7"/>
    <p:sldId id="301" r:id="rId8"/>
    <p:sldId id="268" r:id="rId9"/>
    <p:sldId id="303" r:id="rId10"/>
    <p:sldId id="280" r:id="rId11"/>
    <p:sldId id="304" r:id="rId12"/>
    <p:sldId id="305" r:id="rId13"/>
    <p:sldId id="306" r:id="rId14"/>
    <p:sldId id="307" r:id="rId15"/>
    <p:sldId id="297" r:id="rId16"/>
    <p:sldId id="274"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7"/>
    <p:restoredTop sz="71873" autoAdjust="0"/>
  </p:normalViewPr>
  <p:slideViewPr>
    <p:cSldViewPr snapToGrid="0" snapToObjects="1">
      <p:cViewPr varScale="1">
        <p:scale>
          <a:sx n="83" d="100"/>
          <a:sy n="83" d="100"/>
        </p:scale>
        <p:origin x="20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2/18/2020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and thank you all for taking the time to join us on this call today.</a:t>
            </a:r>
            <a:r>
              <a:rPr lang="en-US" baseline="0" dirty="0" smtClean="0"/>
              <a:t>  My name is Heather Saunders and I am the nursing program consultant for the Office of Healthcare Associated Infections and Antimicrobial Resistance within the Infectious Disease Epidemiology and Outbreak Response Bureau.  I am here today accompanied by numerous colleagues at the Maryland Department of Health to discuss the current situation and response to </a:t>
            </a:r>
            <a:r>
              <a:rPr lang="en-US" baseline="0" dirty="0" smtClean="0"/>
              <a:t>the Coronavirus Disease 2019 or COVID-19 first </a:t>
            </a:r>
            <a:r>
              <a:rPr lang="en-US" baseline="0" dirty="0" smtClean="0"/>
              <a:t>identified in Wuhan City, Hubei Province, China.  This call is specifically for long term care facilities.  If you are a member of the media we kindly ask that you disconnect at this time.  During the presentation we ask that you keep your phone on mute.  You are welcome to post questions in the chat box as we progress through the slides.  We will begin to answer questions at the end of the presentation.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a:p>
        </p:txBody>
      </p:sp>
    </p:spTree>
    <p:extLst>
      <p:ext uri="{BB962C8B-B14F-4D97-AF65-F5344CB8AC3E}">
        <p14:creationId xmlns:p14="http://schemas.microsoft.com/office/powerpoint/2010/main" val="10545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Due to the increased risk of transmission</a:t>
            </a:r>
            <a:r>
              <a:rPr lang="en-US" baseline="0" dirty="0" smtClean="0"/>
              <a:t> in various parts of China, CDC has developed guidance for the monitoring and self-isolation of travelers returning from various parts of China since February 5th. </a:t>
            </a:r>
            <a:r>
              <a:rPr lang="en-US" dirty="0" smtClean="0"/>
              <a:t>This guidance is specifically for US public health authorities and partners to provide a framework for assessing</a:t>
            </a:r>
            <a:r>
              <a:rPr lang="en-US" baseline="0" dirty="0" smtClean="0"/>
              <a:t> and managing the risk of potential exposures to COVID-19 while implementing public health actions based on that person’s risk level and clinical presentation.  Some of these actions may include active monitoring or public health supervision of self-monitoring and the application of movement restrictions, including staying home for 14 days post </a:t>
            </a:r>
            <a:r>
              <a:rPr lang="en-US" baseline="0" dirty="0" smtClean="0"/>
              <a:t>after departure from China, </a:t>
            </a:r>
            <a:r>
              <a:rPr lang="en-US" baseline="0" dirty="0" smtClean="0"/>
              <a:t>and quarantine, if needed. These asymptomatic travelers should remain home to the extent possible, avoid congregate settings, limit public activities, practice social distancing, and postpone additional travel.  Again, this is due to the increased risk for travelers returning from China.  We are not making any formal recommendations for this guidance to be retrospectively applied before the date of February 5th.  Any individuals returning from China, including any employees of your facilities should follow this guidance, self-monitor for symptoms, and contact by phone their local health department and provider if they develop a fever or cough or difficulty breathing during this 14-day period.  Symptomatic individuals will then be evaluated by public health to determine their need for testing.  We encourage facilities to work out ways that they can allow their employees to remain home while still receiving their full pay and being able to return to their jobs at the end of their 14 day isolation period. CDC has also provided additional guidance for employees exposed to COVID-19 in the healthcare setting in the event that we begin to see cases in Maryland.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10</a:t>
            </a:fld>
            <a:endParaRPr lang="en-US"/>
          </a:p>
        </p:txBody>
      </p:sp>
    </p:spTree>
    <p:extLst>
      <p:ext uri="{BB962C8B-B14F-4D97-AF65-F5344CB8AC3E}">
        <p14:creationId xmlns:p14="http://schemas.microsoft.com/office/powerpoint/2010/main" val="3115527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I want to switch over to discussing preparedness for long term care facilities.  How can we best prepare our facilities in the event that we start to have cases or community transmission of COVID-19?  Well in a lot of ways, our preparedness for preventing cases of COVID-19 in long term care is very similar to what we currently do to prevent the transmission of other respiratory viruses. I want to talk for a moment about 10 concrete steps that we would like every long term care facility to take to ensure the protection of our residents and healthcare workers from COVID-19 and other circulating respiratory viruses.  Every facility should already be performing daily surveillance for respiratory viruses, training their staff to look for signs and symptoms of respiratory illness in residents, placing them immediately on droplet precautions, and reporting symptoms to their infection </a:t>
            </a:r>
            <a:r>
              <a:rPr lang="en-US" baseline="0" dirty="0" err="1" smtClean="0"/>
              <a:t>preventionists</a:t>
            </a:r>
            <a:r>
              <a:rPr lang="en-US" baseline="0" dirty="0" smtClean="0"/>
              <a:t>.  Infection </a:t>
            </a:r>
            <a:r>
              <a:rPr lang="en-US" baseline="0" dirty="0" err="1" smtClean="0"/>
              <a:t>preventionists</a:t>
            </a:r>
            <a:r>
              <a:rPr lang="en-US" baseline="0" dirty="0" smtClean="0"/>
              <a:t> should be keeping a separate line listing of respiratory illness for residents and staff members in order to quickly identify outbreaks of respiratory illness in facilities.  This is the time to review sick policies with your employees.  All staff should remain home until 24 hours fever free and staff with respiratory symptoms should wear a mask if exhibiting signs of illness such as sore throat, cough, or runny nose.  It is still not too late to receive a flu vaccination and we should encourage our staff and residents to receive a vaccination if they have not already.  The flu is still widespread in Maryland and at high intensity.  You can help dispel vaccination myths through education and ensure high vaccination rates in your facilities.  Sometimes prevention is easy but for everyone it’s not always intuitive or common sense.  So continue to promote good respiratory hygiene and cough etiquette through education of staff and residents.  Send out flyers, create some creative, engaging education, and post signs in the facility.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11</a:t>
            </a:fld>
            <a:endParaRPr lang="en-US"/>
          </a:p>
        </p:txBody>
      </p:sp>
    </p:spTree>
    <p:extLst>
      <p:ext uri="{BB962C8B-B14F-4D97-AF65-F5344CB8AC3E}">
        <p14:creationId xmlns:p14="http://schemas.microsoft.com/office/powerpoint/2010/main" val="302729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Encourage good, frequent hand hygiene of staff and residents.  Ensure staff recognize the value of alcohol based hand rub and ensure your facilities have dispensers that are easily available to staff at multiple points of access throughout the facility.  Outside the door and inside the room is the best way to ensure staff can always access gel for hand hygiene.  </a:t>
            </a:r>
            <a:endParaRPr lang="en-US" dirty="0" smtClean="0"/>
          </a:p>
          <a:p>
            <a:r>
              <a:rPr lang="en-US" dirty="0" smtClean="0"/>
              <a:t>Don’t let visitors in your facility that are showing signs and symptoms of respiratory illness.  Screen</a:t>
            </a:r>
            <a:r>
              <a:rPr lang="en-US" baseline="0" dirty="0" smtClean="0"/>
              <a:t> visitors at the entrance of facilities and discourage them from visiting if they’re showing signs and symptoms of respiratory illness.  Develop policies for your facilities that restrict symptomatic visitors from visiting residents.  The front desk should be trained to say “Mr. Brown do you have any signs and symptoms of respiratory illness today?  I’m sorry Mr. Brown, but we strongly discourage visiting with those symptoms so that we can continue to protect our residents from respiratory viruses.”  If visitors must visit when ill during extenuating circumstances, they should be educated on the importance of wearing a mask for their visit.  Now is the time to review your environmental cleaning and ensure that you are maintaining good environmental cleaning that focuses on the daily disinfection of high touch surfaces in the facility.  Infection </a:t>
            </a:r>
            <a:r>
              <a:rPr lang="en-US" baseline="0" dirty="0" err="1" smtClean="0"/>
              <a:t>preventionists</a:t>
            </a:r>
            <a:r>
              <a:rPr lang="en-US" baseline="0" dirty="0" smtClean="0"/>
              <a:t> should be working closely with their environmental cleaning specialists to ensure that they understand their role in the prevention of respiratory illness at the facility.  Standard and droplet precautions should be implemented at the first sign or symptoms of respiratory illness.  Ensure front-line staff members have the autonomy to immediately implement precautions and know who to report symptoms to.  And finally, know that we are here to help.  The MDH guidelines for respiratory illness are available on our website and are posted at the end of this presentation.  Outbreaks of respiratory illness should immediately be reported to your local health department.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12</a:t>
            </a:fld>
            <a:endParaRPr lang="en-US"/>
          </a:p>
        </p:txBody>
      </p:sp>
    </p:spTree>
    <p:extLst>
      <p:ext uri="{BB962C8B-B14F-4D97-AF65-F5344CB8AC3E}">
        <p14:creationId xmlns:p14="http://schemas.microsoft.com/office/powerpoint/2010/main" val="247078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we continue to monitor the COVID-19 situation in the United States and around the world, we prepare for the possibility that COVID-19 could become a more serious issue in the US, resulting in community transmission.  W</a:t>
            </a:r>
            <a:r>
              <a:rPr lang="en-US" dirty="0" smtClean="0"/>
              <a:t>e have</a:t>
            </a:r>
            <a:r>
              <a:rPr lang="en-US" baseline="0" dirty="0" smtClean="0"/>
              <a:t> recently become</a:t>
            </a:r>
            <a:r>
              <a:rPr lang="en-US" dirty="0" smtClean="0"/>
              <a:t> </a:t>
            </a:r>
            <a:r>
              <a:rPr lang="en-US" baseline="0" dirty="0" smtClean="0"/>
              <a:t>aware </a:t>
            </a:r>
            <a:r>
              <a:rPr lang="en-US" baseline="0" dirty="0" smtClean="0"/>
              <a:t>of shortages across the nation in the supply of personal protective equipment.  </a:t>
            </a:r>
            <a:r>
              <a:rPr lang="en-US" baseline="0" dirty="0" smtClean="0"/>
              <a:t>Given decreases in exports from select countries such as China, India, and Taiwan and increases in the demand for supplies due to the outbreak, manufacturers of select types of PPE are reporting an increased volume of orders and challenges in meeting order demands.  Due </a:t>
            </a:r>
            <a:r>
              <a:rPr lang="en-US" baseline="0" dirty="0" smtClean="0"/>
              <a:t>to the decrease in </a:t>
            </a:r>
            <a:r>
              <a:rPr lang="en-US" baseline="0" dirty="0" smtClean="0"/>
              <a:t>supply and increased demands,  some distributors have reported to need to go on </a:t>
            </a:r>
            <a:r>
              <a:rPr lang="en-US" baseline="0" dirty="0" smtClean="0"/>
              <a:t>allocation </a:t>
            </a:r>
            <a:r>
              <a:rPr lang="en-US" baseline="0" dirty="0" smtClean="0"/>
              <a:t>in order to </a:t>
            </a:r>
            <a:r>
              <a:rPr lang="en-US" baseline="0" dirty="0" smtClean="0"/>
              <a:t>ensure that customers continue to receive product as it’s available.  </a:t>
            </a:r>
            <a:r>
              <a:rPr lang="en-US" baseline="0" dirty="0" smtClean="0"/>
              <a:t>Per CDC, plans to surge manufacturing globally are underway. As </a:t>
            </a:r>
            <a:r>
              <a:rPr lang="en-US" baseline="0" dirty="0" smtClean="0"/>
              <a:t>a result, we want to discuss some steps that you should take when observing shortages of personal protective equipment in your facilities.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13</a:t>
            </a:fld>
            <a:endParaRPr lang="en-US"/>
          </a:p>
        </p:txBody>
      </p:sp>
    </p:spTree>
    <p:extLst>
      <p:ext uri="{BB962C8B-B14F-4D97-AF65-F5344CB8AC3E}">
        <p14:creationId xmlns:p14="http://schemas.microsoft.com/office/powerpoint/2010/main" val="4117227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event that your facility begins to experience shortages in the supply of personal protective equipment, we ask that you would follow the following 5 steps:  First, reach out to your corporate office to report the shortage and contact your manufacturer for further information and advice.  Secondly, do not order or expect more personal protective equipment than what you need at this time of year.  Due to the shortages globally, facilities will not be able to increase their stock past what they would normally need.  3</a:t>
            </a:r>
            <a:r>
              <a:rPr lang="en-US" baseline="30000" dirty="0" smtClean="0"/>
              <a:t>rd</a:t>
            </a:r>
            <a:r>
              <a:rPr lang="en-US" baseline="0" dirty="0" smtClean="0"/>
              <a:t>, Continue to appropriately isolate patients with the flu and other respiratory viruses immediately upon recognition of symptoms.  4</a:t>
            </a:r>
            <a:r>
              <a:rPr lang="en-US" baseline="30000" dirty="0" smtClean="0"/>
              <a:t>th</a:t>
            </a:r>
            <a:r>
              <a:rPr lang="en-US" baseline="0" dirty="0" smtClean="0"/>
              <a:t>, protect against hoarding and the community use of face masks by educating your staff members on the appropriate use of personal protective equipment.  CDC does not currently recommend that the general public be using facemasks.  Instead, CDC recommends that the public follow everyday preventive actions, such as hand washing, covering your cough, and staying home when sick.  There are no easy answers to the issue of personal protective equipment shortages.  MDH continues to work on a coordinated and systemic response to this nation-wide problem but there are no simple fixes.  </a:t>
            </a:r>
            <a:r>
              <a:rPr lang="en-US" dirty="0" smtClean="0"/>
              <a:t>Employers and healthcare personnel</a:t>
            </a:r>
            <a:r>
              <a:rPr lang="en-US" baseline="0" dirty="0" smtClean="0"/>
              <a:t> should be reminded that PPE is only one aspect of safe care for patients with transmissible diseases such as the flu or COVID-19.  Visit the link on this slide to read more about the hierarchy of controls approach to preventing infectious disease transmission.  Look to these for ways that your facility can conserve PPE during this current shortage.  Administrative controls such as limiting-face-to-face HCP encounters and excluding HCP not directly involved in patient care of patients needing personal protective equipment can conserve PPE supply and reduce the risk of transmission of infectious diseases such as influenza.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14</a:t>
            </a:fld>
            <a:endParaRPr lang="en-US"/>
          </a:p>
        </p:txBody>
      </p:sp>
    </p:spTree>
    <p:extLst>
      <p:ext uri="{BB962C8B-B14F-4D97-AF65-F5344CB8AC3E}">
        <p14:creationId xmlns:p14="http://schemas.microsoft.com/office/powerpoint/2010/main" val="119252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advantage</a:t>
            </a:r>
            <a:r>
              <a:rPr lang="en-US" baseline="0" dirty="0" smtClean="0"/>
              <a:t> of this list of resources to learn more about COVID-19.  I also wanted to point out the recent memo from CMS calling “</a:t>
            </a:r>
            <a:r>
              <a:rPr lang="en-US" sz="1200" b="0" i="1" kern="1200" dirty="0" smtClean="0">
                <a:solidFill>
                  <a:schemeClr val="tx1"/>
                </a:solidFill>
                <a:effectLst/>
                <a:latin typeface="+mn-lt"/>
                <a:ea typeface="+mn-ea"/>
                <a:cs typeface="+mn-cs"/>
              </a:rPr>
              <a:t>“Every Medicare participating facility in the Nation’s healthcare system to</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adhere to standards for infection prevention and control in order to provide safe, high quality care. As concerns arise with the emerging 2019 Novel Coronavirus (2019-nCoV) threat, CMS encourages all healthcare facilities to carefully review the information provided by the U.S. Centers for Disease Control and Prevention (CDC).</a:t>
            </a:r>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Because coronavirus infections can rapidly appear and spread, facilities must take steps to prepare, including reviewing their infection control policies and practices to prevent the spread of infection.“</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15</a:t>
            </a:fld>
            <a:endParaRPr lang="en-US"/>
          </a:p>
        </p:txBody>
      </p:sp>
    </p:spTree>
    <p:extLst>
      <p:ext uri="{BB962C8B-B14F-4D97-AF65-F5344CB8AC3E}">
        <p14:creationId xmlns:p14="http://schemas.microsoft.com/office/powerpoint/2010/main" val="755501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16</a:t>
            </a:fld>
            <a:endParaRPr lang="en-US"/>
          </a:p>
        </p:txBody>
      </p:sp>
    </p:spTree>
    <p:extLst>
      <p:ext uri="{BB962C8B-B14F-4D97-AF65-F5344CB8AC3E}">
        <p14:creationId xmlns:p14="http://schemas.microsoft.com/office/powerpoint/2010/main" val="19401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today’s call we will briefly review the current situation of </a:t>
            </a:r>
            <a:r>
              <a:rPr lang="en-US" baseline="0" dirty="0" smtClean="0"/>
              <a:t>COVID-19, </a:t>
            </a:r>
            <a:r>
              <a:rPr lang="en-US" baseline="0" dirty="0" smtClean="0"/>
              <a:t>discuss how long term care facilities can improve their prevention of respiratory viruses such as </a:t>
            </a:r>
            <a:r>
              <a:rPr lang="en-US" baseline="0" dirty="0" smtClean="0"/>
              <a:t>the COVID-19 causative SARS-CoV-2 virus, </a:t>
            </a:r>
            <a:r>
              <a:rPr lang="en-US" baseline="0" dirty="0" smtClean="0"/>
              <a:t>and discuss the emerging shortages in the access to personal protective equipment.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a:p>
        </p:txBody>
      </p:sp>
    </p:spTree>
    <p:extLst>
      <p:ext uri="{BB962C8B-B14F-4D97-AF65-F5344CB8AC3E}">
        <p14:creationId xmlns:p14="http://schemas.microsoft.com/office/powerpoint/2010/main" val="162194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begin</a:t>
            </a:r>
            <a:r>
              <a:rPr lang="en-US" baseline="0" dirty="0" smtClean="0"/>
              <a:t> to discuss the outbreak, I want to provide a brief overview of coronaviruses in general.  Coronaviruses come from a family of enveloped viruses called the </a:t>
            </a:r>
            <a:r>
              <a:rPr lang="en-US" baseline="0" dirty="0" err="1" smtClean="0"/>
              <a:t>Coronaviridae</a:t>
            </a:r>
            <a:r>
              <a:rPr lang="en-US" baseline="0" dirty="0" smtClean="0"/>
              <a:t>, some of </a:t>
            </a:r>
            <a:r>
              <a:rPr lang="en-US" baseline="0" dirty="0" smtClean="0"/>
              <a:t>which can </a:t>
            </a:r>
            <a:r>
              <a:rPr lang="en-US" baseline="0" dirty="0" smtClean="0"/>
              <a:t>infect humans and animals.  There are over 40 species of coronavirus and of </a:t>
            </a:r>
            <a:r>
              <a:rPr lang="en-US" baseline="0" dirty="0" smtClean="0"/>
              <a:t>those that infect humans, </a:t>
            </a:r>
            <a:r>
              <a:rPr lang="en-US" baseline="0" dirty="0" smtClean="0"/>
              <a:t>they typically produce respiratory symptoms that vary from mild to severe.  Some coronaviruses are called human coronaviruses as they have the natural capability of infecting humans.  Other coronaviruses </a:t>
            </a:r>
            <a:r>
              <a:rPr lang="en-US" baseline="0" dirty="0" smtClean="0"/>
              <a:t>have originated </a:t>
            </a:r>
            <a:r>
              <a:rPr lang="en-US" baseline="0" dirty="0" smtClean="0"/>
              <a:t>in various animals but occasionally these viruses will jump species and develop the ability to infect humans.  This was the case with the current MERS-</a:t>
            </a:r>
            <a:r>
              <a:rPr lang="en-US" baseline="0" dirty="0" err="1" smtClean="0"/>
              <a:t>CoV</a:t>
            </a:r>
            <a:r>
              <a:rPr lang="en-US" baseline="0" dirty="0" smtClean="0"/>
              <a:t> virus, the 2003 SARS coronavirus, and the recently emerged SARS-CoV-2 coronavirus, identified in 2019 that causes the respiratory disease being referred to as COVID-19.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a:p>
        </p:txBody>
      </p:sp>
    </p:spTree>
    <p:extLst>
      <p:ext uri="{BB962C8B-B14F-4D97-AF65-F5344CB8AC3E}">
        <p14:creationId xmlns:p14="http://schemas.microsoft.com/office/powerpoint/2010/main" val="380800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COVID-19 was identified </a:t>
            </a:r>
            <a:r>
              <a:rPr lang="en-US" sz="1200" b="0" i="0" kern="1200" dirty="0" smtClean="0">
                <a:solidFill>
                  <a:schemeClr val="tx1"/>
                </a:solidFill>
                <a:effectLst/>
                <a:latin typeface="+mn-lt"/>
                <a:ea typeface="+mn-ea"/>
                <a:cs typeface="+mn-cs"/>
              </a:rPr>
              <a:t>on December 31, 2019 when an outbreak of pneumonia of unknown etiology in Wuhan City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was reported to the WHO</a:t>
            </a:r>
            <a:r>
              <a:rPr lang="en-US" sz="1200" b="0" i="0" kern="1200" baseline="0" dirty="0" smtClean="0">
                <a:solidFill>
                  <a:schemeClr val="tx1"/>
                </a:solidFill>
                <a:effectLst/>
                <a:latin typeface="+mn-lt"/>
                <a:ea typeface="+mn-ea"/>
                <a:cs typeface="+mn-cs"/>
              </a:rPr>
              <a:t>.  </a:t>
            </a:r>
            <a:r>
              <a:rPr lang="en-US" dirty="0" smtClean="0"/>
              <a:t>Current reports state</a:t>
            </a:r>
            <a:r>
              <a:rPr lang="en-US" baseline="0" dirty="0" smtClean="0"/>
              <a:t> that over </a:t>
            </a:r>
            <a:r>
              <a:rPr lang="en-US" baseline="0" dirty="0" smtClean="0"/>
              <a:t>70,000 </a:t>
            </a:r>
            <a:r>
              <a:rPr lang="en-US" baseline="0" dirty="0" smtClean="0"/>
              <a:t>infections have now been </a:t>
            </a:r>
            <a:r>
              <a:rPr lang="en-US" baseline="0" dirty="0" smtClean="0"/>
              <a:t>reported </a:t>
            </a:r>
            <a:r>
              <a:rPr lang="en-US" baseline="0" dirty="0" smtClean="0"/>
              <a:t>with </a:t>
            </a:r>
            <a:r>
              <a:rPr lang="en-US" baseline="0" dirty="0" smtClean="0"/>
              <a:t>just over 1700 </a:t>
            </a:r>
            <a:r>
              <a:rPr lang="en-US" baseline="0" dirty="0" smtClean="0"/>
              <a:t>deaths. </a:t>
            </a:r>
            <a:r>
              <a:rPr lang="en-US" sz="1200" b="0" i="0" kern="1200" dirty="0" smtClean="0">
                <a:solidFill>
                  <a:schemeClr val="tx1"/>
                </a:solidFill>
                <a:effectLst/>
                <a:latin typeface="+mn-lt"/>
                <a:ea typeface="+mn-ea"/>
                <a:cs typeface="+mn-cs"/>
              </a:rPr>
              <a:t> </a:t>
            </a:r>
            <a:r>
              <a:rPr lang="en-US" baseline="0" dirty="0" smtClean="0"/>
              <a:t>The majority of these infections have been identified in the Hubei province followed by mainland China.  COVID-19 infections </a:t>
            </a:r>
            <a:r>
              <a:rPr lang="en-US" sz="1200" b="0" i="0" kern="1200" dirty="0" smtClean="0">
                <a:solidFill>
                  <a:schemeClr val="tx1"/>
                </a:solidFill>
                <a:effectLst/>
                <a:latin typeface="+mn-lt"/>
                <a:ea typeface="+mn-ea"/>
                <a:cs typeface="+mn-cs"/>
              </a:rPr>
              <a:t>are also being reported in a growing number of countries internationally, </a:t>
            </a:r>
            <a:r>
              <a:rPr lang="en-US" sz="1200" b="0" i="0" kern="1200" dirty="0" smtClean="0">
                <a:solidFill>
                  <a:schemeClr val="tx1"/>
                </a:solidFill>
                <a:effectLst/>
                <a:latin typeface="+mn-lt"/>
                <a:ea typeface="+mn-ea"/>
                <a:cs typeface="+mn-cs"/>
              </a:rPr>
              <a:t>including in </a:t>
            </a:r>
            <a:r>
              <a:rPr lang="en-US" sz="1200" b="0" i="0" kern="1200" dirty="0" smtClean="0">
                <a:solidFill>
                  <a:schemeClr val="tx1"/>
                </a:solidFill>
                <a:effectLst/>
                <a:latin typeface="+mn-lt"/>
                <a:ea typeface="+mn-ea"/>
                <a:cs typeface="+mn-cs"/>
              </a:rPr>
              <a:t>the United States, where 15</a:t>
            </a:r>
            <a:r>
              <a:rPr lang="en-US" sz="1200" b="0" i="0" kern="1200" baseline="0" dirty="0" smtClean="0">
                <a:solidFill>
                  <a:schemeClr val="tx1"/>
                </a:solidFill>
                <a:effectLst/>
                <a:latin typeface="+mn-lt"/>
                <a:ea typeface="+mn-ea"/>
                <a:cs typeface="+mn-cs"/>
              </a:rPr>
              <a:t> infections with</a:t>
            </a:r>
            <a:r>
              <a:rPr lang="en-US" sz="1200" b="0" i="0" u="non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COVID-19 have now been confirmed.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More cases are likely to be identified in the coming days, including more cases in the United States. </a:t>
            </a:r>
            <a:r>
              <a:rPr lang="en-US" sz="1200" b="0" i="0" kern="1200" dirty="0" smtClean="0">
                <a:solidFill>
                  <a:schemeClr val="tx1"/>
                </a:solidFill>
                <a:effectLst/>
                <a:latin typeface="+mn-lt"/>
                <a:ea typeface="+mn-ea"/>
                <a:cs typeface="+mn-cs"/>
              </a:rPr>
              <a:t>There are a limited number of reports that describe the clinical</a:t>
            </a:r>
            <a:r>
              <a:rPr lang="en-US" sz="1200" b="0" i="0" kern="1200" baseline="0" dirty="0" smtClean="0">
                <a:solidFill>
                  <a:schemeClr val="tx1"/>
                </a:solidFill>
                <a:effectLst/>
                <a:latin typeface="+mn-lt"/>
                <a:ea typeface="+mn-ea"/>
                <a:cs typeface="+mn-cs"/>
              </a:rPr>
              <a:t> presentation of patients with confirmed COVID-19, and most are limited to those hospitalized patients with pneumonia.  </a:t>
            </a:r>
            <a:r>
              <a:rPr lang="en-US" sz="1200" b="0" i="0" kern="1200" dirty="0" smtClean="0">
                <a:solidFill>
                  <a:schemeClr val="tx1"/>
                </a:solidFill>
                <a:effectLst/>
                <a:latin typeface="+mn-lt"/>
                <a:ea typeface="+mn-ea"/>
                <a:cs typeface="+mn-cs"/>
              </a:rPr>
              <a:t>Frequently reported signs and symptoms have included fever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cough, </a:t>
            </a:r>
            <a:r>
              <a:rPr lang="en-US" sz="1200" b="0" i="0" kern="1200" dirty="0" smtClean="0">
                <a:solidFill>
                  <a:schemeClr val="tx1"/>
                </a:solidFill>
                <a:effectLst/>
                <a:latin typeface="+mn-lt"/>
                <a:ea typeface="+mn-ea"/>
                <a:cs typeface="+mn-cs"/>
              </a:rPr>
              <a:t>fatigue, sore </a:t>
            </a:r>
            <a:r>
              <a:rPr lang="en-US" sz="1200" b="0" i="0" kern="1200" dirty="0" smtClean="0">
                <a:solidFill>
                  <a:schemeClr val="tx1"/>
                </a:solidFill>
                <a:effectLst/>
                <a:latin typeface="+mn-lt"/>
                <a:ea typeface="+mn-ea"/>
                <a:cs typeface="+mn-cs"/>
              </a:rPr>
              <a:t>throat,</a:t>
            </a:r>
            <a:r>
              <a:rPr lang="en-US" sz="1200" b="0" i="0" kern="1200" baseline="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rPr>
              <a:t>shortness of breath.</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CDC </a:t>
            </a:r>
            <a:r>
              <a:rPr lang="en-US" sz="1200" b="0" i="0" kern="1200" dirty="0" smtClean="0">
                <a:solidFill>
                  <a:schemeClr val="tx1"/>
                </a:solidFill>
                <a:effectLst/>
                <a:latin typeface="+mn-lt"/>
                <a:ea typeface="+mn-ea"/>
                <a:cs typeface="+mn-cs"/>
              </a:rPr>
              <a:t>believes at this time that symptoms of COVID-19 may appear in as few as 2 days or as long as 14 days after exposure. This is based on what has been previously seen</a:t>
            </a:r>
            <a:r>
              <a:rPr lang="en-US" sz="1200" b="0" i="0" kern="1200" baseline="0" dirty="0" smtClean="0">
                <a:solidFill>
                  <a:schemeClr val="tx1"/>
                </a:solidFill>
                <a:effectLst/>
                <a:latin typeface="+mn-lt"/>
                <a:ea typeface="+mn-ea"/>
                <a:cs typeface="+mn-cs"/>
              </a:rPr>
              <a:t> as</a:t>
            </a:r>
            <a:r>
              <a:rPr lang="en-US" sz="1200" b="0" i="0" kern="1200" dirty="0" smtClean="0">
                <a:solidFill>
                  <a:schemeClr val="tx1"/>
                </a:solidFill>
                <a:effectLst/>
                <a:latin typeface="+mn-lt"/>
                <a:ea typeface="+mn-ea"/>
                <a:cs typeface="+mn-cs"/>
              </a:rPr>
              <a:t> the incubation period of other </a:t>
            </a:r>
            <a:r>
              <a:rPr lang="en-US" sz="1200" b="0" i="0" u="none" kern="1200" dirty="0" smtClean="0">
                <a:solidFill>
                  <a:schemeClr val="tx1"/>
                </a:solidFill>
                <a:effectLst/>
                <a:latin typeface="+mn-lt"/>
                <a:ea typeface="+mn-ea"/>
                <a:cs typeface="+mn-cs"/>
              </a:rPr>
              <a:t>coronav</a:t>
            </a:r>
            <a:r>
              <a:rPr lang="en-US" sz="1200" b="0" i="0" kern="1200" dirty="0" smtClean="0">
                <a:solidFill>
                  <a:schemeClr val="tx1"/>
                </a:solidFill>
                <a:effectLst/>
                <a:latin typeface="+mn-lt"/>
                <a:ea typeface="+mn-ea"/>
                <a:cs typeface="+mn-cs"/>
              </a:rPr>
              <a:t>iruses.</a:t>
            </a:r>
            <a:r>
              <a:rPr lang="en-US" sz="1200" b="0" i="0" kern="1200" baseline="0" dirty="0" smtClean="0">
                <a:solidFill>
                  <a:schemeClr val="tx1"/>
                </a:solidFill>
                <a:effectLst/>
                <a:latin typeface="+mn-lt"/>
                <a:ea typeface="+mn-ea"/>
                <a:cs typeface="+mn-cs"/>
              </a:rPr>
              <a:t> Initially, identified patients had epidemiological links to a large seafood and animal market in Wuhan City, suggesting animal-to-person transmission.  However, since then, it has become certain that </a:t>
            </a:r>
            <a:r>
              <a:rPr lang="en-US" sz="1200" b="0" i="0" kern="1200" dirty="0" smtClean="0">
                <a:solidFill>
                  <a:schemeClr val="tx1"/>
                </a:solidFill>
                <a:effectLst/>
                <a:latin typeface="+mn-lt"/>
                <a:ea typeface="+mn-ea"/>
                <a:cs typeface="+mn-cs"/>
              </a:rPr>
              <a:t>person-to-person spread of 2019-nCoV is occurring. </a:t>
            </a:r>
            <a:r>
              <a:rPr lang="en-US" sz="1200" b="0" i="0" kern="1200" dirty="0" smtClean="0">
                <a:solidFill>
                  <a:schemeClr val="tx1"/>
                </a:solidFill>
                <a:effectLst/>
                <a:latin typeface="+mn-lt"/>
                <a:ea typeface="+mn-ea"/>
                <a:cs typeface="+mn-cs"/>
              </a:rPr>
              <a:t>Current </a:t>
            </a:r>
            <a:r>
              <a:rPr lang="en-US" sz="1200" b="0" i="0" kern="1200" dirty="0" smtClean="0">
                <a:solidFill>
                  <a:schemeClr val="tx1"/>
                </a:solidFill>
                <a:effectLst/>
                <a:latin typeface="+mn-lt"/>
                <a:ea typeface="+mn-ea"/>
                <a:cs typeface="+mn-cs"/>
              </a:rPr>
              <a:t>estimates suggest that each infected case is infecting 1.5-3.5 other persons</a:t>
            </a:r>
            <a:r>
              <a:rPr lang="en-US" sz="1200" b="0" i="0" kern="1200" baseline="0" dirty="0" smtClean="0">
                <a:solidFill>
                  <a:schemeClr val="tx1"/>
                </a:solidFill>
                <a:effectLst/>
                <a:latin typeface="+mn-lt"/>
                <a:ea typeface="+mn-ea"/>
                <a:cs typeface="+mn-cs"/>
              </a:rPr>
              <a:t> although it is too early to say this for certain. </a:t>
            </a:r>
            <a:r>
              <a:rPr lang="en-US" sz="1200" b="0" i="0" kern="1200" dirty="0" smtClean="0">
                <a:solidFill>
                  <a:schemeClr val="tx1"/>
                </a:solidFill>
                <a:effectLst/>
                <a:latin typeface="+mn-lt"/>
                <a:ea typeface="+mn-ea"/>
                <a:cs typeface="+mn-cs"/>
              </a:rPr>
              <a:t> It</a:t>
            </a:r>
            <a:r>
              <a:rPr lang="en-US" sz="1200" b="0" i="0" kern="1200" baseline="0" dirty="0" smtClean="0">
                <a:solidFill>
                  <a:schemeClr val="tx1"/>
                </a:solidFill>
                <a:effectLst/>
                <a:latin typeface="+mn-lt"/>
                <a:ea typeface="+mn-ea"/>
                <a:cs typeface="+mn-cs"/>
              </a:rPr>
              <a:t> is unknown just </a:t>
            </a:r>
            <a:r>
              <a:rPr lang="en-US" sz="1200" b="0" i="0" kern="1200" dirty="0" smtClean="0">
                <a:solidFill>
                  <a:schemeClr val="tx1"/>
                </a:solidFill>
                <a:effectLst/>
                <a:latin typeface="+mn-lt"/>
                <a:ea typeface="+mn-ea"/>
                <a:cs typeface="+mn-cs"/>
              </a:rPr>
              <a:t>how many infections progress to severe illness, as both mild to severe illnesses have both been observed</a:t>
            </a:r>
            <a:r>
              <a:rPr lang="en-US" sz="1200" b="0" i="0" kern="1200" baseline="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a:p>
        </p:txBody>
      </p:sp>
    </p:spTree>
    <p:extLst>
      <p:ext uri="{BB962C8B-B14F-4D97-AF65-F5344CB8AC3E}">
        <p14:creationId xmlns:p14="http://schemas.microsoft.com/office/powerpoint/2010/main" val="104338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of February 17</a:t>
            </a:r>
            <a:r>
              <a:rPr lang="en-US" baseline="30000" dirty="0" smtClean="0"/>
              <a:t>th</a:t>
            </a:r>
            <a:r>
              <a:rPr lang="en-US" dirty="0" smtClean="0"/>
              <a:t>, 25 </a:t>
            </a:r>
            <a:r>
              <a:rPr lang="en-US" baseline="0" dirty="0" smtClean="0"/>
              <a:t>countries outside of China have identified cases of COVID-19. Countries that have identified cases include….. As we have said before, this continues to be a rapidly evolving outbreak that is literally emerging in front of our eyes.  It is likely that additional cases will be identified in other countries in the coming days and weeks.  </a:t>
            </a:r>
            <a:endParaRPr lang="en-US" dirty="0" smtClean="0"/>
          </a:p>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5</a:t>
            </a:fld>
            <a:endParaRPr lang="en-US"/>
          </a:p>
        </p:txBody>
      </p:sp>
    </p:spTree>
    <p:extLst>
      <p:ext uri="{BB962C8B-B14F-4D97-AF65-F5344CB8AC3E}">
        <p14:creationId xmlns:p14="http://schemas.microsoft.com/office/powerpoint/2010/main" val="191151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February</a:t>
            </a:r>
            <a:r>
              <a:rPr lang="en-US" baseline="0" dirty="0" smtClean="0"/>
              <a:t> </a:t>
            </a:r>
            <a:r>
              <a:rPr lang="en-US" baseline="0" dirty="0" smtClean="0"/>
              <a:t>17, </a:t>
            </a:r>
            <a:r>
              <a:rPr lang="en-US" dirty="0" smtClean="0"/>
              <a:t> </a:t>
            </a:r>
            <a:r>
              <a:rPr lang="en-US" dirty="0" smtClean="0"/>
              <a:t>In the United States, case count is currently at 15 in </a:t>
            </a:r>
            <a:r>
              <a:rPr lang="en-US" dirty="0" smtClean="0"/>
              <a:t>7 </a:t>
            </a:r>
            <a:r>
              <a:rPr lang="en-US" dirty="0" smtClean="0"/>
              <a:t>different states,</a:t>
            </a:r>
            <a:r>
              <a:rPr lang="en-US" baseline="0" dirty="0" smtClean="0"/>
              <a:t> including Washington state, Illinois, California, Arizona, </a:t>
            </a:r>
            <a:r>
              <a:rPr lang="en-US" baseline="0" dirty="0" smtClean="0"/>
              <a:t>Massachusetts, Wisconsin, and Texas. </a:t>
            </a:r>
            <a:endParaRPr lang="en-US" baseline="0" dirty="0" smtClean="0"/>
          </a:p>
          <a:p>
            <a:r>
              <a:rPr lang="en-US" baseline="0" dirty="0" smtClean="0"/>
              <a:t>60 </a:t>
            </a:r>
            <a:r>
              <a:rPr lang="en-US" baseline="0" dirty="0" smtClean="0"/>
              <a:t>Persons are currently under investigation in </a:t>
            </a:r>
            <a:r>
              <a:rPr lang="en-US" baseline="0" dirty="0" smtClean="0"/>
              <a:t>42 </a:t>
            </a:r>
            <a:r>
              <a:rPr lang="en-US" baseline="0" dirty="0" smtClean="0"/>
              <a:t>states with </a:t>
            </a:r>
            <a:r>
              <a:rPr lang="en-US" baseline="0" dirty="0" smtClean="0"/>
              <a:t>15 positive and 392 negative. </a:t>
            </a:r>
          </a:p>
          <a:p>
            <a:r>
              <a:rPr lang="en-US" baseline="0" dirty="0" smtClean="0"/>
              <a:t>As </a:t>
            </a:r>
            <a:r>
              <a:rPr lang="en-US" baseline="0" dirty="0" smtClean="0"/>
              <a:t>mentioned in a previous slide, several of these cases have now been directly linked to other cases in the US by close contacts, </a:t>
            </a:r>
            <a:r>
              <a:rPr lang="en-US" baseline="0" dirty="0" smtClean="0"/>
              <a:t>providing further </a:t>
            </a:r>
            <a:r>
              <a:rPr lang="en-US" baseline="0" dirty="0" smtClean="0"/>
              <a:t>evidence of person-to-person spread.  </a:t>
            </a:r>
            <a:endParaRPr lang="en-US" dirty="0" smtClean="0"/>
          </a:p>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6</a:t>
            </a:fld>
            <a:endParaRPr lang="en-US"/>
          </a:p>
        </p:txBody>
      </p:sp>
    </p:spTree>
    <p:extLst>
      <p:ext uri="{BB962C8B-B14F-4D97-AF65-F5344CB8AC3E}">
        <p14:creationId xmlns:p14="http://schemas.microsoft.com/office/powerpoint/2010/main" val="337153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of today, Maryland has tested 2 individuals for novel coronavirus.</a:t>
            </a:r>
            <a:r>
              <a:rPr lang="en-US" baseline="0" dirty="0" smtClean="0"/>
              <a:t>  Both tests have been confirmed negative by CDC’s laboratory.  </a:t>
            </a:r>
            <a:r>
              <a:rPr lang="en-US" baseline="0" dirty="0" smtClean="0"/>
              <a:t>No tests are pending.  We </a:t>
            </a:r>
            <a:r>
              <a:rPr lang="en-US" baseline="0" dirty="0" smtClean="0"/>
              <a:t>will continue to provide updates on the testing and case counts on our website at health.Maryland.gov/coronavirus.  </a:t>
            </a:r>
            <a:endParaRPr lang="en-US" dirty="0" smtClean="0"/>
          </a:p>
          <a:p>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7</a:t>
            </a:fld>
            <a:endParaRPr lang="en-US"/>
          </a:p>
        </p:txBody>
      </p:sp>
    </p:spTree>
    <p:extLst>
      <p:ext uri="{BB962C8B-B14F-4D97-AF65-F5344CB8AC3E}">
        <p14:creationId xmlns:p14="http://schemas.microsoft.com/office/powerpoint/2010/main" val="2245726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order to assist in the identification and testing of patients suspected of COVID-19, CDC has developed testing criteria or what we refer to as criteria for persons-under-investigation for COVID-19.  P</a:t>
            </a:r>
            <a:r>
              <a:rPr lang="en-US" dirty="0" smtClean="0"/>
              <a:t>atients in the United States who meet these following criteria should be evaluated as a PUI for</a:t>
            </a:r>
            <a:r>
              <a:rPr lang="en-US" baseline="0" dirty="0" smtClean="0"/>
              <a:t> COVID-19</a:t>
            </a:r>
            <a:r>
              <a:rPr lang="en-US" dirty="0" smtClean="0"/>
              <a:t>.</a:t>
            </a:r>
            <a:r>
              <a:rPr lang="en-US" baseline="0" dirty="0" smtClean="0"/>
              <a:t> </a:t>
            </a:r>
            <a:r>
              <a:rPr lang="en-US" dirty="0" smtClean="0"/>
              <a:t>Reading from the first row, </a:t>
            </a:r>
            <a:r>
              <a:rPr lang="en-US" baseline="0" dirty="0" smtClean="0"/>
              <a:t>persons must have fever OR signs and symptoms of lower respiratory illness, and have had close contact with a laboratory confirmed COVID-19 patient within 14 days of symptom onset.  Reading from the second row, persons should be evaluated as a PUI for COVID-19 if they’ve had fever AND symptoms of lower respiratory illness with a history of travel from the Hubei Province, China within 14 days of symptom onset.  Then finally reading from the 3</a:t>
            </a:r>
            <a:r>
              <a:rPr lang="en-US" baseline="30000" dirty="0" smtClean="0"/>
              <a:t>rd</a:t>
            </a:r>
            <a:r>
              <a:rPr lang="en-US" baseline="0" dirty="0" smtClean="0"/>
              <a:t> row, persons should be evaluated as a PUI for COVID-19 if they’ve had Fever AND signs/symptoms of a lower respiratory illness that requires hospitalization AND a history of travel from mainland china within the past 14 days of symptom onset.  It is again important to note that </a:t>
            </a:r>
            <a:r>
              <a:rPr lang="en-US" sz="1200" b="0" i="0" kern="1200" baseline="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ever may not be present in some patients, such as those who are very young, elderly, immunosuppressed, or taking certain fever-lowering medications.  Additionally, self-reports of fever from patients do count as meeting the definition in the absence of fever</a:t>
            </a:r>
            <a:r>
              <a:rPr lang="en-US" sz="1200" b="0" i="0" kern="1200" baseline="0" dirty="0" smtClean="0">
                <a:solidFill>
                  <a:schemeClr val="tx1"/>
                </a:solidFill>
                <a:effectLst/>
                <a:latin typeface="+mn-lt"/>
                <a:ea typeface="+mn-ea"/>
                <a:cs typeface="+mn-cs"/>
              </a:rPr>
              <a:t> documentation in the clinical setting.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8</a:t>
            </a:fld>
            <a:endParaRPr lang="en-US"/>
          </a:p>
        </p:txBody>
      </p:sp>
    </p:spTree>
    <p:extLst>
      <p:ext uri="{BB962C8B-B14F-4D97-AF65-F5344CB8AC3E}">
        <p14:creationId xmlns:p14="http://schemas.microsoft.com/office/powerpoint/2010/main" val="187540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testing for COVID-19 is only being performed at CDC’s laboratory.  Maryland’s public health laboratory continues to work on the validation of this test so that testing will be locally available.  For testing, upper and lower respiratory specimens are collected and run on reverse transcriptase PCR.  It is important to note that rapid viral panels cannot detect the SARS-CoV-2 virus.  Therefore, when rapid viral panels identify coronavirus, it is identifying one of the other species of coronavirus and not SARS-CoV-2.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9</a:t>
            </a:fld>
            <a:endParaRPr lang="en-US"/>
          </a:p>
        </p:txBody>
      </p:sp>
    </p:spTree>
    <p:extLst>
      <p:ext uri="{BB962C8B-B14F-4D97-AF65-F5344CB8AC3E}">
        <p14:creationId xmlns:p14="http://schemas.microsoft.com/office/powerpoint/2010/main" val="828877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coronavirus/2019-ncov/php/risk-assessment.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dc.gov/coronavirus/2019-ncov/hcp/healthcare-supply-ppe.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coronavirus/2019-ncov/hcp/respirator-supply-strategie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ms.gov/files/document/qso-20-09-all.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https://health.maryland.gov/laboratories/Pages/Novel-Coronavirus.aspx" TargetMode="External"/><Relationship Id="rId4" Type="http://schemas.openxmlformats.org/officeDocument/2006/relationships/hyperlink" Target="http://health.maryland.gov/coronaviru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ho.int/docs/default-source/coronaviruse/situation-reports/20200217-sitrep-28-covid-19.pdf?sfvrsn=a19cf2ad_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health.maryland.gov/laboratories/Pages/Novel-Coronavirus.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smtClean="0"/>
              <a:t>Coronavirus Disease 2019 (COVID-19)</a:t>
            </a:r>
            <a:r>
              <a:rPr lang="en-US" dirty="0" smtClean="0"/>
              <a:t/>
            </a:r>
            <a:br>
              <a:rPr lang="en-US" dirty="0" smtClean="0"/>
            </a:br>
            <a:r>
              <a:rPr lang="en-US" dirty="0" smtClean="0"/>
              <a:t>for Long Term Care</a:t>
            </a:r>
            <a:endParaRPr lang="en-US" dirty="0"/>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smtClean="0"/>
              <a:t>Maryland Department of Health</a:t>
            </a:r>
          </a:p>
          <a:p>
            <a:pPr lvl="0"/>
            <a:r>
              <a:rPr lang="en-US" sz="2100" dirty="0" smtClean="0"/>
              <a:t>Infectious Disease Epidemiology and Outbreak Response Bureau</a:t>
            </a:r>
            <a:endParaRPr lang="en-US" sz="2100" dirty="0"/>
          </a:p>
          <a:p>
            <a:endParaRPr lang="en-US" dirty="0"/>
          </a:p>
        </p:txBody>
      </p:sp>
      <p:sp>
        <p:nvSpPr>
          <p:cNvPr id="11" name="Text Placeholder 10">
            <a:extLst>
              <a:ext uri="{FF2B5EF4-FFF2-40B4-BE49-F238E27FC236}">
                <a16:creationId xmlns:a16="http://schemas.microsoft.com/office/drawing/2014/main" id="{2164A2A8-21D7-5942-ADD6-E9C1C3FB3677}"/>
              </a:ext>
            </a:extLst>
          </p:cNvPr>
          <p:cNvSpPr>
            <a:spLocks noGrp="1"/>
          </p:cNvSpPr>
          <p:nvPr>
            <p:ph type="body" sz="quarter" idx="11"/>
          </p:nvPr>
        </p:nvSpPr>
        <p:spPr>
          <a:xfrm>
            <a:off x="1524000" y="5277766"/>
            <a:ext cx="9144000" cy="366713"/>
          </a:xfrm>
        </p:spPr>
        <p:txBody>
          <a:bodyPr>
            <a:normAutofit fontScale="92500" lnSpcReduction="10000"/>
          </a:bodyPr>
          <a:lstStyle/>
          <a:p>
            <a:r>
              <a:rPr lang="en-US" dirty="0" smtClean="0"/>
              <a:t>February </a:t>
            </a:r>
            <a:r>
              <a:rPr lang="en-US" dirty="0" smtClean="0"/>
              <a:t>18, </a:t>
            </a:r>
            <a:r>
              <a:rPr lang="en-US" dirty="0" smtClean="0"/>
              <a:t>2020</a:t>
            </a:r>
            <a:endParaRPr lang="en-US" dirty="0"/>
          </a:p>
        </p:txBody>
      </p:sp>
    </p:spTree>
    <p:extLst>
      <p:ext uri="{BB962C8B-B14F-4D97-AF65-F5344CB8AC3E}">
        <p14:creationId xmlns:p14="http://schemas.microsoft.com/office/powerpoint/2010/main" val="3964148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350" y="228472"/>
            <a:ext cx="7886700" cy="1325563"/>
          </a:xfrm>
        </p:spPr>
        <p:txBody>
          <a:bodyPr>
            <a:normAutofit/>
          </a:bodyPr>
          <a:lstStyle/>
          <a:p>
            <a:r>
              <a:rPr lang="en-US" sz="3600" dirty="0"/>
              <a:t>Recommendations for </a:t>
            </a:r>
            <a:r>
              <a:rPr lang="en-US" sz="3600" dirty="0" smtClean="0"/>
              <a:t>travelers returning </a:t>
            </a:r>
            <a:r>
              <a:rPr lang="en-US" sz="3600" dirty="0"/>
              <a:t>from China </a:t>
            </a:r>
          </a:p>
        </p:txBody>
      </p:sp>
      <p:sp>
        <p:nvSpPr>
          <p:cNvPr id="3" name="Content Placeholder 2"/>
          <p:cNvSpPr>
            <a:spLocks noGrp="1"/>
          </p:cNvSpPr>
          <p:nvPr>
            <p:ph idx="1"/>
          </p:nvPr>
        </p:nvSpPr>
        <p:spPr>
          <a:xfrm>
            <a:off x="2152650" y="1825625"/>
            <a:ext cx="7886700" cy="3815896"/>
          </a:xfrm>
        </p:spPr>
        <p:txBody>
          <a:bodyPr>
            <a:normAutofit fontScale="92500" lnSpcReduction="10000"/>
          </a:bodyPr>
          <a:lstStyle/>
          <a:p>
            <a:r>
              <a:rPr lang="en-US" b="1" dirty="0" smtClean="0"/>
              <a:t>Stay home for 14 </a:t>
            </a:r>
            <a:r>
              <a:rPr lang="en-US" b="1" dirty="0" smtClean="0"/>
              <a:t>days after departure from China</a:t>
            </a:r>
            <a:endParaRPr lang="en-US" dirty="0"/>
          </a:p>
          <a:p>
            <a:r>
              <a:rPr lang="en-US" dirty="0" smtClean="0"/>
              <a:t>Asymptomatic individuals</a:t>
            </a:r>
            <a:endParaRPr lang="en-US" dirty="0"/>
          </a:p>
          <a:p>
            <a:pPr lvl="1"/>
            <a:r>
              <a:rPr lang="en-US" dirty="0" smtClean="0"/>
              <a:t>Remain at home. </a:t>
            </a:r>
            <a:endParaRPr lang="en-US" dirty="0"/>
          </a:p>
          <a:p>
            <a:pPr lvl="1"/>
            <a:r>
              <a:rPr lang="en-US" dirty="0" smtClean="0"/>
              <a:t>Avoid congregate settings. </a:t>
            </a:r>
          </a:p>
          <a:p>
            <a:pPr lvl="1"/>
            <a:r>
              <a:rPr lang="en-US" dirty="0" smtClean="0"/>
              <a:t>Limit public activities. </a:t>
            </a:r>
          </a:p>
          <a:p>
            <a:pPr lvl="1"/>
            <a:r>
              <a:rPr lang="en-US" dirty="0" smtClean="0"/>
              <a:t>Practice social distancing. </a:t>
            </a:r>
          </a:p>
          <a:p>
            <a:pPr lvl="1"/>
            <a:r>
              <a:rPr lang="en-US" dirty="0" smtClean="0"/>
              <a:t>Postpone additional travel </a:t>
            </a:r>
          </a:p>
          <a:p>
            <a:pPr marL="457200" lvl="1" indent="0">
              <a:buNone/>
            </a:pPr>
            <a:endParaRPr lang="en-US" dirty="0"/>
          </a:p>
          <a:p>
            <a:pPr marL="0" indent="0">
              <a:buNone/>
            </a:pPr>
            <a:r>
              <a:rPr lang="en-US" dirty="0">
                <a:hlinkClick r:id="rId3"/>
              </a:rPr>
              <a:t>https://www.cdc.gov/coronavirus/2019-ncov/php/risk-assessment.html</a:t>
            </a: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10</a:t>
            </a:fld>
            <a:endParaRPr lang="en-US" dirty="0"/>
          </a:p>
        </p:txBody>
      </p:sp>
      <p:pic>
        <p:nvPicPr>
          <p:cNvPr id="7" name="Picture 2" descr="World map showing countries with 2019-nCoV cas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5642" y="127321"/>
            <a:ext cx="2667857" cy="131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172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Respiratory Viruses in LTC</a:t>
            </a:r>
            <a:endParaRPr lang="en-US" dirty="0"/>
          </a:p>
        </p:txBody>
      </p:sp>
      <p:sp>
        <p:nvSpPr>
          <p:cNvPr id="3" name="Content Placeholder 2"/>
          <p:cNvSpPr>
            <a:spLocks noGrp="1"/>
          </p:cNvSpPr>
          <p:nvPr>
            <p:ph idx="1"/>
          </p:nvPr>
        </p:nvSpPr>
        <p:spPr>
          <a:xfrm>
            <a:off x="808855" y="1901827"/>
            <a:ext cx="10071652" cy="4351338"/>
          </a:xfrm>
        </p:spPr>
        <p:txBody>
          <a:bodyPr>
            <a:normAutofit/>
          </a:bodyPr>
          <a:lstStyle/>
          <a:p>
            <a:pPr marL="514350" indent="-514350">
              <a:buAutoNum type="arabicPeriod"/>
            </a:pPr>
            <a:r>
              <a:rPr lang="en-US" dirty="0" smtClean="0"/>
              <a:t>Daily monitoring and recording of fever and respiratory illness in residents and staff.</a:t>
            </a:r>
          </a:p>
          <a:p>
            <a:pPr marL="514350" indent="-514350">
              <a:buAutoNum type="arabicPeriod"/>
            </a:pPr>
            <a:r>
              <a:rPr lang="en-US" dirty="0" smtClean="0"/>
              <a:t>Staff should remain home until 24 hours fever free and wear a mask if exhibiting any signs of respiratory illness (e.g. sore throat, cough, runny nose, </a:t>
            </a:r>
            <a:r>
              <a:rPr lang="en-US" dirty="0" err="1" smtClean="0"/>
              <a:t>etc</a:t>
            </a:r>
            <a:r>
              <a:rPr lang="en-US" dirty="0" smtClean="0"/>
              <a:t>).</a:t>
            </a:r>
          </a:p>
          <a:p>
            <a:pPr marL="514350" indent="-514350">
              <a:buFont typeface="Arial" panose="020B0604020202020204" pitchFamily="34" charset="0"/>
              <a:buAutoNum type="arabicPeriod"/>
            </a:pPr>
            <a:r>
              <a:rPr lang="en-US" dirty="0" smtClean="0"/>
              <a:t>Ensure </a:t>
            </a:r>
            <a:r>
              <a:rPr lang="en-US" dirty="0"/>
              <a:t>non-punitive, flexible sick leave policies to prevent ill employees from working. </a:t>
            </a:r>
            <a:endParaRPr lang="en-US" dirty="0" smtClean="0"/>
          </a:p>
          <a:p>
            <a:pPr marL="514350" indent="-514350">
              <a:buAutoNum type="arabicPeriod"/>
            </a:pPr>
            <a:r>
              <a:rPr lang="en-US" dirty="0" smtClean="0"/>
              <a:t>Encourage influenza vaccination in staff and residents.   </a:t>
            </a:r>
          </a:p>
          <a:p>
            <a:pPr marL="514350" indent="-514350">
              <a:buAutoNum type="arabicPeriod"/>
            </a:pPr>
            <a:r>
              <a:rPr lang="en-US" dirty="0" smtClean="0"/>
              <a:t>Promote respiratory hygiene and cough etiquette.  </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11</a:t>
            </a:fld>
            <a:endParaRPr lang="en-US" dirty="0"/>
          </a:p>
        </p:txBody>
      </p:sp>
    </p:spTree>
    <p:extLst>
      <p:ext uri="{BB962C8B-B14F-4D97-AF65-F5344CB8AC3E}">
        <p14:creationId xmlns:p14="http://schemas.microsoft.com/office/powerpoint/2010/main" val="3208773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Respiratory Viruses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6. </a:t>
            </a:r>
            <a:r>
              <a:rPr lang="en-US" dirty="0"/>
              <a:t>Encourage frequent hand hygiene. </a:t>
            </a:r>
            <a:endParaRPr lang="en-US" dirty="0" smtClean="0"/>
          </a:p>
          <a:p>
            <a:pPr marL="0" indent="0">
              <a:buNone/>
            </a:pPr>
            <a:r>
              <a:rPr lang="en-US" dirty="0" smtClean="0"/>
              <a:t>7. Screen visitors for signs/symptoms of illness. </a:t>
            </a:r>
            <a:r>
              <a:rPr lang="en-US" dirty="0" smtClean="0"/>
              <a:t>Ensure compliance with </a:t>
            </a:r>
            <a:r>
              <a:rPr lang="en-US" dirty="0" smtClean="0"/>
              <a:t>policies that restrict sick visitors. </a:t>
            </a:r>
          </a:p>
          <a:p>
            <a:pPr marL="0" indent="0">
              <a:buNone/>
            </a:pPr>
            <a:r>
              <a:rPr lang="en-US" dirty="0"/>
              <a:t>8</a:t>
            </a:r>
            <a:r>
              <a:rPr lang="en-US" dirty="0" smtClean="0"/>
              <a:t>. Maintain good environmental cleaning that focuses on daily disinfection of high touch surfaces. </a:t>
            </a:r>
          </a:p>
          <a:p>
            <a:pPr marL="0" indent="0">
              <a:buNone/>
            </a:pPr>
            <a:r>
              <a:rPr lang="en-US" dirty="0" smtClean="0"/>
              <a:t>9. Use standard and droplet precautions for residents showing signs/symptoms of respiratory illness.  </a:t>
            </a:r>
          </a:p>
          <a:p>
            <a:pPr marL="0" indent="0">
              <a:buNone/>
            </a:pPr>
            <a:r>
              <a:rPr lang="en-US" dirty="0" smtClean="0"/>
              <a:t>10. Report outbreaks of respiratory illness to your local health department.  </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12</a:t>
            </a:fld>
            <a:endParaRPr lang="en-US" dirty="0"/>
          </a:p>
        </p:txBody>
      </p:sp>
    </p:spTree>
    <p:extLst>
      <p:ext uri="{BB962C8B-B14F-4D97-AF65-F5344CB8AC3E}">
        <p14:creationId xmlns:p14="http://schemas.microsoft.com/office/powerpoint/2010/main" val="3867942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Protective Equipment shortages</a:t>
            </a:r>
            <a:endParaRPr lang="en-US" dirty="0"/>
          </a:p>
        </p:txBody>
      </p:sp>
      <p:sp>
        <p:nvSpPr>
          <p:cNvPr id="3" name="Content Placeholder 2"/>
          <p:cNvSpPr>
            <a:spLocks noGrp="1"/>
          </p:cNvSpPr>
          <p:nvPr>
            <p:ph idx="1"/>
          </p:nvPr>
        </p:nvSpPr>
        <p:spPr>
          <a:xfrm>
            <a:off x="1080523" y="1825625"/>
            <a:ext cx="6011341" cy="4427540"/>
          </a:xfrm>
        </p:spPr>
        <p:txBody>
          <a:bodyPr>
            <a:normAutofit/>
          </a:bodyPr>
          <a:lstStyle/>
          <a:p>
            <a:r>
              <a:rPr lang="en-US" dirty="0" smtClean="0"/>
              <a:t>Decreased exports from select countries </a:t>
            </a:r>
            <a:endParaRPr lang="en-US" dirty="0" smtClean="0"/>
          </a:p>
          <a:p>
            <a:r>
              <a:rPr lang="en-US" dirty="0" smtClean="0"/>
              <a:t>Increases in demand for supplies</a:t>
            </a:r>
          </a:p>
          <a:p>
            <a:r>
              <a:rPr lang="en-US" dirty="0" smtClean="0"/>
              <a:t>M</a:t>
            </a:r>
            <a:r>
              <a:rPr lang="en-US" dirty="0" smtClean="0"/>
              <a:t>anufacturers reporting </a:t>
            </a:r>
            <a:r>
              <a:rPr lang="en-US" dirty="0" smtClean="0"/>
              <a:t>challenges in meeting order demands</a:t>
            </a:r>
            <a:endParaRPr lang="en-US" dirty="0" smtClean="0"/>
          </a:p>
          <a:p>
            <a:r>
              <a:rPr lang="en-US" dirty="0" smtClean="0"/>
              <a:t>Reports of allocation for </a:t>
            </a:r>
            <a:r>
              <a:rPr lang="en-US" dirty="0" smtClean="0"/>
              <a:t>gowns and masks.</a:t>
            </a:r>
          </a:p>
          <a:p>
            <a:r>
              <a:rPr lang="en-US" dirty="0" smtClean="0"/>
              <a:t>Per CDC, plans to surge manufacturing globally are underway.</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275CE6D-5C38-C543-B8AD-F8110668FDF9}" type="slidenum">
              <a:rPr lang="en-US" smtClean="0"/>
              <a:pPr/>
              <a:t>13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865" y="2327200"/>
            <a:ext cx="4779121" cy="3190063"/>
          </a:xfrm>
          <a:prstGeom prst="rect">
            <a:avLst/>
          </a:prstGeom>
        </p:spPr>
      </p:pic>
      <p:sp>
        <p:nvSpPr>
          <p:cNvPr id="7" name="Rectangle 6"/>
          <p:cNvSpPr/>
          <p:nvPr/>
        </p:nvSpPr>
        <p:spPr>
          <a:xfrm>
            <a:off x="6096000" y="1571968"/>
            <a:ext cx="6096000" cy="646331"/>
          </a:xfrm>
          <a:prstGeom prst="rect">
            <a:avLst/>
          </a:prstGeom>
        </p:spPr>
        <p:txBody>
          <a:bodyPr>
            <a:spAutoFit/>
          </a:bodyPr>
          <a:lstStyle/>
          <a:p>
            <a:r>
              <a:rPr lang="en-US" dirty="0">
                <a:hlinkClick r:id="rId4"/>
              </a:rPr>
              <a:t>https://www.cdc.gov/coronavirus/2019-ncov/hcp/healthcare-supply-ppe.html</a:t>
            </a:r>
            <a:endParaRPr lang="en-US" dirty="0"/>
          </a:p>
        </p:txBody>
      </p:sp>
    </p:spTree>
    <p:extLst>
      <p:ext uri="{BB962C8B-B14F-4D97-AF65-F5344CB8AC3E}">
        <p14:creationId xmlns:p14="http://schemas.microsoft.com/office/powerpoint/2010/main" val="1195036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steps for PPE </a:t>
            </a:r>
            <a:r>
              <a:rPr lang="en-US" smtClean="0"/>
              <a:t>shortages in LTC</a:t>
            </a: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pPr marL="914400" lvl="1" indent="-457200">
              <a:buAutoNum type="arabicPeriod"/>
            </a:pPr>
            <a:r>
              <a:rPr lang="en-US" sz="2800" dirty="0" smtClean="0"/>
              <a:t>Reach out to corporate and the manufacturer</a:t>
            </a:r>
          </a:p>
          <a:p>
            <a:pPr marL="914400" lvl="1" indent="-457200">
              <a:buAutoNum type="arabicPeriod"/>
            </a:pPr>
            <a:r>
              <a:rPr lang="en-US" sz="2800" dirty="0" smtClean="0"/>
              <a:t>Don’t order/expect more PPE than what you need at this time of year</a:t>
            </a:r>
          </a:p>
          <a:p>
            <a:pPr marL="914400" lvl="1" indent="-457200">
              <a:buAutoNum type="arabicPeriod"/>
            </a:pPr>
            <a:r>
              <a:rPr lang="en-US" sz="2800" dirty="0"/>
              <a:t>Continue to appropriately isolate patients with flu and other respiratory viruses </a:t>
            </a:r>
          </a:p>
          <a:p>
            <a:pPr marL="914400" lvl="1" indent="-457200">
              <a:buAutoNum type="arabicPeriod"/>
            </a:pPr>
            <a:r>
              <a:rPr lang="en-US" sz="2800" dirty="0"/>
              <a:t>Protect against hoarding supplies and ensure staff appropriately utilize PPE </a:t>
            </a:r>
            <a:endParaRPr lang="en-US" sz="2800" dirty="0" smtClean="0"/>
          </a:p>
          <a:p>
            <a:pPr marL="914400" lvl="1" indent="-457200">
              <a:buAutoNum type="arabicPeriod"/>
            </a:pPr>
            <a:r>
              <a:rPr lang="en-US" sz="2800" dirty="0" smtClean="0"/>
              <a:t>Employ specific engineering and administrative controls such as limiting face-to-face contact with HCP.</a:t>
            </a:r>
            <a:endParaRPr lang="en-US" sz="2800" dirty="0" smtClean="0"/>
          </a:p>
        </p:txBody>
      </p:sp>
      <p:sp>
        <p:nvSpPr>
          <p:cNvPr id="4" name="Slide Number Placeholder 3"/>
          <p:cNvSpPr>
            <a:spLocks noGrp="1"/>
          </p:cNvSpPr>
          <p:nvPr>
            <p:ph type="sldNum" sz="quarter" idx="12"/>
          </p:nvPr>
        </p:nvSpPr>
        <p:spPr/>
        <p:txBody>
          <a:bodyPr/>
          <a:lstStyle/>
          <a:p>
            <a:fld id="{D275CE6D-5C38-C543-B8AD-F8110668FDF9}" type="slidenum">
              <a:rPr lang="en-US" smtClean="0"/>
              <a:pPr/>
              <a:t>14</a:t>
            </a:fld>
            <a:endParaRPr lang="en-US" dirty="0"/>
          </a:p>
        </p:txBody>
      </p:sp>
      <p:sp>
        <p:nvSpPr>
          <p:cNvPr id="5" name="Rectangle 4"/>
          <p:cNvSpPr/>
          <p:nvPr/>
        </p:nvSpPr>
        <p:spPr>
          <a:xfrm>
            <a:off x="2654461" y="5891899"/>
            <a:ext cx="6096000" cy="646331"/>
          </a:xfrm>
          <a:prstGeom prst="rect">
            <a:avLst/>
          </a:prstGeom>
        </p:spPr>
        <p:txBody>
          <a:bodyPr>
            <a:spAutoFit/>
          </a:bodyPr>
          <a:lstStyle/>
          <a:p>
            <a:r>
              <a:rPr lang="en-US" dirty="0">
                <a:hlinkClick r:id="rId3"/>
              </a:rPr>
              <a:t>https://www.cdc.gov/coronavirus/2019-ncov/hcp/respirator-supply-strategies.html</a:t>
            </a:r>
            <a:endParaRPr lang="en-US" dirty="0"/>
          </a:p>
        </p:txBody>
      </p:sp>
    </p:spTree>
    <p:extLst>
      <p:ext uri="{BB962C8B-B14F-4D97-AF65-F5344CB8AC3E}">
        <p14:creationId xmlns:p14="http://schemas.microsoft.com/office/powerpoint/2010/main" val="3712232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330847" y="1591298"/>
            <a:ext cx="7886700" cy="3965575"/>
          </a:xfrm>
        </p:spPr>
        <p:txBody>
          <a:bodyPr>
            <a:noAutofit/>
          </a:bodyPr>
          <a:lstStyle/>
          <a:p>
            <a:r>
              <a:rPr lang="en-US" sz="2400" dirty="0" smtClean="0">
                <a:hlinkClick r:id="rId3"/>
              </a:rPr>
              <a:t>CMS Memo on Coronavirus</a:t>
            </a:r>
            <a:endParaRPr lang="en-US" sz="2400" dirty="0" smtClean="0"/>
          </a:p>
          <a:p>
            <a:r>
              <a:rPr lang="en-US" sz="2400" dirty="0" smtClean="0"/>
              <a:t>MDH </a:t>
            </a:r>
            <a:r>
              <a:rPr lang="en-US" sz="2400" dirty="0"/>
              <a:t>Novel Coronavirus: </a:t>
            </a:r>
            <a:r>
              <a:rPr lang="en-US" sz="2400" dirty="0">
                <a:hlinkClick r:id="rId4"/>
              </a:rPr>
              <a:t>http://health.maryland.gov/coronavirus</a:t>
            </a:r>
            <a:r>
              <a:rPr lang="en-US" sz="2400" dirty="0"/>
              <a:t/>
            </a:r>
            <a:br>
              <a:rPr lang="en-US" sz="2400" dirty="0"/>
            </a:br>
            <a:endParaRPr lang="en-US" sz="1200" dirty="0"/>
          </a:p>
          <a:p>
            <a:r>
              <a:rPr lang="en-US" sz="2400" dirty="0"/>
              <a:t>MDH Laboratories Administration Novel Coronavirus:</a:t>
            </a:r>
            <a:br>
              <a:rPr lang="en-US" sz="2400" dirty="0"/>
            </a:br>
            <a:r>
              <a:rPr lang="en-US" sz="2400" dirty="0">
                <a:hlinkClick r:id="rId5"/>
              </a:rPr>
              <a:t>https://</a:t>
            </a:r>
            <a:r>
              <a:rPr lang="en-US" sz="2400" dirty="0" smtClean="0">
                <a:hlinkClick r:id="rId5"/>
              </a:rPr>
              <a:t>health.maryland.gov/laboratories/Pages/Novel-Coronavirus.aspx</a:t>
            </a:r>
            <a:r>
              <a:rPr lang="en-US" sz="2400" dirty="0"/>
              <a:t/>
            </a:r>
            <a:br>
              <a:rPr lang="en-US" sz="2400" dirty="0"/>
            </a:br>
            <a:endParaRPr lang="en-US" sz="1050" dirty="0"/>
          </a:p>
          <a:p>
            <a:r>
              <a:rPr lang="en-US" sz="2400" dirty="0"/>
              <a:t>CDC Guidance for Healthcare Professionals </a:t>
            </a:r>
            <a:r>
              <a:rPr lang="en-US" sz="2400" dirty="0">
                <a:hlinkClick r:id="rId6"/>
              </a:rPr>
              <a:t>https://www.cdc.gov/coronavirus/2019-nCoV/clinical-criteria.html</a:t>
            </a:r>
            <a:r>
              <a:rPr lang="en-US" sz="2400" dirty="0"/>
              <a:t/>
            </a:r>
            <a:br>
              <a:rPr lang="en-US" sz="2400" dirty="0"/>
            </a:br>
            <a:endParaRPr lang="en-US" sz="1050" dirty="0"/>
          </a:p>
          <a:p>
            <a:r>
              <a:rPr lang="en-US" sz="2400" dirty="0"/>
              <a:t>CDC Guidance for Infection Control </a:t>
            </a:r>
            <a:r>
              <a:rPr lang="en-US" sz="2400" dirty="0">
                <a:hlinkClick r:id="rId6"/>
              </a:rPr>
              <a:t>https://www.cdc.gov/coronavirus/2019-nCoV/infection-control.html</a:t>
            </a:r>
            <a:endParaRPr lang="en-US" sz="2400"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15</a:t>
            </a:fld>
            <a:endParaRPr lang="en-US" dirty="0"/>
          </a:p>
        </p:txBody>
      </p:sp>
    </p:spTree>
    <p:extLst>
      <p:ext uri="{BB962C8B-B14F-4D97-AF65-F5344CB8AC3E}">
        <p14:creationId xmlns:p14="http://schemas.microsoft.com/office/powerpoint/2010/main" val="3024075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16</a:t>
            </a:fld>
            <a:endParaRPr lang="en-US" dirty="0"/>
          </a:p>
        </p:txBody>
      </p:sp>
      <p:pic>
        <p:nvPicPr>
          <p:cNvPr id="6" name="Picture 5"/>
          <p:cNvPicPr>
            <a:picLocks noChangeAspect="1"/>
          </p:cNvPicPr>
          <p:nvPr/>
        </p:nvPicPr>
        <p:blipFill>
          <a:blip r:embed="rId3"/>
          <a:stretch>
            <a:fillRect/>
          </a:stretch>
        </p:blipFill>
        <p:spPr>
          <a:xfrm>
            <a:off x="2035246" y="1591298"/>
            <a:ext cx="8314985" cy="4300164"/>
          </a:xfrm>
          <a:prstGeom prst="rect">
            <a:avLst/>
          </a:prstGeom>
        </p:spPr>
      </p:pic>
    </p:spTree>
    <p:extLst>
      <p:ext uri="{BB962C8B-B14F-4D97-AF65-F5344CB8AC3E}">
        <p14:creationId xmlns:p14="http://schemas.microsoft.com/office/powerpoint/2010/main" val="448033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smtClean="0"/>
              <a:t>Call Agenda </a:t>
            </a:r>
            <a:endParaRPr lang="en-US" dirty="0"/>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p:txBody>
          <a:bodyPr/>
          <a:lstStyle/>
          <a:p>
            <a:r>
              <a:rPr lang="en-US" dirty="0" smtClean="0"/>
              <a:t>Review current situation of COVID-19</a:t>
            </a:r>
          </a:p>
          <a:p>
            <a:r>
              <a:rPr lang="en-US" dirty="0" smtClean="0"/>
              <a:t>Discuss long term care facility preparedness</a:t>
            </a:r>
          </a:p>
          <a:p>
            <a:r>
              <a:rPr lang="en-US" dirty="0"/>
              <a:t>Discuss shortages in personal protective equipment</a:t>
            </a:r>
          </a:p>
          <a:p>
            <a:pPr marL="0" indent="0">
              <a:buNone/>
            </a:pPr>
            <a:endParaRPr lang="en-US" dirty="0" smtClean="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flipH="1">
            <a:off x="9860341" y="362022"/>
            <a:ext cx="1951580" cy="952499"/>
          </a:xfrm>
          <a:prstGeom prst="rect">
            <a:avLst/>
          </a:prstGeom>
        </p:spPr>
      </p:pic>
      <p:pic>
        <p:nvPicPr>
          <p:cNvPr id="8" name="Picture 7"/>
          <p:cNvPicPr>
            <a:picLocks noChangeAspect="1"/>
          </p:cNvPicPr>
          <p:nvPr/>
        </p:nvPicPr>
        <p:blipFill>
          <a:blip r:embed="rId3"/>
          <a:stretch>
            <a:fillRect/>
          </a:stretch>
        </p:blipFill>
        <p:spPr>
          <a:xfrm>
            <a:off x="9260957" y="54767"/>
            <a:ext cx="2722809" cy="1328908"/>
          </a:xfrm>
          <a:prstGeom prst="rect">
            <a:avLst/>
          </a:prstGeom>
        </p:spPr>
      </p:pic>
    </p:spTree>
    <p:extLst>
      <p:ext uri="{BB962C8B-B14F-4D97-AF65-F5344CB8AC3E}">
        <p14:creationId xmlns:p14="http://schemas.microsoft.com/office/powerpoint/2010/main" val="1699790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coronavirus?</a:t>
            </a:r>
            <a:endParaRPr lang="en-US" dirty="0"/>
          </a:p>
        </p:txBody>
      </p:sp>
      <p:sp>
        <p:nvSpPr>
          <p:cNvPr id="3" name="Content Placeholder 2"/>
          <p:cNvSpPr>
            <a:spLocks noGrp="1"/>
          </p:cNvSpPr>
          <p:nvPr>
            <p:ph idx="1"/>
          </p:nvPr>
        </p:nvSpPr>
        <p:spPr>
          <a:xfrm>
            <a:off x="942513" y="1901827"/>
            <a:ext cx="10291543" cy="4351338"/>
          </a:xfrm>
        </p:spPr>
        <p:txBody>
          <a:bodyPr/>
          <a:lstStyle/>
          <a:p>
            <a:r>
              <a:rPr lang="en-US" dirty="0" smtClean="0"/>
              <a:t>Family of enveloped viruses that infect humans and animals</a:t>
            </a:r>
          </a:p>
          <a:p>
            <a:r>
              <a:rPr lang="en-US" dirty="0" smtClean="0"/>
              <a:t>40 species of coronavirus</a:t>
            </a:r>
          </a:p>
          <a:p>
            <a:r>
              <a:rPr lang="en-US" dirty="0" smtClean="0"/>
              <a:t>Typically cause respiratory infections with mild to severe symptoms</a:t>
            </a:r>
          </a:p>
          <a:p>
            <a:r>
              <a:rPr lang="en-US" dirty="0" smtClean="0"/>
              <a:t>Some coronaviruses originate in animals</a:t>
            </a:r>
          </a:p>
          <a:p>
            <a:r>
              <a:rPr lang="en-US" dirty="0" smtClean="0"/>
              <a:t>SARS-CoV-2 - new coronavirus that causes COVID-19</a:t>
            </a:r>
          </a:p>
          <a:p>
            <a:pPr marL="0" indent="0">
              <a:buNone/>
            </a:pP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3</a:t>
            </a:fld>
            <a:endParaRPr lang="en-US" dirty="0"/>
          </a:p>
        </p:txBody>
      </p:sp>
    </p:spTree>
    <p:extLst>
      <p:ext uri="{BB962C8B-B14F-4D97-AF65-F5344CB8AC3E}">
        <p14:creationId xmlns:p14="http://schemas.microsoft.com/office/powerpoint/2010/main" val="3113723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smtClean="0"/>
              <a:t>Current Situation</a:t>
            </a: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4</a:t>
            </a:fld>
            <a:endParaRPr lang="en-US" dirty="0">
              <a:latin typeface="Calibri" panose="020F0502020204030204" pitchFamily="34" charset="0"/>
              <a:cs typeface="Calibri" panose="020F0502020204030204" pitchFamily="34" charset="0"/>
            </a:endParaRPr>
          </a:p>
        </p:txBody>
      </p:sp>
      <p:sp>
        <p:nvSpPr>
          <p:cNvPr id="6" name="Content Placeholder 34">
            <a:extLst>
              <a:ext uri="{FF2B5EF4-FFF2-40B4-BE49-F238E27FC236}">
                <a16:creationId xmlns:a16="http://schemas.microsoft.com/office/drawing/2014/main" id="{423F0F17-B5DA-004F-8EFE-172BCD600A28}"/>
              </a:ext>
            </a:extLst>
          </p:cNvPr>
          <p:cNvSpPr>
            <a:spLocks noGrp="1"/>
          </p:cNvSpPr>
          <p:nvPr>
            <p:ph idx="1"/>
          </p:nvPr>
        </p:nvSpPr>
        <p:spPr/>
        <p:txBody>
          <a:bodyPr>
            <a:normAutofit/>
          </a:bodyPr>
          <a:lstStyle/>
          <a:p>
            <a:pPr marL="0" indent="0">
              <a:buNone/>
            </a:pPr>
            <a:r>
              <a:rPr lang="en-US" b="1" dirty="0" smtClean="0"/>
              <a:t>What</a:t>
            </a:r>
            <a:r>
              <a:rPr lang="en-US" dirty="0" smtClean="0"/>
              <a:t> – </a:t>
            </a:r>
            <a:r>
              <a:rPr lang="en-US" dirty="0" smtClean="0"/>
              <a:t>&gt;70,000 </a:t>
            </a:r>
            <a:r>
              <a:rPr lang="en-US" dirty="0" smtClean="0"/>
              <a:t>infections and approximately </a:t>
            </a:r>
            <a:r>
              <a:rPr lang="en-US" dirty="0" smtClean="0"/>
              <a:t>1,700 </a:t>
            </a:r>
            <a:r>
              <a:rPr lang="en-US" dirty="0" smtClean="0"/>
              <a:t>deaths. </a:t>
            </a:r>
          </a:p>
          <a:p>
            <a:pPr marL="0" indent="0">
              <a:buNone/>
            </a:pPr>
            <a:r>
              <a:rPr lang="en-US" b="1" dirty="0" smtClean="0"/>
              <a:t>Where</a:t>
            </a:r>
            <a:r>
              <a:rPr lang="en-US" dirty="0" smtClean="0"/>
              <a:t> – Highest numbers in Hubei province followed by Mainland China. </a:t>
            </a:r>
          </a:p>
          <a:p>
            <a:pPr marL="0" indent="0">
              <a:buNone/>
            </a:pPr>
            <a:r>
              <a:rPr lang="en-US" b="1" dirty="0"/>
              <a:t>Symptoms</a:t>
            </a:r>
            <a:r>
              <a:rPr lang="en-US" dirty="0"/>
              <a:t> – Range from mild to severe; Fever, cough, </a:t>
            </a:r>
            <a:r>
              <a:rPr lang="en-US" dirty="0" smtClean="0"/>
              <a:t>sore throat, and </a:t>
            </a:r>
            <a:r>
              <a:rPr lang="en-US" dirty="0"/>
              <a:t>difficulty breathing</a:t>
            </a:r>
          </a:p>
          <a:p>
            <a:pPr marL="0" indent="0">
              <a:buNone/>
            </a:pPr>
            <a:r>
              <a:rPr lang="en-US" b="1" dirty="0"/>
              <a:t>Transmission</a:t>
            </a:r>
            <a:r>
              <a:rPr lang="en-US" dirty="0"/>
              <a:t> - Person-to-Person transmission is occurring </a:t>
            </a:r>
            <a:endParaRPr lang="en-US" dirty="0" smtClean="0"/>
          </a:p>
          <a:p>
            <a:pPr marL="0" indent="0">
              <a:buNone/>
            </a:pPr>
            <a:r>
              <a:rPr lang="en-US" b="1" dirty="0" smtClean="0"/>
              <a:t>Severity </a:t>
            </a:r>
            <a:r>
              <a:rPr lang="en-US" dirty="0"/>
              <a:t>– Mild to severe illness </a:t>
            </a:r>
          </a:p>
        </p:txBody>
      </p:sp>
    </p:spTree>
    <p:extLst>
      <p:ext uri="{BB962C8B-B14F-4D97-AF65-F5344CB8AC3E}">
        <p14:creationId xmlns:p14="http://schemas.microsoft.com/office/powerpoint/2010/main" val="3849466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0178" y="6422459"/>
            <a:ext cx="5695949" cy="498021"/>
          </a:xfrm>
        </p:spPr>
        <p:txBody>
          <a:bodyPr>
            <a:normAutofit fontScale="92500"/>
          </a:bodyPr>
          <a:lstStyle/>
          <a:p>
            <a:pPr marL="0" indent="0">
              <a:buNone/>
            </a:pPr>
            <a:r>
              <a:rPr lang="en-US" sz="1200" dirty="0"/>
              <a:t>Source: </a:t>
            </a:r>
            <a:r>
              <a:rPr lang="en-US" sz="1200" dirty="0">
                <a:hlinkClick r:id="rId3"/>
              </a:rPr>
              <a:t>https://</a:t>
            </a:r>
            <a:r>
              <a:rPr lang="en-US" sz="1200" dirty="0">
                <a:hlinkClick r:id="rId3"/>
              </a:rPr>
              <a:t>www.who.int/docs/default-source/coronaviruse/situation-reports/20200217-sitrep-28-covid-19.pdf?sfvrsn=a19cf2ad_2</a:t>
            </a:r>
            <a:r>
              <a:rPr lang="en-US" sz="1200" dirty="0"/>
              <a:t>, accessed </a:t>
            </a:r>
            <a:r>
              <a:rPr lang="en-US" sz="1200" dirty="0"/>
              <a:t>February </a:t>
            </a:r>
            <a:r>
              <a:rPr lang="en-US" sz="1200" dirty="0"/>
              <a:t>17, </a:t>
            </a:r>
            <a:r>
              <a:rPr lang="en-US" sz="1200" dirty="0"/>
              <a:t>2020</a:t>
            </a:r>
            <a:endParaRPr lang="en-US" sz="1100" dirty="0"/>
          </a:p>
        </p:txBody>
      </p:sp>
      <p:sp>
        <p:nvSpPr>
          <p:cNvPr id="8" name="Title 7">
            <a:extLst>
              <a:ext uri="{FF2B5EF4-FFF2-40B4-BE49-F238E27FC236}">
                <a16:creationId xmlns:a16="http://schemas.microsoft.com/office/drawing/2014/main" id="{F7C83FD8-3F49-4C08-83FD-20CF3EB73910}"/>
              </a:ext>
            </a:extLst>
          </p:cNvPr>
          <p:cNvSpPr>
            <a:spLocks noGrp="1"/>
          </p:cNvSpPr>
          <p:nvPr>
            <p:ph type="title"/>
          </p:nvPr>
        </p:nvSpPr>
        <p:spPr/>
        <p:txBody>
          <a:bodyPr/>
          <a:lstStyle/>
          <a:p>
            <a:endParaRPr lang="en-US"/>
          </a:p>
        </p:txBody>
      </p:sp>
      <p:pic>
        <p:nvPicPr>
          <p:cNvPr id="2" name="Picture 1"/>
          <p:cNvPicPr>
            <a:picLocks noChangeAspect="1"/>
          </p:cNvPicPr>
          <p:nvPr/>
        </p:nvPicPr>
        <p:blipFill>
          <a:blip r:embed="rId4"/>
          <a:stretch>
            <a:fillRect/>
          </a:stretch>
        </p:blipFill>
        <p:spPr>
          <a:xfrm>
            <a:off x="0" y="0"/>
            <a:ext cx="12192000" cy="1557755"/>
          </a:xfrm>
          <a:prstGeom prst="rect">
            <a:avLst/>
          </a:prstGeom>
        </p:spPr>
      </p:pic>
      <p:pic>
        <p:nvPicPr>
          <p:cNvPr id="5" name="Picture 4"/>
          <p:cNvPicPr>
            <a:picLocks noChangeAspect="1"/>
          </p:cNvPicPr>
          <p:nvPr/>
        </p:nvPicPr>
        <p:blipFill>
          <a:blip r:embed="rId5"/>
          <a:stretch>
            <a:fillRect/>
          </a:stretch>
        </p:blipFill>
        <p:spPr>
          <a:xfrm>
            <a:off x="8943974" y="1005520"/>
            <a:ext cx="3248026" cy="5852480"/>
          </a:xfrm>
          <a:prstGeom prst="rect">
            <a:avLst/>
          </a:prstGeom>
        </p:spPr>
      </p:pic>
      <p:pic>
        <p:nvPicPr>
          <p:cNvPr id="7" name="Picture 6"/>
          <p:cNvPicPr>
            <a:picLocks noChangeAspect="1"/>
          </p:cNvPicPr>
          <p:nvPr/>
        </p:nvPicPr>
        <p:blipFill>
          <a:blip r:embed="rId6"/>
          <a:stretch>
            <a:fillRect/>
          </a:stretch>
        </p:blipFill>
        <p:spPr>
          <a:xfrm>
            <a:off x="1344514" y="1591298"/>
            <a:ext cx="6528122" cy="3977757"/>
          </a:xfrm>
          <a:prstGeom prst="rect">
            <a:avLst/>
          </a:prstGeom>
        </p:spPr>
      </p:pic>
      <p:sp>
        <p:nvSpPr>
          <p:cNvPr id="9" name="Content Placeholder 2"/>
          <p:cNvSpPr txBox="1">
            <a:spLocks/>
          </p:cNvSpPr>
          <p:nvPr/>
        </p:nvSpPr>
        <p:spPr>
          <a:xfrm>
            <a:off x="0" y="5605949"/>
            <a:ext cx="9024997" cy="1292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smtClean="0"/>
              <a:t>Confirmed COVID-19 cases in China, Hong Kong, Macau, Taiwan, Australia, Belgium, Cambodia, Canada, Egypt, Finland, France, Germany, India, Italy, Japan, Malaysia, Nepal, Philippians, Russia, Sri Lanka, Singapore, Spain, Sweden, Thailand, The Republic of Korea, UAE, United Kingdom, United States, Vietnam</a:t>
            </a:r>
            <a:endParaRPr lang="en-US" sz="1700" b="1" dirty="0"/>
          </a:p>
        </p:txBody>
      </p:sp>
    </p:spTree>
    <p:extLst>
      <p:ext uri="{BB962C8B-B14F-4D97-AF65-F5344CB8AC3E}">
        <p14:creationId xmlns:p14="http://schemas.microsoft.com/office/powerpoint/2010/main" val="211683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a:t>
            </a:r>
            <a:r>
              <a:rPr lang="en-US" dirty="0" smtClean="0"/>
              <a:t>COVID-19 </a:t>
            </a:r>
            <a:r>
              <a:rPr lang="en-US" dirty="0"/>
              <a:t>Cases and PUI</a:t>
            </a:r>
          </a:p>
        </p:txBody>
      </p:sp>
      <p:sp>
        <p:nvSpPr>
          <p:cNvPr id="3" name="Content Placeholder 2"/>
          <p:cNvSpPr>
            <a:spLocks noGrp="1"/>
          </p:cNvSpPr>
          <p:nvPr>
            <p:ph idx="1"/>
          </p:nvPr>
        </p:nvSpPr>
        <p:spPr/>
        <p:txBody>
          <a:bodyPr>
            <a:normAutofit fontScale="25000" lnSpcReduction="20000"/>
          </a:bodyPr>
          <a:lstStyle/>
          <a:p>
            <a:r>
              <a:rPr lang="en-US" sz="9600" dirty="0" smtClean="0"/>
              <a:t>15 </a:t>
            </a:r>
            <a:r>
              <a:rPr lang="en-US" sz="9600" dirty="0"/>
              <a:t>confirmed cases in 7</a:t>
            </a:r>
            <a:r>
              <a:rPr lang="en-US" sz="9600" dirty="0" smtClean="0"/>
              <a:t> </a:t>
            </a:r>
            <a:r>
              <a:rPr lang="en-US" sz="9600" dirty="0"/>
              <a:t>states </a:t>
            </a:r>
          </a:p>
          <a:p>
            <a:pPr lvl="1"/>
            <a:r>
              <a:rPr lang="en-US" sz="9600" dirty="0"/>
              <a:t>Washington State, Illinois, California, </a:t>
            </a:r>
            <a:r>
              <a:rPr lang="en-US" sz="9600" dirty="0" smtClean="0"/>
              <a:t>Arizona, Massachusetts, Wisconsin, and Texas</a:t>
            </a:r>
            <a:r>
              <a:rPr lang="en-US" sz="9600" dirty="0"/>
              <a:t/>
            </a:r>
            <a:br>
              <a:rPr lang="en-US" sz="9600" dirty="0"/>
            </a:br>
            <a:endParaRPr lang="en-US" sz="9600" dirty="0"/>
          </a:p>
          <a:p>
            <a:r>
              <a:rPr lang="en-US" sz="9600" dirty="0" smtClean="0"/>
              <a:t>60</a:t>
            </a:r>
            <a:r>
              <a:rPr lang="en-US" sz="9600" dirty="0" smtClean="0"/>
              <a:t> </a:t>
            </a:r>
            <a:r>
              <a:rPr lang="en-US" sz="9600" dirty="0"/>
              <a:t>Persons Under Investigation (PUI) in </a:t>
            </a:r>
            <a:r>
              <a:rPr lang="en-US" sz="9600" dirty="0" smtClean="0"/>
              <a:t>42 </a:t>
            </a:r>
            <a:r>
              <a:rPr lang="en-US" sz="9600" dirty="0"/>
              <a:t>states</a:t>
            </a:r>
          </a:p>
          <a:p>
            <a:pPr lvl="1"/>
            <a:r>
              <a:rPr lang="en-US" sz="9600" dirty="0" smtClean="0"/>
              <a:t>15 </a:t>
            </a:r>
            <a:r>
              <a:rPr lang="en-US" sz="9600" dirty="0"/>
              <a:t>positive, </a:t>
            </a:r>
            <a:r>
              <a:rPr lang="en-US" sz="9600" dirty="0" smtClean="0"/>
              <a:t>392 </a:t>
            </a:r>
            <a:r>
              <a:rPr lang="en-US" sz="9600" dirty="0"/>
              <a:t>negative, </a:t>
            </a:r>
            <a:r>
              <a:rPr lang="en-US" sz="9600" dirty="0" smtClean="0"/>
              <a:t>60</a:t>
            </a:r>
            <a:r>
              <a:rPr lang="en-US" sz="9600" dirty="0" smtClean="0"/>
              <a:t> </a:t>
            </a:r>
            <a:r>
              <a:rPr lang="en-US" sz="9600" dirty="0"/>
              <a:t>pending </a:t>
            </a:r>
            <a:endParaRPr lang="en-US" sz="9600" dirty="0" smtClean="0"/>
          </a:p>
          <a:p>
            <a:pPr marL="0" indent="0">
              <a:buNone/>
            </a:pPr>
            <a:endParaRPr lang="en-US" sz="9600" dirty="0"/>
          </a:p>
          <a:p>
            <a:r>
              <a:rPr lang="en-US" sz="9600" dirty="0" smtClean="0"/>
              <a:t>Evidence of person-to-person spread in the US and other countries</a:t>
            </a:r>
            <a:endParaRPr lang="en-US" dirty="0"/>
          </a:p>
          <a:p>
            <a:pPr marL="0" indent="0">
              <a:buNone/>
            </a:pPr>
            <a:endParaRPr lang="en-US" sz="1800" dirty="0"/>
          </a:p>
          <a:p>
            <a:pPr marL="0" indent="0">
              <a:buNone/>
            </a:pPr>
            <a:endParaRPr lang="en-US" sz="6400" dirty="0"/>
          </a:p>
          <a:p>
            <a:pPr marL="0" indent="0">
              <a:buNone/>
            </a:pPr>
            <a:r>
              <a:rPr lang="en-US" sz="6400" dirty="0"/>
              <a:t>Source: </a:t>
            </a:r>
            <a:r>
              <a:rPr lang="en-US" sz="6400" dirty="0">
                <a:hlinkClick r:id="rId3"/>
              </a:rPr>
              <a:t>www.cdc.gov</a:t>
            </a:r>
            <a:r>
              <a:rPr lang="en-US" sz="6400" dirty="0"/>
              <a:t>, accessed </a:t>
            </a:r>
            <a:r>
              <a:rPr lang="en-US" sz="6400" dirty="0" smtClean="0"/>
              <a:t>February </a:t>
            </a:r>
            <a:r>
              <a:rPr lang="en-US" sz="6400" dirty="0" smtClean="0"/>
              <a:t>14, </a:t>
            </a:r>
            <a:r>
              <a:rPr lang="en-US" sz="6400" dirty="0"/>
              <a:t>2020</a:t>
            </a:r>
          </a:p>
          <a:p>
            <a:pPr marL="0" indent="0">
              <a:buNone/>
            </a:pP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6</a:t>
            </a:fld>
            <a:endParaRPr lang="en-US" dirty="0"/>
          </a:p>
        </p:txBody>
      </p:sp>
    </p:spTree>
    <p:extLst>
      <p:ext uri="{BB962C8B-B14F-4D97-AF65-F5344CB8AC3E}">
        <p14:creationId xmlns:p14="http://schemas.microsoft.com/office/powerpoint/2010/main" val="2524722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p:txBody>
          <a:bodyPr/>
          <a:lstStyle/>
          <a:p>
            <a:r>
              <a:rPr lang="en-US" dirty="0"/>
              <a:t>Maryland: </a:t>
            </a:r>
            <a:r>
              <a:rPr lang="en-US" dirty="0" smtClean="0"/>
              <a:t>COVID-19 </a:t>
            </a:r>
            <a:r>
              <a:rPr lang="en-US" dirty="0"/>
              <a:t>Cases and PUI</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2203588" y="1801157"/>
            <a:ext cx="7886700" cy="4351338"/>
          </a:xfrm>
        </p:spPr>
        <p:txBody>
          <a:bodyPr>
            <a:normAutofit fontScale="92500" lnSpcReduction="20000"/>
          </a:bodyPr>
          <a:lstStyle/>
          <a:p>
            <a:r>
              <a:rPr lang="en-US" sz="3200" dirty="0"/>
              <a:t>Number of p</a:t>
            </a:r>
            <a:r>
              <a:rPr lang="en-US" sz="3200" dirty="0" smtClean="0"/>
              <a:t>ersons tested: 2</a:t>
            </a:r>
          </a:p>
          <a:p>
            <a:r>
              <a:rPr lang="en-US" sz="3200" dirty="0" smtClean="0"/>
              <a:t>Number of COVID-19 tests pending: 0</a:t>
            </a:r>
          </a:p>
          <a:p>
            <a:r>
              <a:rPr lang="en-US" sz="3200" dirty="0" smtClean="0"/>
              <a:t>Number of negative COVID-19 tests: 2</a:t>
            </a:r>
            <a:endParaRPr lang="en-US" sz="3200" dirty="0"/>
          </a:p>
          <a:p>
            <a:r>
              <a:rPr lang="en-US" sz="3200" dirty="0" smtClean="0"/>
              <a:t>Number </a:t>
            </a:r>
            <a:r>
              <a:rPr lang="en-US" sz="3200" dirty="0"/>
              <a:t>of laboratory-confirmed cases: 0</a:t>
            </a:r>
            <a:br>
              <a:rPr lang="en-US" sz="3200" dirty="0"/>
            </a:br>
            <a:endParaRPr lang="en-US" sz="3200" dirty="0"/>
          </a:p>
          <a:p>
            <a:r>
              <a:rPr lang="en-US" dirty="0"/>
              <a:t>Testing and case counts posted at </a:t>
            </a:r>
            <a:r>
              <a:rPr lang="en-US" dirty="0">
                <a:hlinkClick r:id="rId3"/>
              </a:rPr>
              <a:t>http://health.maryland.gov/coronavirus</a:t>
            </a:r>
            <a:endParaRPr lang="en-US" dirty="0"/>
          </a:p>
          <a:p>
            <a:r>
              <a:rPr lang="en-US" dirty="0" smtClean="0"/>
              <a:t>For information about specimen collection please visit</a:t>
            </a:r>
          </a:p>
          <a:p>
            <a:pPr marL="0" indent="0">
              <a:buNone/>
            </a:pPr>
            <a:r>
              <a:rPr lang="en-US" dirty="0">
                <a:hlinkClick r:id="rId4"/>
              </a:rPr>
              <a:t>https://health.maryland.gov/laboratories/Pages/Novel-Coronavirus.aspx</a:t>
            </a:r>
            <a:endParaRPr lang="en-US" dirty="0"/>
          </a:p>
          <a:p>
            <a:pPr marL="0" indent="0">
              <a:buNone/>
            </a:pPr>
            <a:r>
              <a:rPr lang="en-US" sz="2000" i="1" dirty="0"/>
              <a:t>Data current as of </a:t>
            </a:r>
            <a:r>
              <a:rPr lang="en-US" sz="2000" i="1" dirty="0" smtClean="0"/>
              <a:t>February </a:t>
            </a:r>
            <a:r>
              <a:rPr lang="en-US" sz="2000" i="1" dirty="0" smtClean="0"/>
              <a:t>18, </a:t>
            </a:r>
            <a:r>
              <a:rPr lang="en-US" sz="2000" i="1" dirty="0"/>
              <a:t>2020</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7</a:t>
            </a:fld>
            <a:endParaRPr lang="en-US" dirty="0"/>
          </a:p>
        </p:txBody>
      </p:sp>
    </p:spTree>
    <p:extLst>
      <p:ext uri="{BB962C8B-B14F-4D97-AF65-F5344CB8AC3E}">
        <p14:creationId xmlns:p14="http://schemas.microsoft.com/office/powerpoint/2010/main" val="3324107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Identification </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8</a:t>
            </a:fld>
            <a:endParaRPr lang="en-US" dirty="0"/>
          </a:p>
        </p:txBody>
      </p:sp>
      <p:pic>
        <p:nvPicPr>
          <p:cNvPr id="6" name="Picture 5"/>
          <p:cNvPicPr>
            <a:picLocks noChangeAspect="1"/>
          </p:cNvPicPr>
          <p:nvPr/>
        </p:nvPicPr>
        <p:blipFill>
          <a:blip r:embed="rId3"/>
          <a:stretch>
            <a:fillRect/>
          </a:stretch>
        </p:blipFill>
        <p:spPr>
          <a:xfrm flipH="1">
            <a:off x="9860341" y="362022"/>
            <a:ext cx="1951580" cy="952499"/>
          </a:xfrm>
          <a:prstGeom prst="rect">
            <a:avLst/>
          </a:prstGeom>
        </p:spPr>
      </p:pic>
      <p:pic>
        <p:nvPicPr>
          <p:cNvPr id="7" name="Picture 6"/>
          <p:cNvPicPr>
            <a:picLocks noChangeAspect="1"/>
          </p:cNvPicPr>
          <p:nvPr/>
        </p:nvPicPr>
        <p:blipFill>
          <a:blip r:embed="rId3"/>
          <a:stretch>
            <a:fillRect/>
          </a:stretch>
        </p:blipFill>
        <p:spPr>
          <a:xfrm>
            <a:off x="9260957" y="54767"/>
            <a:ext cx="2722809" cy="1328908"/>
          </a:xfrm>
          <a:prstGeom prst="rect">
            <a:avLst/>
          </a:prstGeom>
        </p:spPr>
      </p:pic>
      <p:pic>
        <p:nvPicPr>
          <p:cNvPr id="3" name="Picture 2"/>
          <p:cNvPicPr>
            <a:picLocks noChangeAspect="1"/>
          </p:cNvPicPr>
          <p:nvPr/>
        </p:nvPicPr>
        <p:blipFill>
          <a:blip r:embed="rId4"/>
          <a:stretch>
            <a:fillRect/>
          </a:stretch>
        </p:blipFill>
        <p:spPr>
          <a:xfrm>
            <a:off x="1276350" y="1633537"/>
            <a:ext cx="9639300" cy="3590925"/>
          </a:xfrm>
          <a:prstGeom prst="rect">
            <a:avLst/>
          </a:prstGeom>
        </p:spPr>
      </p:pic>
      <p:pic>
        <p:nvPicPr>
          <p:cNvPr id="10" name="Picture 9"/>
          <p:cNvPicPr>
            <a:picLocks noChangeAspect="1"/>
          </p:cNvPicPr>
          <p:nvPr/>
        </p:nvPicPr>
        <p:blipFill>
          <a:blip r:embed="rId5"/>
          <a:stretch>
            <a:fillRect/>
          </a:stretch>
        </p:blipFill>
        <p:spPr>
          <a:xfrm>
            <a:off x="1343025" y="5019918"/>
            <a:ext cx="9572625" cy="885825"/>
          </a:xfrm>
          <a:prstGeom prst="rect">
            <a:avLst/>
          </a:prstGeom>
        </p:spPr>
      </p:pic>
    </p:spTree>
    <p:extLst>
      <p:ext uri="{BB962C8B-B14F-4D97-AF65-F5344CB8AC3E}">
        <p14:creationId xmlns:p14="http://schemas.microsoft.com/office/powerpoint/2010/main" val="2363497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SARS-CoV-2 Testing</a:t>
            </a:r>
            <a:endParaRPr lang="en-US" dirty="0"/>
          </a:p>
        </p:txBody>
      </p:sp>
      <p:sp>
        <p:nvSpPr>
          <p:cNvPr id="3" name="Content Placeholder 2"/>
          <p:cNvSpPr>
            <a:spLocks noGrp="1"/>
          </p:cNvSpPr>
          <p:nvPr>
            <p:ph idx="1"/>
          </p:nvPr>
        </p:nvSpPr>
        <p:spPr/>
        <p:txBody>
          <a:bodyPr/>
          <a:lstStyle/>
          <a:p>
            <a:r>
              <a:rPr lang="en-US" dirty="0" smtClean="0"/>
              <a:t>Testing </a:t>
            </a:r>
            <a:r>
              <a:rPr lang="en-US" b="1" dirty="0" smtClean="0"/>
              <a:t>only</a:t>
            </a:r>
            <a:r>
              <a:rPr lang="en-US" dirty="0" smtClean="0"/>
              <a:t> performed at CDC.</a:t>
            </a:r>
          </a:p>
          <a:p>
            <a:r>
              <a:rPr lang="en-US" dirty="0"/>
              <a:t>Upper and lower respiratory specimens run on </a:t>
            </a:r>
            <a:r>
              <a:rPr lang="en-US" dirty="0" smtClean="0"/>
              <a:t>RT-PCR</a:t>
            </a:r>
          </a:p>
          <a:p>
            <a:r>
              <a:rPr lang="en-US" dirty="0" smtClean="0"/>
              <a:t>Rapid viral panels </a:t>
            </a:r>
            <a:r>
              <a:rPr lang="en-US" b="1" dirty="0" smtClean="0"/>
              <a:t>CANNOT </a:t>
            </a:r>
            <a:r>
              <a:rPr lang="en-US" dirty="0" smtClean="0"/>
              <a:t>detect SARS-CoV-2</a:t>
            </a:r>
          </a:p>
        </p:txBody>
      </p:sp>
      <p:sp>
        <p:nvSpPr>
          <p:cNvPr id="4" name="Slide Number Placeholder 3"/>
          <p:cNvSpPr>
            <a:spLocks noGrp="1"/>
          </p:cNvSpPr>
          <p:nvPr>
            <p:ph type="sldNum" sz="quarter" idx="12"/>
          </p:nvPr>
        </p:nvSpPr>
        <p:spPr/>
        <p:txBody>
          <a:bodyPr/>
          <a:lstStyle/>
          <a:p>
            <a:fld id="{D275CE6D-5C38-C543-B8AD-F8110668FDF9}" type="slidenum">
              <a:rPr lang="en-US" smtClean="0"/>
              <a:pPr/>
              <a:t>9</a:t>
            </a:fld>
            <a:endParaRPr lang="en-US" dirty="0"/>
          </a:p>
        </p:txBody>
      </p:sp>
      <p:pic>
        <p:nvPicPr>
          <p:cNvPr id="6" name="Picture 5"/>
          <p:cNvPicPr>
            <a:picLocks noChangeAspect="1"/>
          </p:cNvPicPr>
          <p:nvPr/>
        </p:nvPicPr>
        <p:blipFill>
          <a:blip r:embed="rId3"/>
          <a:stretch>
            <a:fillRect/>
          </a:stretch>
        </p:blipFill>
        <p:spPr>
          <a:xfrm>
            <a:off x="2901462" y="3638274"/>
            <a:ext cx="4531702" cy="2980016"/>
          </a:xfrm>
          <a:prstGeom prst="rect">
            <a:avLst/>
          </a:prstGeom>
        </p:spPr>
      </p:pic>
    </p:spTree>
    <p:extLst>
      <p:ext uri="{BB962C8B-B14F-4D97-AF65-F5344CB8AC3E}">
        <p14:creationId xmlns:p14="http://schemas.microsoft.com/office/powerpoint/2010/main" val="2942435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5758</TotalTime>
  <Words>3149</Words>
  <Application>Microsoft Office PowerPoint</Application>
  <PresentationFormat>Widescreen</PresentationFormat>
  <Paragraphs>138</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Maryland Situation Update on  Coronavirus Disease 2019 (COVID-19) for Long Term Care</vt:lpstr>
      <vt:lpstr>Call Agenda </vt:lpstr>
      <vt:lpstr>What is a coronavirus?</vt:lpstr>
      <vt:lpstr>Current Situation</vt:lpstr>
      <vt:lpstr>PowerPoint Presentation</vt:lpstr>
      <vt:lpstr>U.S.: COVID-19 Cases and PUI</vt:lpstr>
      <vt:lpstr>Maryland: COVID-19 Cases and PUI</vt:lpstr>
      <vt:lpstr>Patient Identification </vt:lpstr>
      <vt:lpstr>SARS-CoV-2 Testing</vt:lpstr>
      <vt:lpstr>Recommendations for travelers returning from China </vt:lpstr>
      <vt:lpstr>Preventing Respiratory Viruses in LTC</vt:lpstr>
      <vt:lpstr>Preventing Respiratory Viruses cont…</vt:lpstr>
      <vt:lpstr>Personal Protective Equipment shortages</vt:lpstr>
      <vt:lpstr>5 steps for PPE shortages in LTC</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Heather Saunders</cp:lastModifiedBy>
  <cp:revision>190</cp:revision>
  <cp:lastPrinted>2020-02-04T16:27:31Z</cp:lastPrinted>
  <dcterms:created xsi:type="dcterms:W3CDTF">2018-02-09T13:05:01Z</dcterms:created>
  <dcterms:modified xsi:type="dcterms:W3CDTF">2020-02-18T16:41:59Z</dcterms:modified>
</cp:coreProperties>
</file>