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313" r:id="rId3"/>
    <p:sldId id="314" r:id="rId4"/>
    <p:sldId id="315" r:id="rId5"/>
    <p:sldId id="317" r:id="rId6"/>
    <p:sldId id="318" r:id="rId7"/>
    <p:sldId id="316" r:id="rId8"/>
    <p:sldId id="308" r:id="rId9"/>
    <p:sldId id="310" r:id="rId10"/>
    <p:sldId id="311" r:id="rId11"/>
    <p:sldId id="312" r:id="rId12"/>
    <p:sldId id="319" r:id="rId13"/>
    <p:sldId id="297" r:id="rId14"/>
    <p:sldId id="274"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F810"/>
    <a:srgbClr val="F94DE0"/>
    <a:srgbClr val="C40E3E"/>
    <a:srgbClr val="9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27"/>
    <p:restoredTop sz="71873" autoAdjust="0"/>
  </p:normalViewPr>
  <p:slideViewPr>
    <p:cSldViewPr snapToGrid="0" snapToObjects="1">
      <p:cViewPr varScale="1">
        <p:scale>
          <a:sx n="83" d="100"/>
          <a:sy n="83" d="100"/>
        </p:scale>
        <p:origin x="20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80779F-2152-C84C-A2C2-FD36C5CC5AAE}" type="datetimeFigureOut">
              <a:rPr lang="en-US" smtClean="0"/>
              <a:t>3/12/2020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68579C-EAC7-0B4D-AE5F-5E3A5B26F7DD}" type="slidenum">
              <a:rPr lang="en-US" smtClean="0"/>
              <a:t>‹#›</a:t>
            </a:fld>
            <a:endParaRPr lang="en-US"/>
          </a:p>
        </p:txBody>
      </p:sp>
    </p:spTree>
    <p:extLst>
      <p:ext uri="{BB962C8B-B14F-4D97-AF65-F5344CB8AC3E}">
        <p14:creationId xmlns:p14="http://schemas.microsoft.com/office/powerpoint/2010/main" val="428460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and thank you all for taking the time to join us on this call today.</a:t>
            </a:r>
            <a:r>
              <a:rPr lang="en-US" baseline="0" dirty="0" smtClean="0"/>
              <a:t>  My name is Heather Saunders and I am the nursing program consultant for the Office of Healthcare Associated Infections and Antimicrobial Resistance within the Infectious Disease Epidemiology and Outbreak Response Bureau.  I am here today accompanied by numerous colleagues at the Maryland Department of Health to discuss the current situation and response to the Coronavirus disease 2019 or COVID-19 first identified in Wuhan City, Hubei Province, China.  This call is specifically for long term care facilities.  If you are a member of the public or the media we kindly ask that you disconnect at this time.  During the presentation we ask that you keep your phone on mute.  You are welcome to post questions in the chat box as we progress through the slides  We will begin to answer questions at the end of the presentation.  </a:t>
            </a:r>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a:t>
            </a:fld>
            <a:endParaRPr lang="en-US"/>
          </a:p>
        </p:txBody>
      </p:sp>
    </p:spTree>
    <p:extLst>
      <p:ext uri="{BB962C8B-B14F-4D97-AF65-F5344CB8AC3E}">
        <p14:creationId xmlns:p14="http://schemas.microsoft.com/office/powerpoint/2010/main" val="105451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active versus passive screening</a:t>
            </a:r>
          </a:p>
        </p:txBody>
      </p:sp>
      <p:sp>
        <p:nvSpPr>
          <p:cNvPr id="4" name="Slide Number Placeholder 3"/>
          <p:cNvSpPr>
            <a:spLocks noGrp="1"/>
          </p:cNvSpPr>
          <p:nvPr>
            <p:ph type="sldNum" sz="quarter" idx="10"/>
          </p:nvPr>
        </p:nvSpPr>
        <p:spPr/>
        <p:txBody>
          <a:bodyPr/>
          <a:lstStyle/>
          <a:p>
            <a:fld id="{C368579C-EAC7-0B4D-AE5F-5E3A5B26F7DD}" type="slidenum">
              <a:rPr lang="en-US" smtClean="0"/>
              <a:t>10</a:t>
            </a:fld>
            <a:endParaRPr lang="en-US"/>
          </a:p>
        </p:txBody>
      </p:sp>
    </p:spTree>
    <p:extLst>
      <p:ext uri="{BB962C8B-B14F-4D97-AF65-F5344CB8AC3E}">
        <p14:creationId xmlns:p14="http://schemas.microsoft.com/office/powerpoint/2010/main" val="1426036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 think we should instruct facilities to begin actively monitoring all residents at least daily for fever and respiratory symptoms if not already doing this; if overwhelming, start w/ highest risk units and build out from there; add eye protection to precautions needed for respiratory illness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Actively monitor – take</a:t>
            </a:r>
            <a:r>
              <a:rPr lang="en-US" sz="1200" b="0" i="0" kern="1200" baseline="0" dirty="0" smtClean="0">
                <a:solidFill>
                  <a:schemeClr val="tx1"/>
                </a:solidFill>
                <a:effectLst/>
                <a:latin typeface="+mn-lt"/>
                <a:ea typeface="+mn-ea"/>
                <a:cs typeface="+mn-cs"/>
              </a:rPr>
              <a:t> temperature and document </a:t>
            </a:r>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11</a:t>
            </a:fld>
            <a:endParaRPr lang="en-US"/>
          </a:p>
        </p:txBody>
      </p:sp>
    </p:spTree>
    <p:extLst>
      <p:ext uri="{BB962C8B-B14F-4D97-AF65-F5344CB8AC3E}">
        <p14:creationId xmlns:p14="http://schemas.microsoft.com/office/powerpoint/2010/main" val="1378108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have residents with COVID-19,</a:t>
            </a:r>
            <a:r>
              <a:rPr lang="en-US" baseline="0" dirty="0" smtClean="0"/>
              <a:t> we will not be able to transfer out every resident with COVID-19 unless a higher level of care is needed.  We will need to cohort and care for residents in place that do not require hospitalization.  Facilities need to prepare their staff and facilities for this today by developing protocols and focusing education on the identification and care of residents with COVID-19.  Facilities should contact their local health department when they identify residents with fever or signs/symptoms of a lower respiratory illness who have no alternative diagnosis such as influenza or other viral respiratory pathogens.  </a:t>
            </a:r>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12</a:t>
            </a:fld>
            <a:endParaRPr lang="en-US"/>
          </a:p>
        </p:txBody>
      </p:sp>
    </p:spTree>
    <p:extLst>
      <p:ext uri="{BB962C8B-B14F-4D97-AF65-F5344CB8AC3E}">
        <p14:creationId xmlns:p14="http://schemas.microsoft.com/office/powerpoint/2010/main" val="1399554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8579C-EAC7-0B4D-AE5F-5E3A5B26F7DD}" type="slidenum">
              <a:rPr lang="en-US" smtClean="0"/>
              <a:t>13</a:t>
            </a:fld>
            <a:endParaRPr lang="en-US"/>
          </a:p>
        </p:txBody>
      </p:sp>
    </p:spTree>
    <p:extLst>
      <p:ext uri="{BB962C8B-B14F-4D97-AF65-F5344CB8AC3E}">
        <p14:creationId xmlns:p14="http://schemas.microsoft.com/office/powerpoint/2010/main" val="755501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14</a:t>
            </a:fld>
            <a:endParaRPr lang="en-US"/>
          </a:p>
        </p:txBody>
      </p:sp>
    </p:spTree>
    <p:extLst>
      <p:ext uri="{BB962C8B-B14F-4D97-AF65-F5344CB8AC3E}">
        <p14:creationId xmlns:p14="http://schemas.microsoft.com/office/powerpoint/2010/main" val="19401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As usual, we have an incredibly packed agenda for today.  </a:t>
            </a:r>
            <a:r>
              <a:rPr lang="en-US" dirty="0" smtClean="0"/>
              <a:t>On</a:t>
            </a:r>
            <a:r>
              <a:rPr lang="en-US" baseline="0" dirty="0" smtClean="0"/>
              <a:t> today’s call we will briefly review the current situation of COVID-19, discuss new PUI criteria, discuss ongoing efforts to improve testing capacity, discuss some hypothetical scenarios based on the new PUI criteria, hear from the Maryland Institute of Emergency Medical Services Systems, discuss recent hospital surveillance requirements for COVID-19, and further discuss guidance for PPE conservation and crisis alternate strategies.  </a:t>
            </a:r>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2</a:t>
            </a:fld>
            <a:endParaRPr lang="en-US"/>
          </a:p>
        </p:txBody>
      </p:sp>
    </p:spTree>
    <p:extLst>
      <p:ext uri="{BB962C8B-B14F-4D97-AF65-F5344CB8AC3E}">
        <p14:creationId xmlns:p14="http://schemas.microsoft.com/office/powerpoint/2010/main" val="237059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 has</a:t>
            </a:r>
            <a:r>
              <a:rPr lang="en-US" baseline="0" dirty="0" smtClean="0"/>
              <a:t> happened since last weeks town hall. As of this morning, 127,863 infections have been reported with 4, 718 deaths. Over the past week, we’ve continued to see a rapid increase in cases being identified in other countries, including our own.  Concerns are increasing globally for sustained community transmission and person to person spread. As of this morning, cases have now been identified in 116 countries.  </a:t>
            </a:r>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3</a:t>
            </a:fld>
            <a:endParaRPr lang="en-US"/>
          </a:p>
        </p:txBody>
      </p:sp>
    </p:spTree>
    <p:extLst>
      <p:ext uri="{BB962C8B-B14F-4D97-AF65-F5344CB8AC3E}">
        <p14:creationId xmlns:p14="http://schemas.microsoft.com/office/powerpoint/2010/main" val="2148698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have undoubtedly been an explosion</a:t>
            </a:r>
            <a:r>
              <a:rPr lang="en-US" baseline="0" dirty="0" smtClean="0"/>
              <a:t> of cases in the United States over the last week… As of March 10</a:t>
            </a:r>
            <a:r>
              <a:rPr lang="en-US" baseline="30000" dirty="0" smtClean="0"/>
              <a:t>th</a:t>
            </a:r>
            <a:r>
              <a:rPr lang="en-US" baseline="0" dirty="0" smtClean="0"/>
              <a:t>, of the confirmed cases in the United States, 83 have been travel-related cases, 36 have been from known person-to-person spread, and 528 cases are currently under investigation with no known current exposure. </a:t>
            </a:r>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4</a:t>
            </a:fld>
            <a:endParaRPr lang="en-US"/>
          </a:p>
        </p:txBody>
      </p:sp>
    </p:spTree>
    <p:extLst>
      <p:ext uri="{BB962C8B-B14F-4D97-AF65-F5344CB8AC3E}">
        <p14:creationId xmlns:p14="http://schemas.microsoft.com/office/powerpoint/2010/main" val="1413631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Early information  out of China, where COVID-19 first started, shows that some people are at higher risk of getting very sick from this illness. Individuals at a higher risk include</a:t>
            </a:r>
            <a:r>
              <a:rPr lang="en-US" sz="1200" b="0" i="0" kern="1200" baseline="0" dirty="0" smtClean="0">
                <a:solidFill>
                  <a:schemeClr val="tx1"/>
                </a:solidFill>
                <a:effectLst/>
                <a:latin typeface="+mn-lt"/>
                <a:ea typeface="+mn-ea"/>
                <a:cs typeface="+mn-cs"/>
              </a:rPr>
              <a:t> older adults and people who have serious chronic medical conditions such as heart disease, diabetes, and lung disease.  </a:t>
            </a:r>
            <a:r>
              <a:rPr lang="en-US" sz="1200" b="0" i="0" kern="1200" dirty="0" smtClean="0">
                <a:solidFill>
                  <a:schemeClr val="tx1"/>
                </a:solidFill>
                <a:effectLst/>
                <a:latin typeface="+mn-lt"/>
                <a:ea typeface="+mn-ea"/>
                <a:cs typeface="+mn-cs"/>
              </a:rPr>
              <a:t>Individuals</a:t>
            </a:r>
            <a:r>
              <a:rPr lang="en-US" sz="1200" b="0" i="0" kern="1200" baseline="0" dirty="0" smtClean="0">
                <a:solidFill>
                  <a:schemeClr val="tx1"/>
                </a:solidFill>
                <a:effectLst/>
                <a:latin typeface="+mn-lt"/>
                <a:ea typeface="+mn-ea"/>
                <a:cs typeface="+mn-cs"/>
              </a:rPr>
              <a:t> that are at</a:t>
            </a:r>
            <a:r>
              <a:rPr lang="en-US" sz="1200" b="0" i="0" kern="1200" dirty="0" smtClean="0">
                <a:solidFill>
                  <a:schemeClr val="tx1"/>
                </a:solidFill>
                <a:effectLst/>
                <a:latin typeface="+mn-lt"/>
                <a:ea typeface="+mn-ea"/>
                <a:cs typeface="+mn-cs"/>
              </a:rPr>
              <a:t> higher risk for serious illness from COVID-19 because of their age or because they have a serious long-term health problem</a:t>
            </a:r>
            <a:r>
              <a:rPr lang="en-US" sz="1200" b="0" i="0" kern="1200" baseline="0" dirty="0" smtClean="0">
                <a:solidFill>
                  <a:schemeClr val="tx1"/>
                </a:solidFill>
                <a:effectLst/>
                <a:latin typeface="+mn-lt"/>
                <a:ea typeface="+mn-ea"/>
                <a:cs typeface="+mn-cs"/>
              </a:rPr>
              <a:t> should</a:t>
            </a:r>
            <a:r>
              <a:rPr lang="en-US" sz="1200" b="0" i="0" kern="1200" dirty="0" smtClean="0">
                <a:solidFill>
                  <a:schemeClr val="tx1"/>
                </a:solidFill>
                <a:effectLst/>
                <a:latin typeface="+mn-lt"/>
                <a:ea typeface="+mn-ea"/>
                <a:cs typeface="+mn-cs"/>
              </a:rPr>
              <a:t> take specific actions to reduce their risk of getting sick with the disease.  Essentially all the residents in our facilities are at higher risk for COVID-19</a:t>
            </a:r>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5</a:t>
            </a:fld>
            <a:endParaRPr lang="en-US"/>
          </a:p>
        </p:txBody>
      </p:sp>
    </p:spTree>
    <p:extLst>
      <p:ext uri="{BB962C8B-B14F-4D97-AF65-F5344CB8AC3E}">
        <p14:creationId xmlns:p14="http://schemas.microsoft.com/office/powerpoint/2010/main" val="2452105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Perhaps most frightening is</a:t>
            </a:r>
            <a:r>
              <a:rPr lang="en-US" baseline="0" dirty="0" smtClean="0"/>
              <a:t> the potential for nursing homes to become the epicenter of COVID-19 outbreaks in the United States. Given the congregate nature and residents served, nursing home populations are at the highest risk of being affected by COVID-19.  </a:t>
            </a:r>
            <a:r>
              <a:rPr lang="en-US" dirty="0" smtClean="0"/>
              <a:t>On Monday, it was announced that the death toll in Washington state from COVID-19 had</a:t>
            </a:r>
            <a:r>
              <a:rPr lang="en-US" baseline="0" dirty="0" smtClean="0"/>
              <a:t> risen to 23 with dozens of people reportedly ill or hospitalized.  19 of these deaths had been from one single nursing home, Kirkland Life Care Center in Seattle Washington.  Dozens are still ill or hospitalized with only 60 of 120 residents remaining at the facility and deplorable conditions reported with dozens of healthcare workers also ill and unable to report to the facility. We believe that our facilities are behind in our preparations.  Actions need to be taken today.  This has to be the number one priority for every Long Term Care facility in Maryland. It is paramount that we be prepared to prevent and respond to similar outbreaks at our facilities. </a:t>
            </a:r>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6</a:t>
            </a:fld>
            <a:endParaRPr lang="en-US"/>
          </a:p>
        </p:txBody>
      </p:sp>
    </p:spTree>
    <p:extLst>
      <p:ext uri="{BB962C8B-B14F-4D97-AF65-F5344CB8AC3E}">
        <p14:creationId xmlns:p14="http://schemas.microsoft.com/office/powerpoint/2010/main" val="2905659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of March</a:t>
            </a:r>
            <a:r>
              <a:rPr lang="en-US" baseline="0" dirty="0" smtClean="0"/>
              <a:t> 12t</a:t>
            </a:r>
            <a:r>
              <a:rPr lang="en-US" baseline="30000" dirty="0" smtClean="0"/>
              <a:t>h</a:t>
            </a:r>
            <a:r>
              <a:rPr lang="en-US" baseline="0" dirty="0" smtClean="0"/>
              <a:t>, 12 patients have tested positive for COVID-19.  We will continue to provide updates on the testing and case counts on our website at health.maryland.gov/coronavirus.  </a:t>
            </a:r>
            <a:endParaRPr lang="en-US" dirty="0" smtClean="0"/>
          </a:p>
          <a:p>
            <a:endParaRPr lang="en-US" u="sng" dirty="0"/>
          </a:p>
        </p:txBody>
      </p:sp>
      <p:sp>
        <p:nvSpPr>
          <p:cNvPr id="4" name="Slide Number Placeholder 3"/>
          <p:cNvSpPr>
            <a:spLocks noGrp="1"/>
          </p:cNvSpPr>
          <p:nvPr>
            <p:ph type="sldNum" sz="quarter" idx="10"/>
          </p:nvPr>
        </p:nvSpPr>
        <p:spPr/>
        <p:txBody>
          <a:bodyPr/>
          <a:lstStyle/>
          <a:p>
            <a:fld id="{C368579C-EAC7-0B4D-AE5F-5E3A5B26F7DD}" type="slidenum">
              <a:rPr lang="en-US" smtClean="0"/>
              <a:t>7</a:t>
            </a:fld>
            <a:endParaRPr lang="en-US"/>
          </a:p>
        </p:txBody>
      </p:sp>
    </p:spTree>
    <p:extLst>
      <p:ext uri="{BB962C8B-B14F-4D97-AF65-F5344CB8AC3E}">
        <p14:creationId xmlns:p14="http://schemas.microsoft.com/office/powerpoint/2010/main" val="805932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prevent and control COVID-19 in long-term care facilities, we </a:t>
            </a:r>
            <a:r>
              <a:rPr lang="en-US" b="1" baseline="0" dirty="0" smtClean="0"/>
              <a:t>have</a:t>
            </a:r>
            <a:r>
              <a:rPr lang="en-US" baseline="0" dirty="0" smtClean="0"/>
              <a:t> to prevent the introduction of this virus.  Healthcare personnel and visitors are the most likely sources of introduction.  Prevention should be focused around ensuring that these two groups do not introduce COVID-19 to the facility.  In order to do this, CDC and CMS have </a:t>
            </a:r>
            <a:r>
              <a:rPr lang="en-US" sz="1200" b="0" i="0" u="none" strike="noStrike" kern="1200" dirty="0" smtClean="0">
                <a:solidFill>
                  <a:schemeClr val="tx1"/>
                </a:solidFill>
                <a:effectLst/>
                <a:latin typeface="+mn-lt"/>
                <a:ea typeface="+mn-ea"/>
                <a:cs typeface="+mn-cs"/>
              </a:rPr>
              <a:t>recommended aggressive visitor restrictions and enforcement</a:t>
            </a:r>
            <a:r>
              <a:rPr lang="en-US" sz="1200" b="0" i="0" u="none" strike="noStrike" kern="1200" baseline="0" dirty="0" smtClean="0">
                <a:solidFill>
                  <a:schemeClr val="tx1"/>
                </a:solidFill>
                <a:effectLst/>
                <a:latin typeface="+mn-lt"/>
                <a:ea typeface="+mn-ea"/>
                <a:cs typeface="+mn-cs"/>
              </a:rPr>
              <a:t> of</a:t>
            </a:r>
            <a:r>
              <a:rPr lang="en-US" sz="1200" b="0" i="0" u="none" strike="noStrike" kern="1200" dirty="0" smtClean="0">
                <a:solidFill>
                  <a:schemeClr val="tx1"/>
                </a:solidFill>
                <a:effectLst/>
                <a:latin typeface="+mn-lt"/>
                <a:ea typeface="+mn-ea"/>
                <a:cs typeface="+mn-cs"/>
              </a:rPr>
              <a:t> sick leave policies for ill HCP, even before COVID-19 is identified in a community or facility.</a:t>
            </a:r>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8</a:t>
            </a:fld>
            <a:endParaRPr lang="en-US"/>
          </a:p>
        </p:txBody>
      </p:sp>
    </p:spTree>
    <p:extLst>
      <p:ext uri="{BB962C8B-B14F-4D97-AF65-F5344CB8AC3E}">
        <p14:creationId xmlns:p14="http://schemas.microsoft.com/office/powerpoint/2010/main" val="1028947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Actively monitor!  Take their temperatures and DOCUMENT no signs and symptoms of illness. Inform the facility’s infection </a:t>
            </a:r>
            <a:r>
              <a:rPr lang="en-US" dirty="0" err="1" smtClean="0"/>
              <a:t>preventionist</a:t>
            </a:r>
            <a:r>
              <a:rPr lang="en-US" dirty="0" smtClean="0"/>
              <a:t>, and include information on individuals, equipment, and locations the person came in contact with; and o Contact and follow the local health department recommendations for next steps (e.g., testing). Facilities</a:t>
            </a:r>
            <a:r>
              <a:rPr lang="en-US" baseline="0" dirty="0" smtClean="0"/>
              <a:t> should be asking their employees to identify where else they work and restrict those employees working at facilities that have active COVID-19 outbreaks. </a:t>
            </a:r>
            <a:endParaRPr lang="en-US" dirty="0" smtClean="0"/>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9</a:t>
            </a:fld>
            <a:endParaRPr lang="en-US"/>
          </a:p>
        </p:txBody>
      </p:sp>
    </p:spTree>
    <p:extLst>
      <p:ext uri="{BB962C8B-B14F-4D97-AF65-F5344CB8AC3E}">
        <p14:creationId xmlns:p14="http://schemas.microsoft.com/office/powerpoint/2010/main" val="282655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771F8B-A6AA-4C49-A351-1C54F3623C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73" r="1406"/>
          <a:stretch/>
        </p:blipFill>
        <p:spPr>
          <a:xfrm>
            <a:off x="0" y="-314075"/>
            <a:ext cx="12192000" cy="7486149"/>
          </a:xfrm>
          <a:prstGeom prst="rect">
            <a:avLst/>
          </a:prstGeom>
        </p:spPr>
      </p:pic>
      <p:sp>
        <p:nvSpPr>
          <p:cNvPr id="4" name="Rectangle 3">
            <a:extLst>
              <a:ext uri="{FF2B5EF4-FFF2-40B4-BE49-F238E27FC236}">
                <a16:creationId xmlns:a16="http://schemas.microsoft.com/office/drawing/2014/main" id="{FA960F7A-981E-2849-A4A6-FFB20B3D6491}"/>
              </a:ext>
            </a:extLst>
          </p:cNvPr>
          <p:cNvSpPr/>
          <p:nvPr userDrawn="1"/>
        </p:nvSpPr>
        <p:spPr>
          <a:xfrm>
            <a:off x="0" y="1705295"/>
            <a:ext cx="12192000" cy="4268835"/>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C7FB37E-432E-7A4F-B863-4B75CE2DBBB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4261"/>
          <a:stretch/>
        </p:blipFill>
        <p:spPr>
          <a:xfrm>
            <a:off x="-610" y="1701110"/>
            <a:ext cx="12191998" cy="105420"/>
          </a:xfrm>
          <a:prstGeom prst="rect">
            <a:avLst/>
          </a:prstGeom>
          <a:ln>
            <a:noFill/>
          </a:ln>
        </p:spPr>
      </p:pic>
      <p:pic>
        <p:nvPicPr>
          <p:cNvPr id="10" name="Picture 9">
            <a:extLst>
              <a:ext uri="{FF2B5EF4-FFF2-40B4-BE49-F238E27FC236}">
                <a16:creationId xmlns:a16="http://schemas.microsoft.com/office/drawing/2014/main" id="{BEC69780-856D-8549-AC32-E37E32DB0D9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96281"/>
          <a:stretch/>
        </p:blipFill>
        <p:spPr>
          <a:xfrm>
            <a:off x="-612" y="5953810"/>
            <a:ext cx="12192000" cy="60959"/>
          </a:xfrm>
          <a:prstGeom prst="rect">
            <a:avLst/>
          </a:prstGeom>
        </p:spPr>
      </p:pic>
      <p:sp>
        <p:nvSpPr>
          <p:cNvPr id="12" name="Rectangle 11">
            <a:extLst>
              <a:ext uri="{FF2B5EF4-FFF2-40B4-BE49-F238E27FC236}">
                <a16:creationId xmlns:a16="http://schemas.microsoft.com/office/drawing/2014/main" id="{EF033F58-E2FE-0347-BD76-12FAE70FF602}"/>
              </a:ext>
            </a:extLst>
          </p:cNvPr>
          <p:cNvSpPr/>
          <p:nvPr userDrawn="1"/>
        </p:nvSpPr>
        <p:spPr>
          <a:xfrm>
            <a:off x="-612" y="1806530"/>
            <a:ext cx="12192612" cy="414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EC1CAE-181F-AE45-82F8-A14FDE796289}"/>
              </a:ext>
            </a:extLst>
          </p:cNvPr>
          <p:cNvSpPr>
            <a:spLocks noGrp="1"/>
          </p:cNvSpPr>
          <p:nvPr>
            <p:ph type="ctrTitle" hasCustomPrompt="1"/>
          </p:nvPr>
        </p:nvSpPr>
        <p:spPr>
          <a:xfrm>
            <a:off x="1523694" y="2645487"/>
            <a:ext cx="9144000" cy="1338567"/>
          </a:xfrm>
        </p:spPr>
        <p:txBody>
          <a:bodyPr anchor="b">
            <a:normAutofit/>
          </a:bodyPr>
          <a:lstStyle>
            <a:lvl1pPr algn="ctr">
              <a:defRPr sz="4000">
                <a:solidFill>
                  <a:schemeClr val="tx1"/>
                </a:solidFill>
              </a:defRPr>
            </a:lvl1pPr>
          </a:lstStyle>
          <a:p>
            <a:r>
              <a:rPr lang="en-US" dirty="0"/>
              <a:t>Click to Add Title</a:t>
            </a:r>
          </a:p>
        </p:txBody>
      </p:sp>
      <p:sp>
        <p:nvSpPr>
          <p:cNvPr id="3" name="Subtitle 2">
            <a:extLst>
              <a:ext uri="{FF2B5EF4-FFF2-40B4-BE49-F238E27FC236}">
                <a16:creationId xmlns:a16="http://schemas.microsoft.com/office/drawing/2014/main" id="{B4AB1C7E-8E53-164B-8983-F17A528253E5}"/>
              </a:ext>
            </a:extLst>
          </p:cNvPr>
          <p:cNvSpPr>
            <a:spLocks noGrp="1"/>
          </p:cNvSpPr>
          <p:nvPr>
            <p:ph type="subTitle" idx="1" hasCustomPrompt="1"/>
          </p:nvPr>
        </p:nvSpPr>
        <p:spPr>
          <a:xfrm>
            <a:off x="1524000" y="4210379"/>
            <a:ext cx="9144000" cy="387626"/>
          </a:xfrm>
        </p:spPr>
        <p:txBody>
          <a:bodyPr/>
          <a:lstStyle>
            <a:lvl1pPr marL="0" indent="0" algn="ctr">
              <a:buNone/>
              <a:defRPr sz="2400" b="1">
                <a:solidFill>
                  <a:srgbClr val="C40E3E"/>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 title, office</a:t>
            </a:r>
          </a:p>
        </p:txBody>
      </p:sp>
      <p:sp>
        <p:nvSpPr>
          <p:cNvPr id="11" name="Text Placeholder 10">
            <a:extLst>
              <a:ext uri="{FF2B5EF4-FFF2-40B4-BE49-F238E27FC236}">
                <a16:creationId xmlns:a16="http://schemas.microsoft.com/office/drawing/2014/main" id="{7B8BAC13-88FE-C64F-96CA-64033FB21D6C}"/>
              </a:ext>
            </a:extLst>
          </p:cNvPr>
          <p:cNvSpPr>
            <a:spLocks noGrp="1"/>
          </p:cNvSpPr>
          <p:nvPr>
            <p:ph type="body" sz="quarter" idx="11" hasCustomPrompt="1"/>
          </p:nvPr>
        </p:nvSpPr>
        <p:spPr>
          <a:xfrm>
            <a:off x="1524000" y="4777462"/>
            <a:ext cx="9144000" cy="366713"/>
          </a:xfrm>
        </p:spPr>
        <p:txBody>
          <a:bodyPr/>
          <a:lstStyle>
            <a:lvl1pPr marL="0" indent="0" algn="ctr">
              <a:buNone/>
              <a:defRPr sz="2400">
                <a:solidFill>
                  <a:srgbClr val="C40E3E"/>
                </a:solidFill>
              </a:defRPr>
            </a:lvl1pPr>
          </a:lstStyle>
          <a:p>
            <a:pPr lvl="0"/>
            <a:r>
              <a:rPr lang="en-US" dirty="0"/>
              <a:t>Click to add date</a:t>
            </a:r>
          </a:p>
        </p:txBody>
      </p:sp>
      <p:pic>
        <p:nvPicPr>
          <p:cNvPr id="21" name="Picture 20">
            <a:extLst>
              <a:ext uri="{FF2B5EF4-FFF2-40B4-BE49-F238E27FC236}">
                <a16:creationId xmlns:a16="http://schemas.microsoft.com/office/drawing/2014/main" id="{B1337298-74C7-D143-9804-A644D0613C8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77076" y="266296"/>
            <a:ext cx="1636624" cy="1321651"/>
          </a:xfrm>
          <a:prstGeom prst="rect">
            <a:avLst/>
          </a:prstGeom>
        </p:spPr>
      </p:pic>
    </p:spTree>
    <p:extLst>
      <p:ext uri="{BB962C8B-B14F-4D97-AF65-F5344CB8AC3E}">
        <p14:creationId xmlns:p14="http://schemas.microsoft.com/office/powerpoint/2010/main" val="208515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AD7A-692D-214C-B1E6-40FF2519FA22}"/>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D4819F98-A45F-E94A-B7CD-C1136BEA9F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07C9E59-65FE-C340-86D6-CB8875869EA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id="{4878ACEC-C273-FC42-8FF0-6A137603AC86}"/>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154028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A64AD5-665A-C744-89D9-40F741E5C759}"/>
              </a:ext>
            </a:extLst>
          </p:cNvPr>
          <p:cNvSpPr>
            <a:spLocks noGrp="1"/>
          </p:cNvSpPr>
          <p:nvPr>
            <p:ph type="title" orient="vert" hasCustomPrompt="1"/>
          </p:nvPr>
        </p:nvSpPr>
        <p:spPr>
          <a:xfrm>
            <a:off x="8724900" y="365125"/>
            <a:ext cx="2628900" cy="5811838"/>
          </a:xfrm>
        </p:spPr>
        <p:txBody>
          <a:bodyPr vert="eaVert"/>
          <a:lstStyle/>
          <a:p>
            <a:r>
              <a:rPr lang="en-US" dirty="0"/>
              <a:t>Click to Edit Master </a:t>
            </a:r>
            <a:br>
              <a:rPr lang="en-US" dirty="0"/>
            </a:br>
            <a:r>
              <a:rPr lang="en-US" dirty="0"/>
              <a:t>Title Style</a:t>
            </a:r>
          </a:p>
        </p:txBody>
      </p:sp>
      <p:sp>
        <p:nvSpPr>
          <p:cNvPr id="3" name="Vertical Text Placeholder 2">
            <a:extLst>
              <a:ext uri="{FF2B5EF4-FFF2-40B4-BE49-F238E27FC236}">
                <a16:creationId xmlns:a16="http://schemas.microsoft.com/office/drawing/2014/main" id="{E94136C4-AA83-DE43-BE00-E228E3F2BD52}"/>
              </a:ext>
            </a:extLst>
          </p:cNvPr>
          <p:cNvSpPr>
            <a:spLocks noGrp="1"/>
          </p:cNvSpPr>
          <p:nvPr>
            <p:ph type="body" orient="vert" idx="1"/>
          </p:nvPr>
        </p:nvSpPr>
        <p:spPr>
          <a:xfrm>
            <a:off x="838200" y="365125"/>
            <a:ext cx="77343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D3193CF-F9DC-B44A-A876-F2CFF65440CD}"/>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id="{784700B9-E3D3-064D-B1E6-41202D9F58D4}"/>
              </a:ext>
            </a:extLst>
          </p:cNvPr>
          <p:cNvCxnSpPr>
            <a:cxnSpLocks/>
          </p:cNvCxnSpPr>
          <p:nvPr userDrawn="1"/>
        </p:nvCxnSpPr>
        <p:spPr>
          <a:xfrm>
            <a:off x="9263518" y="365125"/>
            <a:ext cx="0" cy="5246535"/>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64768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F195-B40D-0E4C-B1D2-11C6A5EE0CE1}"/>
              </a:ext>
            </a:extLst>
          </p:cNvPr>
          <p:cNvSpPr>
            <a:spLocks noGrp="1"/>
          </p:cNvSpPr>
          <p:nvPr>
            <p:ph type="title" hasCustomPrompt="1"/>
          </p:nvPr>
        </p:nvSpPr>
        <p:spPr>
          <a:xfrm>
            <a:off x="838200" y="596349"/>
            <a:ext cx="10515600" cy="994949"/>
          </a:xfrm>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9D871D74-B903-E740-B842-E2BB1355DBDC}"/>
              </a:ext>
            </a:extLst>
          </p:cNvPr>
          <p:cNvSpPr>
            <a:spLocks noGrp="1"/>
          </p:cNvSpPr>
          <p:nvPr>
            <p:ph idx="1"/>
          </p:nvPr>
        </p:nvSpPr>
        <p:spPr>
          <a:xfrm>
            <a:off x="1282148" y="1825625"/>
            <a:ext cx="10071652" cy="435133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400">
                <a:solidFill>
                  <a:schemeClr val="tx1">
                    <a:lumMod val="85000"/>
                    <a:lumOff val="15000"/>
                  </a:schemeClr>
                </a:solidFill>
              </a:defRPr>
            </a:lvl4pPr>
            <a:lvl5pPr>
              <a:defRPr sz="2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09AB431-9F66-664E-9CD0-ED4F8EA2F628}"/>
              </a:ext>
            </a:extLst>
          </p:cNvPr>
          <p:cNvSpPr>
            <a:spLocks noGrp="1"/>
          </p:cNvSpPr>
          <p:nvPr>
            <p:ph type="sldNum" sz="quarter" idx="12"/>
          </p:nvPr>
        </p:nvSpPr>
        <p:spPr>
          <a:xfrm>
            <a:off x="537186" y="6253165"/>
            <a:ext cx="543338" cy="365125"/>
          </a:xfrm>
        </p:spPr>
        <p:txBody>
          <a:bodyPr/>
          <a:lstStyle>
            <a:lvl1pPr>
              <a:defRPr sz="1800">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sp>
        <p:nvSpPr>
          <p:cNvPr id="8" name="Text Placeholder 7">
            <a:extLst>
              <a:ext uri="{FF2B5EF4-FFF2-40B4-BE49-F238E27FC236}">
                <a16:creationId xmlns:a16="http://schemas.microsoft.com/office/drawing/2014/main" id="{8F4DEA67-6A4F-9649-A24B-C40F247C0A8B}"/>
              </a:ext>
            </a:extLst>
          </p:cNvPr>
          <p:cNvSpPr>
            <a:spLocks noGrp="1"/>
          </p:cNvSpPr>
          <p:nvPr>
            <p:ph type="body" sz="quarter" idx="13" hasCustomPrompt="1"/>
          </p:nvPr>
        </p:nvSpPr>
        <p:spPr>
          <a:xfrm>
            <a:off x="884583" y="362022"/>
            <a:ext cx="10469217" cy="343659"/>
          </a:xfrm>
        </p:spPr>
        <p:txBody>
          <a:bodyPr>
            <a:noAutofit/>
          </a:bodyPr>
          <a:lstStyle>
            <a:lvl1pPr marL="0" indent="0">
              <a:buNone/>
              <a:defRPr sz="2200" i="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Click to Add Chapter Reference: Title</a:t>
            </a:r>
          </a:p>
        </p:txBody>
      </p:sp>
      <p:cxnSp>
        <p:nvCxnSpPr>
          <p:cNvPr id="7" name="Shape 99">
            <a:extLst>
              <a:ext uri="{FF2B5EF4-FFF2-40B4-BE49-F238E27FC236}">
                <a16:creationId xmlns:a16="http://schemas.microsoft.com/office/drawing/2014/main" id="{C09A3890-68F3-4E4F-B626-7285D1AA940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65534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2F32DB1-E964-D44B-9D97-3CEFD7EBC5E3}"/>
              </a:ext>
            </a:extLst>
          </p:cNvPr>
          <p:cNvSpPr>
            <a:spLocks noGrp="1"/>
          </p:cNvSpPr>
          <p:nvPr>
            <p:ph type="body" sz="quarter" idx="13" hasCustomPrompt="1"/>
          </p:nvPr>
        </p:nvSpPr>
        <p:spPr>
          <a:xfrm>
            <a:off x="1610139" y="3575637"/>
            <a:ext cx="10581860" cy="569913"/>
          </a:xfrm>
          <a:prstGeom prst="rect">
            <a:avLst/>
          </a:prstGeom>
        </p:spPr>
        <p:txBody>
          <a:bodyPr>
            <a:noAutofit/>
          </a:bodyPr>
          <a:lstStyle>
            <a:lvl1pPr>
              <a:buNone/>
              <a:defRPr sz="4000" i="1">
                <a:solidFill>
                  <a:schemeClr val="tx1"/>
                </a:solidFill>
                <a:latin typeface="Calibri" panose="020F0502020204030204" pitchFamily="34" charset="0"/>
                <a:cs typeface="Calibri" panose="020F0502020204030204" pitchFamily="34" charset="0"/>
              </a:defRPr>
            </a:lvl1pPr>
          </a:lstStyle>
          <a:p>
            <a:pPr lvl="0"/>
            <a:r>
              <a:rPr lang="en-US" dirty="0"/>
              <a:t>Click to Add Chapter Intro</a:t>
            </a:r>
          </a:p>
        </p:txBody>
      </p:sp>
      <p:sp>
        <p:nvSpPr>
          <p:cNvPr id="6" name="Text Placeholder 9">
            <a:extLst>
              <a:ext uri="{FF2B5EF4-FFF2-40B4-BE49-F238E27FC236}">
                <a16:creationId xmlns:a16="http://schemas.microsoft.com/office/drawing/2014/main" id="{2A0465EC-8468-8947-A27C-8FA981D39BF2}"/>
              </a:ext>
            </a:extLst>
          </p:cNvPr>
          <p:cNvSpPr>
            <a:spLocks noGrp="1"/>
          </p:cNvSpPr>
          <p:nvPr>
            <p:ph type="body" sz="quarter" idx="14" hasCustomPrompt="1"/>
          </p:nvPr>
        </p:nvSpPr>
        <p:spPr>
          <a:xfrm>
            <a:off x="1610138" y="4162495"/>
            <a:ext cx="10581861" cy="764217"/>
          </a:xfrm>
          <a:prstGeom prst="rect">
            <a:avLst/>
          </a:prstGeom>
        </p:spPr>
        <p:txBody>
          <a:bodyPr>
            <a:noAutofit/>
          </a:bodyPr>
          <a:lstStyle>
            <a:lvl1pPr>
              <a:buNone/>
              <a:defRPr sz="5500" b="1">
                <a:latin typeface="Calibri" panose="020F0502020204030204" pitchFamily="34" charset="0"/>
                <a:cs typeface="Calibri" panose="020F0502020204030204" pitchFamily="34" charset="0"/>
              </a:defRPr>
            </a:lvl1pPr>
          </a:lstStyle>
          <a:p>
            <a:pPr lvl="0"/>
            <a:r>
              <a:rPr lang="en-US" dirty="0"/>
              <a:t>Click to Add Chapter Title</a:t>
            </a:r>
          </a:p>
        </p:txBody>
      </p:sp>
      <p:cxnSp>
        <p:nvCxnSpPr>
          <p:cNvPr id="7" name="Shape 99">
            <a:extLst>
              <a:ext uri="{FF2B5EF4-FFF2-40B4-BE49-F238E27FC236}">
                <a16:creationId xmlns:a16="http://schemas.microsoft.com/office/drawing/2014/main" id="{94E87B3F-A490-CE4B-89E0-18FC29BB5205}"/>
              </a:ext>
            </a:extLst>
          </p:cNvPr>
          <p:cNvCxnSpPr>
            <a:cxnSpLocks/>
          </p:cNvCxnSpPr>
          <p:nvPr userDrawn="1"/>
        </p:nvCxnSpPr>
        <p:spPr>
          <a:xfrm>
            <a:off x="1610139" y="4225063"/>
            <a:ext cx="10581861"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79640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2FD7-958A-0C45-B087-7DDC509F8C39}"/>
              </a:ext>
            </a:extLst>
          </p:cNvPr>
          <p:cNvSpPr>
            <a:spLocks noGrp="1"/>
          </p:cNvSpPr>
          <p:nvPr>
            <p:ph type="title" hasCustomPrompt="1"/>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F8D793A9-78D0-DB44-9842-DF34C4F56FCD}"/>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8B9850A2-0FAF-1F4F-9CFE-2458DCD4415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id="{973325D0-1E67-7343-83E5-FA2188290DAA}"/>
              </a:ext>
            </a:extLst>
          </p:cNvPr>
          <p:cNvCxnSpPr>
            <a:cxnSpLocks/>
          </p:cNvCxnSpPr>
          <p:nvPr userDrawn="1"/>
        </p:nvCxnSpPr>
        <p:spPr>
          <a:xfrm>
            <a:off x="831850" y="4589463"/>
            <a:ext cx="11360150"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88751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AF1C-2FEF-6242-ABE9-7D70C8595B35}"/>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B026BE8-82C8-4142-AE0F-CE6E9BD0AD14}"/>
              </a:ext>
            </a:extLst>
          </p:cNvPr>
          <p:cNvSpPr>
            <a:spLocks noGrp="1"/>
          </p:cNvSpPr>
          <p:nvPr>
            <p:ph sz="half" idx="1"/>
          </p:nvPr>
        </p:nvSpPr>
        <p:spPr>
          <a:xfrm>
            <a:off x="1182758" y="1825625"/>
            <a:ext cx="483704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BD5BAE-18FF-7744-943F-AF45199498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3AD9767-8F21-2644-BB12-1DA08EE147FC}"/>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id="{83DE70EB-F425-BB4F-89B5-AA119946A7DC}"/>
              </a:ext>
            </a:extLst>
          </p:cNvPr>
          <p:cNvCxnSpPr>
            <a:cxnSpLocks/>
          </p:cNvCxnSpPr>
          <p:nvPr userDrawn="1"/>
        </p:nvCxnSpPr>
        <p:spPr>
          <a:xfrm>
            <a:off x="983837" y="1569545"/>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95656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DC57-EA5D-8A44-945E-B158D9524DB6}"/>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95C1A9C-F576-4A47-A383-5DE1DD2F6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93EC18-C9B1-7F4B-BFEA-54F523EF74F2}"/>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52A4D5A-5DB2-484D-88C8-A024BBC26A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4C890A-252B-B348-84D8-D857DB0A8D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30C7B4F-6D0B-904C-9885-7CB0869B0960}"/>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10" name="Shape 99">
            <a:extLst>
              <a:ext uri="{FF2B5EF4-FFF2-40B4-BE49-F238E27FC236}">
                <a16:creationId xmlns:a16="http://schemas.microsoft.com/office/drawing/2014/main" id="{66AD6D74-344E-A54C-9A0C-D9987DFF375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47946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2EC0-F0AE-9445-A41E-5C87D776FBEF}"/>
              </a:ext>
            </a:extLst>
          </p:cNvPr>
          <p:cNvSpPr>
            <a:spLocks noGrp="1"/>
          </p:cNvSpPr>
          <p:nvPr>
            <p:ph type="title" hasCustomPrompt="1"/>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BE83625D-A756-7F49-AB3B-3B19F7CAA9EA}"/>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4" name="Shape 99">
            <a:extLst>
              <a:ext uri="{FF2B5EF4-FFF2-40B4-BE49-F238E27FC236}">
                <a16:creationId xmlns:a16="http://schemas.microsoft.com/office/drawing/2014/main" id="{D1908872-F504-B444-82AE-1560204653B7}"/>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09065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62F8-D10B-E844-A683-3AF7FD775A6D}"/>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142C8119-9F97-154F-8D0D-877CCDE63A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A595C8-2E13-E74D-B6BC-3FE67DB6A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1758E6BD-2C0D-0948-8CA6-F12956A02597}"/>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id="{D27140A5-E15E-BD46-8584-067F29D9D83D}"/>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89433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8E29B-A727-0242-95D3-50DD382BCE06}"/>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502107-0DCE-174F-BD90-B7DDBC0C3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D27ABF-7140-B846-BA0A-AD8307DE4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31C0212-3F5D-924C-8A51-77A9A1441BD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id="{E4F1C8B1-B262-B54D-A9C0-F0135C46D574}"/>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19030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754C78-7612-7841-8168-3168267AD5BC}"/>
              </a:ext>
            </a:extLst>
          </p:cNvPr>
          <p:cNvSpPr>
            <a:spLocks noGrp="1"/>
          </p:cNvSpPr>
          <p:nvPr>
            <p:ph type="title"/>
          </p:nvPr>
        </p:nvSpPr>
        <p:spPr>
          <a:xfrm>
            <a:off x="838200" y="695739"/>
            <a:ext cx="10515600" cy="99494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E1BDA34-773B-E24F-9795-67AB0AAAF6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FE610F-F9D8-EA47-B076-18F52BB0C463}"/>
              </a:ext>
            </a:extLst>
          </p:cNvPr>
          <p:cNvSpPr>
            <a:spLocks noGrp="1"/>
          </p:cNvSpPr>
          <p:nvPr>
            <p:ph type="sldNum" sz="quarter" idx="4"/>
          </p:nvPr>
        </p:nvSpPr>
        <p:spPr>
          <a:xfrm>
            <a:off x="738810" y="6231917"/>
            <a:ext cx="443948" cy="365125"/>
          </a:xfrm>
          <a:prstGeom prst="rect">
            <a:avLst/>
          </a:prstGeom>
        </p:spPr>
        <p:txBody>
          <a:bodyPr vert="horz" lIns="91440" tIns="45720" rIns="91440" bIns="45720" rtlCol="0" anchor="ctr"/>
          <a:lstStyle>
            <a:lvl1pPr algn="l">
              <a:defRPr sz="1400">
                <a:solidFill>
                  <a:schemeClr val="tx1">
                    <a:tint val="75000"/>
                  </a:schemeClr>
                </a:solidFill>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pic>
        <p:nvPicPr>
          <p:cNvPr id="5" name="Picture 4">
            <a:extLst>
              <a:ext uri="{FF2B5EF4-FFF2-40B4-BE49-F238E27FC236}">
                <a16:creationId xmlns:a16="http://schemas.microsoft.com/office/drawing/2014/main" id="{1373610A-5E58-E749-8E27-85C5693283B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82170" y="5846548"/>
            <a:ext cx="2391950" cy="695221"/>
          </a:xfrm>
          <a:prstGeom prst="rect">
            <a:avLst/>
          </a:prstGeom>
        </p:spPr>
      </p:pic>
    </p:spTree>
    <p:extLst>
      <p:ext uri="{BB962C8B-B14F-4D97-AF65-F5344CB8AC3E}">
        <p14:creationId xmlns:p14="http://schemas.microsoft.com/office/powerpoint/2010/main" val="3737322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hyperlink" Target="http://health.maryland.gov/coronavirus" TargetMode="External"/><Relationship Id="rId7" Type="http://schemas.openxmlformats.org/officeDocument/2006/relationships/hyperlink" Target="https://www.cms.gov/files/document/qso-20-14-nh-revised.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cdc.gov/coronavirus/2019-ncov/healthcare-facilities/prevent-spread-in-long-term-care-facilities.html" TargetMode="External"/><Relationship Id="rId5" Type="http://schemas.openxmlformats.org/officeDocument/2006/relationships/hyperlink" Target="https://www.cdc.gov/coronavirus/2019-ncov/specific-groups/high-risk-complications.html" TargetMode="External"/><Relationship Id="rId4" Type="http://schemas.openxmlformats.org/officeDocument/2006/relationships/hyperlink" Target="https://health.maryland.gov/laboratories/Pages/Novel-Coronavirus.aspx"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health.maryland.gov/coronaviru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75A1-2517-744F-9A8B-57E30E174F53}"/>
              </a:ext>
            </a:extLst>
          </p:cNvPr>
          <p:cNvSpPr>
            <a:spLocks noGrp="1"/>
          </p:cNvSpPr>
          <p:nvPr>
            <p:ph type="ctrTitle"/>
          </p:nvPr>
        </p:nvSpPr>
        <p:spPr>
          <a:xfrm>
            <a:off x="1524000" y="2239347"/>
            <a:ext cx="9144000" cy="1629551"/>
          </a:xfrm>
        </p:spPr>
        <p:txBody>
          <a:bodyPr>
            <a:normAutofit fontScale="90000"/>
          </a:bodyPr>
          <a:lstStyle/>
          <a:p>
            <a:r>
              <a:rPr lang="en-US" dirty="0"/>
              <a:t>Maryland Situation Update on </a:t>
            </a:r>
            <a:br>
              <a:rPr lang="en-US" dirty="0"/>
            </a:br>
            <a:r>
              <a:rPr lang="en-US" dirty="0" smtClean="0"/>
              <a:t>Coronavirus disease (COVID-19)</a:t>
            </a:r>
            <a:br>
              <a:rPr lang="en-US" dirty="0" smtClean="0"/>
            </a:br>
            <a:r>
              <a:rPr lang="en-US" dirty="0" smtClean="0"/>
              <a:t>for Long Term Care</a:t>
            </a:r>
            <a:endParaRPr lang="en-US" dirty="0"/>
          </a:p>
        </p:txBody>
      </p:sp>
      <p:sp>
        <p:nvSpPr>
          <p:cNvPr id="9" name="Subtitle 8">
            <a:extLst>
              <a:ext uri="{FF2B5EF4-FFF2-40B4-BE49-F238E27FC236}">
                <a16:creationId xmlns:a16="http://schemas.microsoft.com/office/drawing/2014/main" id="{CDE056D8-945A-4B48-A18A-58091677BCC7}"/>
              </a:ext>
            </a:extLst>
          </p:cNvPr>
          <p:cNvSpPr>
            <a:spLocks noGrp="1"/>
          </p:cNvSpPr>
          <p:nvPr>
            <p:ph type="subTitle" idx="1"/>
          </p:nvPr>
        </p:nvSpPr>
        <p:spPr>
          <a:xfrm>
            <a:off x="1524000" y="3999722"/>
            <a:ext cx="9144000" cy="1169437"/>
          </a:xfrm>
        </p:spPr>
        <p:txBody>
          <a:bodyPr>
            <a:normAutofit/>
          </a:bodyPr>
          <a:lstStyle/>
          <a:p>
            <a:pPr lvl="0"/>
            <a:r>
              <a:rPr lang="en-US" sz="2100" dirty="0" smtClean="0"/>
              <a:t>Maryland Department of Health</a:t>
            </a:r>
          </a:p>
          <a:p>
            <a:pPr lvl="0"/>
            <a:r>
              <a:rPr lang="en-US" sz="2100" dirty="0" smtClean="0"/>
              <a:t>Infectious Disease Epidemiology and Outbreak Response Bureau</a:t>
            </a:r>
            <a:endParaRPr lang="en-US" sz="2100" dirty="0"/>
          </a:p>
          <a:p>
            <a:endParaRPr lang="en-US" dirty="0"/>
          </a:p>
        </p:txBody>
      </p:sp>
      <p:sp>
        <p:nvSpPr>
          <p:cNvPr id="11" name="Text Placeholder 10">
            <a:extLst>
              <a:ext uri="{FF2B5EF4-FFF2-40B4-BE49-F238E27FC236}">
                <a16:creationId xmlns:a16="http://schemas.microsoft.com/office/drawing/2014/main" id="{2164A2A8-21D7-5942-ADD6-E9C1C3FB3677}"/>
              </a:ext>
            </a:extLst>
          </p:cNvPr>
          <p:cNvSpPr>
            <a:spLocks noGrp="1"/>
          </p:cNvSpPr>
          <p:nvPr>
            <p:ph type="body" sz="quarter" idx="11"/>
          </p:nvPr>
        </p:nvSpPr>
        <p:spPr>
          <a:xfrm>
            <a:off x="1524000" y="5277766"/>
            <a:ext cx="9144000" cy="366713"/>
          </a:xfrm>
        </p:spPr>
        <p:txBody>
          <a:bodyPr>
            <a:normAutofit fontScale="92500" lnSpcReduction="10000"/>
          </a:bodyPr>
          <a:lstStyle/>
          <a:p>
            <a:r>
              <a:rPr lang="en-US" dirty="0" smtClean="0"/>
              <a:t>March 12, 2020</a:t>
            </a:r>
            <a:endParaRPr lang="en-US" dirty="0"/>
          </a:p>
        </p:txBody>
      </p:sp>
    </p:spTree>
    <p:extLst>
      <p:ext uri="{BB962C8B-B14F-4D97-AF65-F5344CB8AC3E}">
        <p14:creationId xmlns:p14="http://schemas.microsoft.com/office/powerpoint/2010/main" val="3964148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Visitor Introductions</a:t>
            </a:r>
            <a:endParaRPr lang="en-US" dirty="0"/>
          </a:p>
        </p:txBody>
      </p:sp>
      <p:sp>
        <p:nvSpPr>
          <p:cNvPr id="3" name="Content Placeholder 2"/>
          <p:cNvSpPr>
            <a:spLocks noGrp="1"/>
          </p:cNvSpPr>
          <p:nvPr>
            <p:ph idx="1"/>
          </p:nvPr>
        </p:nvSpPr>
        <p:spPr>
          <a:xfrm>
            <a:off x="1282148" y="1825625"/>
            <a:ext cx="10071652" cy="2689225"/>
          </a:xfrm>
        </p:spPr>
        <p:txBody>
          <a:bodyPr/>
          <a:lstStyle/>
          <a:p>
            <a:r>
              <a:rPr lang="en-US" dirty="0" smtClean="0"/>
              <a:t>Facilities should limit access to include only essential visitation</a:t>
            </a:r>
          </a:p>
          <a:p>
            <a:r>
              <a:rPr lang="en-US" dirty="0" smtClean="0"/>
              <a:t>Facilities should </a:t>
            </a:r>
            <a:r>
              <a:rPr lang="en-US" b="1" dirty="0" smtClean="0"/>
              <a:t>actively</a:t>
            </a:r>
            <a:r>
              <a:rPr lang="en-US" dirty="0" smtClean="0"/>
              <a:t> </a:t>
            </a:r>
            <a:r>
              <a:rPr lang="en-US" dirty="0"/>
              <a:t>screen </a:t>
            </a:r>
            <a:r>
              <a:rPr lang="en-US" dirty="0" smtClean="0"/>
              <a:t>&amp; restrict visitors w/ </a:t>
            </a:r>
          </a:p>
          <a:p>
            <a:pPr lvl="1"/>
            <a:r>
              <a:rPr lang="en-US" dirty="0" smtClean="0"/>
              <a:t>S/S </a:t>
            </a:r>
            <a:r>
              <a:rPr lang="en-US" dirty="0"/>
              <a:t>respiratory infection</a:t>
            </a:r>
          </a:p>
          <a:p>
            <a:pPr lvl="1"/>
            <a:r>
              <a:rPr lang="en-US" dirty="0"/>
              <a:t>Contact with confirmed COVID-19 case</a:t>
            </a:r>
          </a:p>
          <a:p>
            <a:pPr lvl="1"/>
            <a:r>
              <a:rPr lang="en-US" dirty="0"/>
              <a:t>Travel to areas with ongoing community transmission within 14 days</a:t>
            </a:r>
          </a:p>
          <a:p>
            <a:pPr lvl="1"/>
            <a:r>
              <a:rPr lang="en-US" dirty="0" smtClean="0"/>
              <a:t>Residing </a:t>
            </a:r>
            <a:r>
              <a:rPr lang="en-US" dirty="0"/>
              <a:t>in a community with community-transmission of </a:t>
            </a:r>
            <a:r>
              <a:rPr lang="en-US" dirty="0" smtClean="0"/>
              <a:t>COVID-19</a:t>
            </a:r>
          </a:p>
          <a:p>
            <a:pPr marL="457200" lvl="1" indent="0">
              <a:buNone/>
            </a:pPr>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10</a:t>
            </a:fld>
            <a:endParaRPr lang="en-US" dirty="0"/>
          </a:p>
        </p:txBody>
      </p:sp>
      <p:sp>
        <p:nvSpPr>
          <p:cNvPr id="6" name="Rectangle 5"/>
          <p:cNvSpPr/>
          <p:nvPr/>
        </p:nvSpPr>
        <p:spPr>
          <a:xfrm>
            <a:off x="913848" y="4431054"/>
            <a:ext cx="8872493" cy="954107"/>
          </a:xfrm>
          <a:prstGeom prst="rect">
            <a:avLst/>
          </a:prstGeom>
        </p:spPr>
        <p:txBody>
          <a:bodyPr wrap="none">
            <a:spAutoFit/>
          </a:bodyPr>
          <a:lstStyle/>
          <a:p>
            <a:pPr marL="800100" lvl="1" indent="-342900">
              <a:buFont typeface="Arial" panose="020B0604020202020204" pitchFamily="34" charset="0"/>
              <a:buChar char="•"/>
            </a:pPr>
            <a:r>
              <a:rPr lang="en-US" sz="2800" dirty="0" smtClean="0"/>
              <a:t>Visitation should be limited to specific hours</a:t>
            </a:r>
          </a:p>
          <a:p>
            <a:pPr marL="800100" lvl="1" indent="-342900">
              <a:buFont typeface="Arial" panose="020B0604020202020204" pitchFamily="34" charset="0"/>
              <a:buChar char="•"/>
            </a:pPr>
            <a:r>
              <a:rPr lang="en-US" sz="2800" dirty="0" smtClean="0"/>
              <a:t>Offer </a:t>
            </a:r>
            <a:r>
              <a:rPr lang="en-US" sz="2800" dirty="0"/>
              <a:t>alternative means of communication for families</a:t>
            </a:r>
          </a:p>
        </p:txBody>
      </p:sp>
    </p:spTree>
    <p:extLst>
      <p:ext uri="{BB962C8B-B14F-4D97-AF65-F5344CB8AC3E}">
        <p14:creationId xmlns:p14="http://schemas.microsoft.com/office/powerpoint/2010/main" val="3941947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Resident Introductions</a:t>
            </a:r>
            <a:endParaRPr lang="en-US" dirty="0"/>
          </a:p>
        </p:txBody>
      </p:sp>
      <p:sp>
        <p:nvSpPr>
          <p:cNvPr id="3" name="Content Placeholder 2"/>
          <p:cNvSpPr>
            <a:spLocks noGrp="1"/>
          </p:cNvSpPr>
          <p:nvPr>
            <p:ph idx="1"/>
          </p:nvPr>
        </p:nvSpPr>
        <p:spPr/>
        <p:txBody>
          <a:bodyPr/>
          <a:lstStyle/>
          <a:p>
            <a:r>
              <a:rPr lang="en-US" dirty="0" smtClean="0"/>
              <a:t>Assess residents for s/s respiratory illness prior to admission</a:t>
            </a:r>
          </a:p>
          <a:p>
            <a:r>
              <a:rPr lang="en-US" dirty="0" smtClean="0"/>
              <a:t>Actively monitor residents daily for s/s respiratory illness</a:t>
            </a:r>
          </a:p>
          <a:p>
            <a:r>
              <a:rPr lang="en-US" dirty="0" smtClean="0"/>
              <a:t>Use standard, contact, and droplet precautions with eye protection for residents with s/s respiratory illness</a:t>
            </a:r>
          </a:p>
          <a:p>
            <a:r>
              <a:rPr lang="en-US" dirty="0" smtClean="0"/>
              <a:t>Immediately report outbreaks of respiratory illness to your local health department</a:t>
            </a:r>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11</a:t>
            </a:fld>
            <a:endParaRPr lang="en-US" dirty="0"/>
          </a:p>
        </p:txBody>
      </p:sp>
    </p:spTree>
    <p:extLst>
      <p:ext uri="{BB962C8B-B14F-4D97-AF65-F5344CB8AC3E}">
        <p14:creationId xmlns:p14="http://schemas.microsoft.com/office/powerpoint/2010/main" val="3104671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Caring for Residents with COVID-19</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Person who resides in a nursing home or long-term care facility </a:t>
            </a:r>
            <a:r>
              <a:rPr lang="en-US" b="1" dirty="0"/>
              <a:t>AND</a:t>
            </a:r>
            <a:r>
              <a:rPr lang="en-US" dirty="0"/>
              <a:t> who has either fever or signs/symptoms of a lower respiratory illness </a:t>
            </a:r>
            <a:r>
              <a:rPr lang="en-US" b="1" dirty="0"/>
              <a:t>AND </a:t>
            </a:r>
            <a:r>
              <a:rPr lang="en-US" dirty="0"/>
              <a:t>who tested negative for influenza on initial work-up </a:t>
            </a:r>
            <a:r>
              <a:rPr lang="en-US" b="1" dirty="0"/>
              <a:t>AND</a:t>
            </a:r>
            <a:r>
              <a:rPr lang="en-US" dirty="0"/>
              <a:t> a respiratory virus panel negative for all pathogens </a:t>
            </a:r>
            <a:r>
              <a:rPr lang="en-US" b="1" dirty="0"/>
              <a:t>AND</a:t>
            </a:r>
            <a:r>
              <a:rPr lang="en-US" dirty="0"/>
              <a:t> no alternative diagnosis</a:t>
            </a:r>
            <a:r>
              <a:rPr lang="en-US" sz="2400" dirty="0"/>
              <a:t>  </a:t>
            </a:r>
            <a:endParaRPr lang="en-US" sz="2400" dirty="0" smtClean="0"/>
          </a:p>
          <a:p>
            <a:pPr lvl="0"/>
            <a:r>
              <a:rPr lang="en-US" sz="3000" dirty="0" smtClean="0"/>
              <a:t>If a facility has an outbreak of COVID-19 they should:</a:t>
            </a:r>
          </a:p>
          <a:p>
            <a:pPr lvl="1"/>
            <a:r>
              <a:rPr lang="en-US" sz="3000" dirty="0" smtClean="0"/>
              <a:t>Further restrict visitation except in limited circumstances </a:t>
            </a:r>
          </a:p>
          <a:p>
            <a:pPr lvl="1"/>
            <a:r>
              <a:rPr lang="en-US" sz="3000" dirty="0"/>
              <a:t>I</a:t>
            </a:r>
            <a:r>
              <a:rPr lang="en-US" sz="3000" dirty="0" smtClean="0"/>
              <a:t>mplement universal use of facemasks</a:t>
            </a:r>
          </a:p>
          <a:p>
            <a:pPr lvl="1"/>
            <a:r>
              <a:rPr lang="en-US" sz="3000" dirty="0"/>
              <a:t>C</a:t>
            </a:r>
            <a:r>
              <a:rPr lang="en-US" sz="3000" dirty="0" smtClean="0"/>
              <a:t>ohort ill residents with dedicated HCP</a:t>
            </a:r>
          </a:p>
          <a:p>
            <a:pPr lvl="1"/>
            <a:r>
              <a:rPr lang="en-US" sz="3000" dirty="0"/>
              <a:t>R</a:t>
            </a:r>
            <a:r>
              <a:rPr lang="en-US" sz="3000" dirty="0" smtClean="0"/>
              <a:t>estrict residents from leaving their rooms</a:t>
            </a:r>
            <a:endParaRPr lang="en-US" sz="3000" dirty="0"/>
          </a:p>
          <a:p>
            <a:r>
              <a:rPr lang="en-US" dirty="0" smtClean="0"/>
              <a:t>Testing for COVID-19 should be done in close collaboration with public health</a:t>
            </a:r>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12</a:t>
            </a:fld>
            <a:endParaRPr lang="en-US" dirty="0"/>
          </a:p>
        </p:txBody>
      </p:sp>
    </p:spTree>
    <p:extLst>
      <p:ext uri="{BB962C8B-B14F-4D97-AF65-F5344CB8AC3E}">
        <p14:creationId xmlns:p14="http://schemas.microsoft.com/office/powerpoint/2010/main" val="1028581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1481318" y="1712431"/>
            <a:ext cx="7886700" cy="3965575"/>
          </a:xfrm>
        </p:spPr>
        <p:txBody>
          <a:bodyPr>
            <a:noAutofit/>
          </a:bodyPr>
          <a:lstStyle/>
          <a:p>
            <a:r>
              <a:rPr lang="en-US" sz="2000" dirty="0"/>
              <a:t>MDH Novel Coronavirus: </a:t>
            </a:r>
            <a:r>
              <a:rPr lang="en-US" sz="2000" dirty="0">
                <a:hlinkClick r:id="rId3"/>
              </a:rPr>
              <a:t>http://</a:t>
            </a:r>
            <a:r>
              <a:rPr lang="en-US" sz="2000" dirty="0" smtClean="0">
                <a:hlinkClick r:id="rId3"/>
              </a:rPr>
              <a:t>health.maryland.gov/coronavirus</a:t>
            </a:r>
            <a:endParaRPr lang="en-US" sz="2000" dirty="0" smtClean="0"/>
          </a:p>
          <a:p>
            <a:r>
              <a:rPr lang="en-US" sz="2000" dirty="0" smtClean="0"/>
              <a:t>MDH Laboratory Coronavirus: </a:t>
            </a:r>
            <a:r>
              <a:rPr lang="en-US" sz="2000" dirty="0">
                <a:hlinkClick r:id="rId4"/>
              </a:rPr>
              <a:t>https://health.maryland.gov/laboratories/Pages/Novel-Coronavirus.aspx</a:t>
            </a:r>
            <a:endParaRPr lang="en-US" sz="2000" dirty="0" smtClean="0"/>
          </a:p>
          <a:p>
            <a:r>
              <a:rPr lang="en-US" sz="2000" dirty="0" smtClean="0"/>
              <a:t>COVID-19 People at risk                                    </a:t>
            </a:r>
            <a:r>
              <a:rPr lang="en-US" sz="2000" dirty="0" smtClean="0">
                <a:hlinkClick r:id="rId5"/>
              </a:rPr>
              <a:t>https</a:t>
            </a:r>
            <a:r>
              <a:rPr lang="en-US" sz="2000" dirty="0">
                <a:hlinkClick r:id="rId5"/>
              </a:rPr>
              <a:t>://www.cdc.gov/coronavirus/2019-ncov/specific-groups/high-risk-complications.html</a:t>
            </a:r>
            <a:endParaRPr lang="en-US" sz="2000" dirty="0"/>
          </a:p>
          <a:p>
            <a:r>
              <a:rPr lang="en-US" sz="2000" dirty="0" smtClean="0"/>
              <a:t>CDC Coronavirus Prevention &amp; Response in Long-term Care </a:t>
            </a:r>
            <a:r>
              <a:rPr lang="en-US" sz="2000" dirty="0">
                <a:hlinkClick r:id="rId6"/>
              </a:rPr>
              <a:t>https://www.cdc.gov/coronavirus/2019-ncov/healthcare-facilities/prevent-spread-in-long-term-care-facilities.html</a:t>
            </a:r>
            <a:r>
              <a:rPr lang="en-US" sz="2000" dirty="0"/>
              <a:t/>
            </a:r>
            <a:br>
              <a:rPr lang="en-US" sz="2000" dirty="0"/>
            </a:br>
            <a:endParaRPr lang="en-US" sz="1100" dirty="0"/>
          </a:p>
          <a:p>
            <a:r>
              <a:rPr lang="en-US" sz="2000" dirty="0" smtClean="0"/>
              <a:t>CMS Coronavirus/LTC: </a:t>
            </a:r>
            <a:r>
              <a:rPr lang="en-US" sz="2000" dirty="0">
                <a:hlinkClick r:id="rId7"/>
              </a:rPr>
              <a:t>https://</a:t>
            </a:r>
            <a:r>
              <a:rPr lang="en-US" sz="2000" dirty="0" smtClean="0">
                <a:hlinkClick r:id="rId7"/>
              </a:rPr>
              <a:t>www.cms.gov/files/document/qso-20-14-nh-revised.pdf</a:t>
            </a:r>
            <a:r>
              <a:rPr lang="en-US" sz="2000" dirty="0"/>
              <a:t/>
            </a:r>
            <a:br>
              <a:rPr lang="en-US" sz="2000" dirty="0"/>
            </a:br>
            <a:endParaRPr lang="en-US" sz="1000" dirty="0"/>
          </a:p>
          <a:p>
            <a:r>
              <a:rPr lang="en-US" sz="2000" dirty="0"/>
              <a:t>CDC Guidance for Infection Control </a:t>
            </a:r>
            <a:r>
              <a:rPr lang="en-US" sz="2000" dirty="0">
                <a:hlinkClick r:id="rId8"/>
              </a:rPr>
              <a:t>https://www.cdc.gov/coronavirus/2019-nCoV/infection-control.html</a:t>
            </a:r>
            <a:endParaRPr lang="en-US" sz="2000"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13</a:t>
            </a:fld>
            <a:endParaRPr lang="en-US" dirty="0"/>
          </a:p>
        </p:txBody>
      </p:sp>
    </p:spTree>
    <p:extLst>
      <p:ext uri="{BB962C8B-B14F-4D97-AF65-F5344CB8AC3E}">
        <p14:creationId xmlns:p14="http://schemas.microsoft.com/office/powerpoint/2010/main" val="3024075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14</a:t>
            </a:fld>
            <a:endParaRPr lang="en-US" dirty="0"/>
          </a:p>
        </p:txBody>
      </p:sp>
    </p:spTree>
    <p:extLst>
      <p:ext uri="{BB962C8B-B14F-4D97-AF65-F5344CB8AC3E}">
        <p14:creationId xmlns:p14="http://schemas.microsoft.com/office/powerpoint/2010/main" val="448033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p:txBody>
          <a:bodyPr/>
          <a:lstStyle/>
          <a:p>
            <a:r>
              <a:rPr lang="en-US" dirty="0" smtClean="0"/>
              <a:t>Call Agenda </a:t>
            </a:r>
            <a:endParaRPr lang="en-US" dirty="0"/>
          </a:p>
        </p:txBody>
      </p:sp>
      <p:sp>
        <p:nvSpPr>
          <p:cNvPr id="35" name="Content Placeholder 34">
            <a:extLst>
              <a:ext uri="{FF2B5EF4-FFF2-40B4-BE49-F238E27FC236}">
                <a16:creationId xmlns:a16="http://schemas.microsoft.com/office/drawing/2014/main" id="{423F0F17-B5DA-004F-8EFE-172BCD600A28}"/>
              </a:ext>
            </a:extLst>
          </p:cNvPr>
          <p:cNvSpPr>
            <a:spLocks noGrp="1"/>
          </p:cNvSpPr>
          <p:nvPr>
            <p:ph idx="1"/>
          </p:nvPr>
        </p:nvSpPr>
        <p:spPr>
          <a:xfrm>
            <a:off x="321449" y="1910227"/>
            <a:ext cx="6063198" cy="4351338"/>
          </a:xfrm>
        </p:spPr>
        <p:txBody>
          <a:bodyPr>
            <a:normAutofit/>
          </a:bodyPr>
          <a:lstStyle/>
          <a:p>
            <a:r>
              <a:rPr lang="en-US" dirty="0" smtClean="0"/>
              <a:t>Review current situation of COVID-19</a:t>
            </a:r>
          </a:p>
          <a:p>
            <a:r>
              <a:rPr lang="en-US" dirty="0" smtClean="0"/>
              <a:t>Concerns for LTC patient population</a:t>
            </a:r>
          </a:p>
          <a:p>
            <a:r>
              <a:rPr lang="en-US" dirty="0" smtClean="0"/>
              <a:t>Preventing introduction of COVID-19</a:t>
            </a:r>
          </a:p>
          <a:p>
            <a:r>
              <a:rPr lang="en-US" dirty="0" smtClean="0"/>
              <a:t>Potential Exposures</a:t>
            </a:r>
          </a:p>
          <a:p>
            <a:r>
              <a:rPr lang="en-US" dirty="0"/>
              <a:t>Caring for residents with COVID-19</a:t>
            </a:r>
          </a:p>
          <a:p>
            <a:pPr marL="0" indent="0">
              <a:buNone/>
            </a:pPr>
            <a:endParaRPr lang="en-US" dirty="0" smtClean="0"/>
          </a:p>
          <a:p>
            <a:pPr marL="457200" lvl="1" indent="0">
              <a:buNone/>
            </a:pPr>
            <a:endParaRPr lang="en-US" dirty="0" smtClean="0"/>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2</a:t>
            </a:fld>
            <a:endParaRPr lang="en-US" dirty="0">
              <a:latin typeface="Calibri" panose="020F0502020204030204" pitchFamily="34" charset="0"/>
              <a:cs typeface="Calibri" panose="020F0502020204030204" pitchFamily="34" charset="0"/>
            </a:endParaRPr>
          </a:p>
        </p:txBody>
      </p:sp>
      <p:pic>
        <p:nvPicPr>
          <p:cNvPr id="1026" name="Picture 2" descr="https://globalbiodefense.com/wp-content/uploads/2020/02/novel-coronavirus-covid-19-sars-cov-2-1024x8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647" y="1782501"/>
            <a:ext cx="5807353" cy="49453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608968" y="1455795"/>
            <a:ext cx="3583032" cy="369332"/>
          </a:xfrm>
          <a:prstGeom prst="rect">
            <a:avLst/>
          </a:prstGeom>
        </p:spPr>
        <p:txBody>
          <a:bodyPr wrap="none">
            <a:spAutoFit/>
          </a:bodyPr>
          <a:lstStyle/>
          <a:p>
            <a:r>
              <a:rPr lang="en-US" b="1" dirty="0" smtClean="0">
                <a:solidFill>
                  <a:srgbClr val="333333"/>
                </a:solidFill>
                <a:latin typeface="Droid Serif"/>
              </a:rPr>
              <a:t>Picture Courtesy of NIAID-RML</a:t>
            </a:r>
            <a:endParaRPr lang="en-US" dirty="0"/>
          </a:p>
        </p:txBody>
      </p:sp>
    </p:spTree>
    <p:extLst>
      <p:ext uri="{BB962C8B-B14F-4D97-AF65-F5344CB8AC3E}">
        <p14:creationId xmlns:p14="http://schemas.microsoft.com/office/powerpoint/2010/main" val="1685412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p:txBody>
          <a:bodyPr/>
          <a:lstStyle/>
          <a:p>
            <a:r>
              <a:rPr lang="en-US" dirty="0" smtClean="0"/>
              <a:t>COVID-19 Situation Summary</a:t>
            </a:r>
            <a:endParaRPr lang="en-US" dirty="0"/>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3</a:t>
            </a:fld>
            <a:endParaRPr lang="en-US" dirty="0">
              <a:latin typeface="Calibri" panose="020F0502020204030204" pitchFamily="34" charset="0"/>
              <a:cs typeface="Calibri" panose="020F0502020204030204" pitchFamily="34" charset="0"/>
            </a:endParaRPr>
          </a:p>
        </p:txBody>
      </p:sp>
      <p:sp>
        <p:nvSpPr>
          <p:cNvPr id="2" name="Rectangle 1"/>
          <p:cNvSpPr/>
          <p:nvPr/>
        </p:nvSpPr>
        <p:spPr>
          <a:xfrm>
            <a:off x="8793890" y="91933"/>
            <a:ext cx="3398110" cy="369332"/>
          </a:xfrm>
          <a:prstGeom prst="rect">
            <a:avLst/>
          </a:prstGeom>
        </p:spPr>
        <p:txBody>
          <a:bodyPr wrap="none">
            <a:spAutoFit/>
          </a:bodyPr>
          <a:lstStyle/>
          <a:p>
            <a:r>
              <a:rPr lang="en-US" i="1" dirty="0"/>
              <a:t>Data current as of </a:t>
            </a:r>
            <a:r>
              <a:rPr lang="en-US" i="1" dirty="0" smtClean="0"/>
              <a:t>March 12, </a:t>
            </a:r>
            <a:r>
              <a:rPr lang="en-US" i="1" dirty="0"/>
              <a:t>2020</a:t>
            </a:r>
          </a:p>
        </p:txBody>
      </p:sp>
      <p:pic>
        <p:nvPicPr>
          <p:cNvPr id="3" name="Picture 2"/>
          <p:cNvPicPr>
            <a:picLocks noChangeAspect="1"/>
          </p:cNvPicPr>
          <p:nvPr/>
        </p:nvPicPr>
        <p:blipFill>
          <a:blip r:embed="rId3"/>
          <a:stretch>
            <a:fillRect/>
          </a:stretch>
        </p:blipFill>
        <p:spPr>
          <a:xfrm>
            <a:off x="1250064" y="1493134"/>
            <a:ext cx="10266745" cy="5125156"/>
          </a:xfrm>
          <a:prstGeom prst="rect">
            <a:avLst/>
          </a:prstGeom>
        </p:spPr>
      </p:pic>
    </p:spTree>
    <p:extLst>
      <p:ext uri="{BB962C8B-B14F-4D97-AF65-F5344CB8AC3E}">
        <p14:creationId xmlns:p14="http://schemas.microsoft.com/office/powerpoint/2010/main" val="2658596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a:t>
            </a:r>
            <a:r>
              <a:rPr lang="en-US" dirty="0" smtClean="0"/>
              <a:t>COVID-19 </a:t>
            </a:r>
            <a:r>
              <a:rPr lang="en-US" dirty="0"/>
              <a:t>Cases and PUI</a:t>
            </a:r>
          </a:p>
        </p:txBody>
      </p:sp>
      <p:sp>
        <p:nvSpPr>
          <p:cNvPr id="3" name="Content Placeholder 2"/>
          <p:cNvSpPr>
            <a:spLocks noGrp="1"/>
          </p:cNvSpPr>
          <p:nvPr>
            <p:ph idx="1"/>
          </p:nvPr>
        </p:nvSpPr>
        <p:spPr>
          <a:xfrm>
            <a:off x="185195" y="2174154"/>
            <a:ext cx="4706907" cy="4585665"/>
          </a:xfrm>
        </p:spPr>
        <p:txBody>
          <a:bodyPr>
            <a:normAutofit fontScale="25000" lnSpcReduction="20000"/>
          </a:bodyPr>
          <a:lstStyle/>
          <a:p>
            <a:r>
              <a:rPr lang="en-US" sz="11200" dirty="0" smtClean="0"/>
              <a:t>COVID-19: Confirmed Cases in the US</a:t>
            </a:r>
            <a:endParaRPr lang="en-US" sz="11200" dirty="0"/>
          </a:p>
          <a:p>
            <a:pPr lvl="1"/>
            <a:r>
              <a:rPr lang="en-US" sz="11200" dirty="0" smtClean="0"/>
              <a:t>92 Travel-related cases</a:t>
            </a:r>
          </a:p>
          <a:p>
            <a:pPr lvl="1"/>
            <a:r>
              <a:rPr lang="en-US" sz="11200" dirty="0" smtClean="0"/>
              <a:t>75 Close contact</a:t>
            </a:r>
          </a:p>
          <a:p>
            <a:pPr lvl="1"/>
            <a:r>
              <a:rPr lang="en-US" sz="11200" dirty="0" smtClean="0"/>
              <a:t>771 “Under Investigation”</a:t>
            </a:r>
          </a:p>
          <a:p>
            <a:r>
              <a:rPr lang="en-US" sz="11200" dirty="0" smtClean="0"/>
              <a:t>29 total deaths</a:t>
            </a:r>
          </a:p>
          <a:p>
            <a:r>
              <a:rPr lang="en-US" sz="11200" dirty="0" smtClean="0"/>
              <a:t>39 states reporting (Including DC)</a:t>
            </a:r>
          </a:p>
          <a:p>
            <a:pPr marL="0" indent="0">
              <a:buNone/>
            </a:pPr>
            <a:endParaRPr lang="en-US" sz="11200" dirty="0"/>
          </a:p>
          <a:p>
            <a:pPr marL="0" indent="0">
              <a:buNone/>
            </a:pPr>
            <a:r>
              <a:rPr lang="en-US" sz="6400" dirty="0"/>
              <a:t>Source: </a:t>
            </a:r>
            <a:r>
              <a:rPr lang="en-US" sz="6400" dirty="0">
                <a:hlinkClick r:id="rId3"/>
              </a:rPr>
              <a:t>www.cdc.gov</a:t>
            </a:r>
            <a:r>
              <a:rPr lang="en-US" sz="6400" dirty="0"/>
              <a:t>, accessed </a:t>
            </a:r>
            <a:r>
              <a:rPr lang="en-US" sz="6400" dirty="0" smtClean="0"/>
              <a:t>March 10th</a:t>
            </a:r>
            <a:endParaRPr lang="en-US" sz="6400" dirty="0"/>
          </a:p>
          <a:p>
            <a:pPr marL="0" indent="0">
              <a:buNone/>
            </a:pPr>
            <a:endParaRPr lang="en-US"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4</a:t>
            </a:fld>
            <a:endParaRPr lang="en-US" dirty="0"/>
          </a:p>
        </p:txBody>
      </p:sp>
      <p:pic>
        <p:nvPicPr>
          <p:cNvPr id="5" name="Picture 4"/>
          <p:cNvPicPr>
            <a:picLocks noChangeAspect="1"/>
          </p:cNvPicPr>
          <p:nvPr/>
        </p:nvPicPr>
        <p:blipFill>
          <a:blip r:embed="rId4"/>
          <a:stretch>
            <a:fillRect/>
          </a:stretch>
        </p:blipFill>
        <p:spPr>
          <a:xfrm>
            <a:off x="4892102" y="2106593"/>
            <a:ext cx="7165341" cy="3110153"/>
          </a:xfrm>
          <a:prstGeom prst="rect">
            <a:avLst/>
          </a:prstGeom>
        </p:spPr>
      </p:pic>
    </p:spTree>
    <p:extLst>
      <p:ext uri="{BB962C8B-B14F-4D97-AF65-F5344CB8AC3E}">
        <p14:creationId xmlns:p14="http://schemas.microsoft.com/office/powerpoint/2010/main" val="1425233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6430"/>
            <a:ext cx="10515600" cy="994949"/>
          </a:xfrm>
        </p:spPr>
        <p:txBody>
          <a:bodyPr>
            <a:normAutofit fontScale="90000"/>
          </a:bodyPr>
          <a:lstStyle/>
          <a:p>
            <a:r>
              <a:rPr lang="en-US" dirty="0" smtClean="0"/>
              <a:t>Long-Term Care Residents are at Risk for </a:t>
            </a:r>
            <a:br>
              <a:rPr lang="en-US" dirty="0" smtClean="0"/>
            </a:br>
            <a:r>
              <a:rPr lang="en-US" dirty="0" smtClean="0"/>
              <a:t>Serious Illness from COVID-19</a:t>
            </a:r>
            <a:endParaRPr lang="en-US" dirty="0"/>
          </a:p>
        </p:txBody>
      </p:sp>
      <p:sp>
        <p:nvSpPr>
          <p:cNvPr id="3" name="Content Placeholder 2"/>
          <p:cNvSpPr>
            <a:spLocks noGrp="1"/>
          </p:cNvSpPr>
          <p:nvPr>
            <p:ph idx="1"/>
          </p:nvPr>
        </p:nvSpPr>
        <p:spPr/>
        <p:txBody>
          <a:bodyPr>
            <a:normAutofit/>
          </a:bodyPr>
          <a:lstStyle/>
          <a:p>
            <a:r>
              <a:rPr lang="en-US" sz="3600" dirty="0" smtClean="0"/>
              <a:t>Who is at higher risk</a:t>
            </a:r>
          </a:p>
          <a:p>
            <a:pPr lvl="1"/>
            <a:r>
              <a:rPr lang="en-US" sz="3200" dirty="0" smtClean="0"/>
              <a:t>Older adults</a:t>
            </a:r>
          </a:p>
          <a:p>
            <a:pPr lvl="1"/>
            <a:r>
              <a:rPr lang="en-US" sz="3200" dirty="0" smtClean="0"/>
              <a:t>People who have serious chronic medical conditions like:</a:t>
            </a:r>
          </a:p>
          <a:p>
            <a:pPr lvl="2"/>
            <a:r>
              <a:rPr lang="en-US" sz="3200" dirty="0" smtClean="0"/>
              <a:t>Heart disease</a:t>
            </a:r>
          </a:p>
          <a:p>
            <a:pPr lvl="2"/>
            <a:r>
              <a:rPr lang="en-US" sz="3200" dirty="0" smtClean="0"/>
              <a:t>Diabetes</a:t>
            </a:r>
          </a:p>
          <a:p>
            <a:pPr lvl="2"/>
            <a:r>
              <a:rPr lang="en-US" sz="3200" dirty="0" smtClean="0"/>
              <a:t>Lung disease</a:t>
            </a:r>
            <a:endParaRPr lang="en-US" sz="3200"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5</a:t>
            </a:fld>
            <a:endParaRPr lang="en-US" dirty="0"/>
          </a:p>
        </p:txBody>
      </p:sp>
    </p:spTree>
    <p:extLst>
      <p:ext uri="{BB962C8B-B14F-4D97-AF65-F5344CB8AC3E}">
        <p14:creationId xmlns:p14="http://schemas.microsoft.com/office/powerpoint/2010/main" val="94527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homes the epicenter of COVID-19</a:t>
            </a:r>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6</a:t>
            </a:fld>
            <a:endParaRPr lang="en-US" dirty="0"/>
          </a:p>
        </p:txBody>
      </p:sp>
      <p:sp>
        <p:nvSpPr>
          <p:cNvPr id="6" name="AutoShape 2" descr="Image result for seattle nursing home deaths headline"/>
          <p:cNvSpPr>
            <a:spLocks noGrp="1" noChangeAspect="1" noChangeArrowheads="1"/>
          </p:cNvSpPr>
          <p:nvPr>
            <p:ph idx="1"/>
          </p:nvPr>
        </p:nvSpPr>
        <p:spPr bwMode="auto">
          <a:xfrm>
            <a:off x="695087" y="1901827"/>
            <a:ext cx="4898733" cy="43513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en-US" sz="3200" dirty="0" smtClean="0"/>
              <a:t>Kirkland Life Care Center</a:t>
            </a:r>
          </a:p>
          <a:p>
            <a:pPr lvl="1"/>
            <a:r>
              <a:rPr lang="en-US" sz="2800" dirty="0" smtClean="0"/>
              <a:t>19 coronavirus deaths</a:t>
            </a:r>
          </a:p>
          <a:p>
            <a:pPr lvl="1"/>
            <a:r>
              <a:rPr lang="en-US" sz="2800" dirty="0" smtClean="0"/>
              <a:t>Dozens ill or hospitalized </a:t>
            </a:r>
          </a:p>
          <a:p>
            <a:pPr lvl="1"/>
            <a:r>
              <a:rPr lang="en-US" sz="2800" dirty="0" smtClean="0"/>
              <a:t>Only 60 of 120 residents remain at Life Care</a:t>
            </a:r>
            <a:endParaRPr lang="en-US" sz="2800" dirty="0"/>
          </a:p>
        </p:txBody>
      </p:sp>
      <p:pic>
        <p:nvPicPr>
          <p:cNvPr id="7" name="Picture 6"/>
          <p:cNvPicPr>
            <a:picLocks noChangeAspect="1"/>
          </p:cNvPicPr>
          <p:nvPr/>
        </p:nvPicPr>
        <p:blipFill>
          <a:blip r:embed="rId3"/>
          <a:stretch>
            <a:fillRect/>
          </a:stretch>
        </p:blipFill>
        <p:spPr>
          <a:xfrm>
            <a:off x="5593820" y="1825625"/>
            <a:ext cx="6220555" cy="3676469"/>
          </a:xfrm>
          <a:prstGeom prst="rect">
            <a:avLst/>
          </a:prstGeom>
        </p:spPr>
      </p:pic>
    </p:spTree>
    <p:extLst>
      <p:ext uri="{BB962C8B-B14F-4D97-AF65-F5344CB8AC3E}">
        <p14:creationId xmlns:p14="http://schemas.microsoft.com/office/powerpoint/2010/main" val="1540920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4B5C-5356-4659-B8E6-4BD2A7E1D930}"/>
              </a:ext>
            </a:extLst>
          </p:cNvPr>
          <p:cNvSpPr>
            <a:spLocks noGrp="1"/>
          </p:cNvSpPr>
          <p:nvPr>
            <p:ph type="title"/>
          </p:nvPr>
        </p:nvSpPr>
        <p:spPr/>
        <p:txBody>
          <a:bodyPr/>
          <a:lstStyle/>
          <a:p>
            <a:r>
              <a:rPr lang="en-US" dirty="0"/>
              <a:t>Maryland: </a:t>
            </a:r>
            <a:r>
              <a:rPr lang="en-US" dirty="0" smtClean="0"/>
              <a:t>COVID-19 </a:t>
            </a:r>
            <a:r>
              <a:rPr lang="en-US" dirty="0"/>
              <a:t>Cases and PUI</a:t>
            </a:r>
          </a:p>
        </p:txBody>
      </p:sp>
      <p:sp>
        <p:nvSpPr>
          <p:cNvPr id="3" name="Content Placeholder 2">
            <a:extLst>
              <a:ext uri="{FF2B5EF4-FFF2-40B4-BE49-F238E27FC236}">
                <a16:creationId xmlns:a16="http://schemas.microsoft.com/office/drawing/2014/main" id="{EB113527-FAFF-41F7-87BA-840492DDE1FB}"/>
              </a:ext>
            </a:extLst>
          </p:cNvPr>
          <p:cNvSpPr>
            <a:spLocks noGrp="1"/>
          </p:cNvSpPr>
          <p:nvPr>
            <p:ph idx="1"/>
          </p:nvPr>
        </p:nvSpPr>
        <p:spPr>
          <a:xfrm>
            <a:off x="370390" y="2210765"/>
            <a:ext cx="6399755" cy="3997760"/>
          </a:xfrm>
        </p:spPr>
        <p:txBody>
          <a:bodyPr>
            <a:normAutofit/>
          </a:bodyPr>
          <a:lstStyle/>
          <a:p>
            <a:r>
              <a:rPr lang="en-US" dirty="0" smtClean="0"/>
              <a:t>Number of positive COVID-19 tests: 12</a:t>
            </a:r>
          </a:p>
          <a:p>
            <a:r>
              <a:rPr lang="en-US" dirty="0" smtClean="0"/>
              <a:t>11 travel-associated</a:t>
            </a:r>
          </a:p>
          <a:p>
            <a:r>
              <a:rPr lang="en-US" dirty="0" smtClean="0"/>
              <a:t>1 under investigation</a:t>
            </a:r>
          </a:p>
          <a:p>
            <a:r>
              <a:rPr lang="en-US" dirty="0" smtClean="0"/>
              <a:t>Testing </a:t>
            </a:r>
            <a:r>
              <a:rPr lang="en-US" dirty="0"/>
              <a:t>and case counts posted at </a:t>
            </a:r>
            <a:r>
              <a:rPr lang="en-US" dirty="0">
                <a:hlinkClick r:id="rId3"/>
              </a:rPr>
              <a:t>http://</a:t>
            </a:r>
            <a:r>
              <a:rPr lang="en-US" dirty="0" smtClean="0">
                <a:hlinkClick r:id="rId3"/>
              </a:rPr>
              <a:t>health.maryland.gov/coronavirus</a:t>
            </a:r>
            <a:endParaRPr lang="en-US" dirty="0" smtClean="0"/>
          </a:p>
          <a:p>
            <a:pPr marL="0" indent="0">
              <a:buNone/>
            </a:pPr>
            <a:endParaRPr lang="en-US" dirty="0" smtClean="0"/>
          </a:p>
          <a:p>
            <a:pPr marL="0" indent="0">
              <a:buNone/>
            </a:pPr>
            <a:r>
              <a:rPr lang="en-US" sz="2000" i="1" dirty="0" smtClean="0"/>
              <a:t>Data </a:t>
            </a:r>
            <a:r>
              <a:rPr lang="en-US" sz="2000" i="1" dirty="0"/>
              <a:t>current as of </a:t>
            </a:r>
            <a:r>
              <a:rPr lang="en-US" sz="2000" i="1" dirty="0" smtClean="0"/>
              <a:t>March 12, </a:t>
            </a:r>
            <a:r>
              <a:rPr lang="en-US" sz="2000" i="1" dirty="0"/>
              <a:t>2020</a:t>
            </a:r>
          </a:p>
        </p:txBody>
      </p:sp>
      <p:sp>
        <p:nvSpPr>
          <p:cNvPr id="4" name="Slide Number Placeholder 3">
            <a:extLst>
              <a:ext uri="{FF2B5EF4-FFF2-40B4-BE49-F238E27FC236}">
                <a16:creationId xmlns:a16="http://schemas.microsoft.com/office/drawing/2014/main" id="{3ACF44BC-4DEB-4FDE-A32A-02506982F0C9}"/>
              </a:ext>
            </a:extLst>
          </p:cNvPr>
          <p:cNvSpPr>
            <a:spLocks noGrp="1"/>
          </p:cNvSpPr>
          <p:nvPr>
            <p:ph type="sldNum" sz="quarter" idx="12"/>
          </p:nvPr>
        </p:nvSpPr>
        <p:spPr/>
        <p:txBody>
          <a:bodyPr/>
          <a:lstStyle/>
          <a:p>
            <a:fld id="{EB4BE1A8-99A0-BE4B-B404-CE990ED5FA0C}" type="slidenum">
              <a:rPr lang="en-US" smtClean="0"/>
              <a:pPr/>
              <a:t>7</a:t>
            </a:fld>
            <a:endParaRPr lang="en-US" dirty="0"/>
          </a:p>
        </p:txBody>
      </p:sp>
      <p:pic>
        <p:nvPicPr>
          <p:cNvPr id="2050" name="Picture 2" descr="Illustration of COVID-19 virus with the words COVID-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1168" y="2210765"/>
            <a:ext cx="5176898" cy="2896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516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the Introduction of COVID-19</a:t>
            </a:r>
            <a:endParaRPr lang="en-US" dirty="0"/>
          </a:p>
        </p:txBody>
      </p:sp>
      <p:sp>
        <p:nvSpPr>
          <p:cNvPr id="3" name="Content Placeholder 2"/>
          <p:cNvSpPr>
            <a:spLocks noGrp="1"/>
          </p:cNvSpPr>
          <p:nvPr>
            <p:ph idx="1"/>
          </p:nvPr>
        </p:nvSpPr>
        <p:spPr>
          <a:xfrm>
            <a:off x="913848" y="1908175"/>
            <a:ext cx="10071652" cy="3978275"/>
          </a:xfrm>
        </p:spPr>
        <p:txBody>
          <a:bodyPr>
            <a:normAutofit/>
          </a:bodyPr>
          <a:lstStyle/>
          <a:p>
            <a:r>
              <a:rPr lang="en-US" dirty="0" smtClean="0"/>
              <a:t>Healthcare workers</a:t>
            </a:r>
          </a:p>
          <a:p>
            <a:pPr lvl="1"/>
            <a:r>
              <a:rPr lang="en-US" dirty="0" smtClean="0"/>
              <a:t>Enforce sick leave policies. Ensure HCP do not report to work ill.</a:t>
            </a:r>
          </a:p>
          <a:p>
            <a:r>
              <a:rPr lang="en-US" dirty="0" smtClean="0"/>
              <a:t>Visitors</a:t>
            </a:r>
          </a:p>
          <a:p>
            <a:pPr lvl="1"/>
            <a:r>
              <a:rPr lang="en-US" dirty="0" smtClean="0"/>
              <a:t>Implement CDC/CMS strict visitation policies </a:t>
            </a:r>
          </a:p>
          <a:p>
            <a:pPr lvl="1"/>
            <a:r>
              <a:rPr lang="en-US" dirty="0" smtClean="0"/>
              <a:t>Non-essential personnel should be restricted</a:t>
            </a:r>
          </a:p>
          <a:p>
            <a:r>
              <a:rPr lang="en-US" dirty="0" smtClean="0"/>
              <a:t>Residents</a:t>
            </a:r>
          </a:p>
          <a:p>
            <a:pPr lvl="1"/>
            <a:r>
              <a:rPr lang="en-US" dirty="0" smtClean="0"/>
              <a:t>Assess for s/s respiratory illness prior to admission</a:t>
            </a:r>
          </a:p>
          <a:p>
            <a:pPr lvl="1"/>
            <a:r>
              <a:rPr lang="en-US" dirty="0" smtClean="0"/>
              <a:t>Evaluate and quickly manage residents with respiratory illness</a:t>
            </a:r>
          </a:p>
          <a:p>
            <a:pPr lvl="1"/>
            <a:r>
              <a:rPr lang="en-US" dirty="0" smtClean="0"/>
              <a:t>Daily close monitoring for respiratory illness</a:t>
            </a:r>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8</a:t>
            </a:fld>
            <a:endParaRPr lang="en-US" dirty="0"/>
          </a:p>
        </p:txBody>
      </p:sp>
    </p:spTree>
    <p:extLst>
      <p:ext uri="{BB962C8B-B14F-4D97-AF65-F5344CB8AC3E}">
        <p14:creationId xmlns:p14="http://schemas.microsoft.com/office/powerpoint/2010/main" val="197469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Employee Introductions</a:t>
            </a:r>
            <a:endParaRPr lang="en-US" dirty="0"/>
          </a:p>
        </p:txBody>
      </p:sp>
      <p:sp>
        <p:nvSpPr>
          <p:cNvPr id="3" name="Content Placeholder 2"/>
          <p:cNvSpPr>
            <a:spLocks noGrp="1"/>
          </p:cNvSpPr>
          <p:nvPr>
            <p:ph idx="1"/>
          </p:nvPr>
        </p:nvSpPr>
        <p:spPr/>
        <p:txBody>
          <a:bodyPr/>
          <a:lstStyle/>
          <a:p>
            <a:r>
              <a:rPr lang="en-US" dirty="0" smtClean="0"/>
              <a:t>Facilities should </a:t>
            </a:r>
            <a:r>
              <a:rPr lang="en-US" b="1" dirty="0" smtClean="0"/>
              <a:t>actively </a:t>
            </a:r>
            <a:r>
              <a:rPr lang="en-US" dirty="0" smtClean="0"/>
              <a:t>screen HCWs for the following</a:t>
            </a:r>
          </a:p>
          <a:p>
            <a:pPr lvl="1"/>
            <a:r>
              <a:rPr lang="en-US" dirty="0" smtClean="0"/>
              <a:t>S/S respiratory infection</a:t>
            </a:r>
          </a:p>
          <a:p>
            <a:pPr lvl="1"/>
            <a:r>
              <a:rPr lang="en-US" dirty="0" smtClean="0"/>
              <a:t>Contact with confirmed COVID-19 case</a:t>
            </a:r>
          </a:p>
          <a:p>
            <a:pPr lvl="1"/>
            <a:r>
              <a:rPr lang="en-US" dirty="0" smtClean="0"/>
              <a:t>Travel to areas with ongoing community transmission within 14 days</a:t>
            </a:r>
          </a:p>
          <a:p>
            <a:pPr lvl="1"/>
            <a:r>
              <a:rPr lang="en-US" dirty="0" smtClean="0"/>
              <a:t>Residing in a community with community-transmission of COVID-19</a:t>
            </a:r>
          </a:p>
          <a:p>
            <a:r>
              <a:rPr lang="en-US" dirty="0" smtClean="0"/>
              <a:t>Sick leave policies should be non-punitive and allow sick HCWs to stay home when showing s/s respiratory illness</a:t>
            </a:r>
          </a:p>
          <a:p>
            <a:r>
              <a:rPr lang="en-US" dirty="0" smtClean="0"/>
              <a:t>Staff that develop symptoms while working should immediately stop working, don a mask, and self-isolate</a:t>
            </a:r>
          </a:p>
          <a:p>
            <a:pPr marL="0" indent="0">
              <a:buNone/>
            </a:pPr>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9</a:t>
            </a:fld>
            <a:endParaRPr lang="en-US" dirty="0"/>
          </a:p>
        </p:txBody>
      </p:sp>
    </p:spTree>
    <p:extLst>
      <p:ext uri="{BB962C8B-B14F-4D97-AF65-F5344CB8AC3E}">
        <p14:creationId xmlns:p14="http://schemas.microsoft.com/office/powerpoint/2010/main" val="9569835"/>
      </p:ext>
    </p:extLst>
  </p:cSld>
  <p:clrMapOvr>
    <a:masterClrMapping/>
  </p:clrMapOvr>
</p:sld>
</file>

<file path=ppt/theme/theme1.xml><?xml version="1.0" encoding="utf-8"?>
<a:theme xmlns:a="http://schemas.openxmlformats.org/drawingml/2006/main" name="Office Theme">
  <a:themeElements>
    <a:clrScheme name="MDH Pallette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5773</TotalTime>
  <Words>1529</Words>
  <Application>Microsoft Office PowerPoint</Application>
  <PresentationFormat>Widescreen</PresentationFormat>
  <Paragraphs>132</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Droid Serif</vt:lpstr>
      <vt:lpstr>Office Theme</vt:lpstr>
      <vt:lpstr>Maryland Situation Update on  Coronavirus disease (COVID-19) for Long Term Care</vt:lpstr>
      <vt:lpstr>Call Agenda </vt:lpstr>
      <vt:lpstr>COVID-19 Situation Summary</vt:lpstr>
      <vt:lpstr>U.S.: COVID-19 Cases and PUI</vt:lpstr>
      <vt:lpstr>Long-Term Care Residents are at Risk for  Serious Illness from COVID-19</vt:lpstr>
      <vt:lpstr>Nursing homes the epicenter of COVID-19</vt:lpstr>
      <vt:lpstr>Maryland: COVID-19 Cases and PUI</vt:lpstr>
      <vt:lpstr>Preventing the Introduction of COVID-19</vt:lpstr>
      <vt:lpstr>Preventing Employee Introductions</vt:lpstr>
      <vt:lpstr>Preventing Visitor Introductions</vt:lpstr>
      <vt:lpstr>Preventing Resident Introductions</vt:lpstr>
      <vt:lpstr>Caring for Residents with COVID-19</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C. Regan -MDH-</dc:creator>
  <cp:lastModifiedBy>Heather Saunders</cp:lastModifiedBy>
  <cp:revision>182</cp:revision>
  <cp:lastPrinted>2020-02-04T16:27:31Z</cp:lastPrinted>
  <dcterms:created xsi:type="dcterms:W3CDTF">2018-02-09T13:05:01Z</dcterms:created>
  <dcterms:modified xsi:type="dcterms:W3CDTF">2020-03-12T16:16:07Z</dcterms:modified>
</cp:coreProperties>
</file>